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67" r:id="rId3"/>
    <p:sldId id="268" r:id="rId4"/>
    <p:sldId id="274" r:id="rId5"/>
    <p:sldId id="269" r:id="rId6"/>
    <p:sldId id="275" r:id="rId7"/>
    <p:sldId id="295" r:id="rId8"/>
    <p:sldId id="276" r:id="rId9"/>
    <p:sldId id="296" r:id="rId10"/>
    <p:sldId id="277" r:id="rId11"/>
    <p:sldId id="298" r:id="rId12"/>
    <p:sldId id="297" r:id="rId13"/>
    <p:sldId id="299" r:id="rId14"/>
    <p:sldId id="300" r:id="rId15"/>
    <p:sldId id="278" r:id="rId16"/>
    <p:sldId id="279" r:id="rId17"/>
    <p:sldId id="270" r:id="rId18"/>
    <p:sldId id="282" r:id="rId19"/>
    <p:sldId id="283" r:id="rId20"/>
    <p:sldId id="284" r:id="rId21"/>
    <p:sldId id="285" r:id="rId22"/>
    <p:sldId id="301" r:id="rId23"/>
    <p:sldId id="302" r:id="rId24"/>
    <p:sldId id="271" r:id="rId25"/>
    <p:sldId id="286" r:id="rId26"/>
    <p:sldId id="303" r:id="rId27"/>
    <p:sldId id="287" r:id="rId28"/>
    <p:sldId id="304" r:id="rId29"/>
    <p:sldId id="288" r:id="rId30"/>
    <p:sldId id="272" r:id="rId31"/>
    <p:sldId id="290" r:id="rId32"/>
    <p:sldId id="305" r:id="rId33"/>
    <p:sldId id="306" r:id="rId34"/>
    <p:sldId id="291" r:id="rId35"/>
    <p:sldId id="273" r:id="rId36"/>
    <p:sldId id="292" r:id="rId37"/>
    <p:sldId id="293" r:id="rId38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441402EF-72EA-4F86-9227-E1922CEE125F}">
          <p14:sldIdLst>
            <p14:sldId id="256"/>
            <p14:sldId id="267"/>
          </p14:sldIdLst>
        </p14:section>
        <p14:section name="A Complicated Ecosystem" id="{EB11F7B2-670C-9845-8109-EDAAF0C28199}">
          <p14:sldIdLst>
            <p14:sldId id="268"/>
            <p14:sldId id="274"/>
          </p14:sldIdLst>
        </p14:section>
        <p14:section name="Definitions and History" id="{880B97A9-0972-1D4D-9303-5ADEC706FF5F}">
          <p14:sldIdLst>
            <p14:sldId id="269"/>
            <p14:sldId id="275"/>
            <p14:sldId id="295"/>
            <p14:sldId id="276"/>
            <p14:sldId id="296"/>
            <p14:sldId id="277"/>
            <p14:sldId id="298"/>
            <p14:sldId id="297"/>
            <p14:sldId id="299"/>
            <p14:sldId id="300"/>
            <p14:sldId id="278"/>
            <p14:sldId id="279"/>
          </p14:sldIdLst>
        </p14:section>
        <p14:section name="The Client-Server Model" id="{267FD897-A761-BB44-922D-E2E105F8FF4C}">
          <p14:sldIdLst>
            <p14:sldId id="270"/>
            <p14:sldId id="282"/>
            <p14:sldId id="283"/>
            <p14:sldId id="284"/>
            <p14:sldId id="285"/>
            <p14:sldId id="301"/>
            <p14:sldId id="302"/>
          </p14:sldIdLst>
        </p14:section>
        <p14:section name="Where is the Internet?" id="{D30F09DE-8114-4044-B116-74D74D01BC40}">
          <p14:sldIdLst>
            <p14:sldId id="271"/>
            <p14:sldId id="286"/>
            <p14:sldId id="303"/>
            <p14:sldId id="287"/>
            <p14:sldId id="304"/>
            <p14:sldId id="288"/>
          </p14:sldIdLst>
        </p14:section>
        <p14:section name="Working in Web Development" id="{4AB86F0F-52E6-F247-BE86-154DB8341867}">
          <p14:sldIdLst>
            <p14:sldId id="272"/>
            <p14:sldId id="290"/>
            <p14:sldId id="305"/>
            <p14:sldId id="306"/>
            <p14:sldId id="291"/>
          </p14:sldIdLst>
        </p14:section>
        <p14:section name="Summary" id="{F36F18F5-B525-5946-8008-A49263851E9D}">
          <p14:sldIdLst>
            <p14:sldId id="273"/>
            <p14:sldId id="292"/>
            <p14:sldId id="293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orient="horz" pos="1440">
          <p15:clr>
            <a:srgbClr val="A4A3A4"/>
          </p15:clr>
        </p15:guide>
        <p15:guide id="3" orient="horz">
          <p15:clr>
            <a:srgbClr val="A4A3A4"/>
          </p15:clr>
        </p15:guide>
        <p15:guide id="4" pos="3840">
          <p15:clr>
            <a:srgbClr val="A4A3A4"/>
          </p15:clr>
        </p15:guide>
        <p15:guide id="5" pos="19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3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91" autoAdjust="0"/>
    <p:restoredTop sz="94644" autoAdjust="0"/>
  </p:normalViewPr>
  <p:slideViewPr>
    <p:cSldViewPr showGuides="1">
      <p:cViewPr>
        <p:scale>
          <a:sx n="80" d="100"/>
          <a:sy n="80" d="100"/>
        </p:scale>
        <p:origin x="-2136" y="-2584"/>
      </p:cViewPr>
      <p:guideLst>
        <p:guide orient="horz" pos="2880"/>
        <p:guide orient="horz" pos="1440"/>
        <p:guide orient="horz"/>
        <p:guide pos="3840"/>
        <p:guide pos="19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16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94E9F6-2FFE-BF4F-9045-1071476BE33E}" type="datetimeFigureOut">
              <a:rPr lang="en-US" smtClean="0"/>
              <a:t>17-02-09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621213"/>
            <a:ext cx="5851525" cy="37798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D60492-5A18-3440-9F5D-97CF1E8817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811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D60492-5A18-3440-9F5D-97CF1E8817D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216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685800"/>
            <a:ext cx="7474024" cy="2819400"/>
          </a:xfrm>
        </p:spPr>
        <p:txBody>
          <a:bodyPr>
            <a:noAutofit/>
          </a:bodyPr>
          <a:lstStyle>
            <a:lvl1pPr algn="l">
              <a:lnSpc>
                <a:spcPts val="6200"/>
              </a:lnSpc>
              <a:defRPr sz="5400">
                <a:latin typeface="Rockwell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4149080"/>
            <a:ext cx="5486400" cy="53340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8610600" y="0"/>
            <a:ext cx="5334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477000"/>
            <a:ext cx="88392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5203947" y="6096000"/>
            <a:ext cx="3940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800" dirty="0" smtClean="0">
                <a:solidFill>
                  <a:schemeClr val="accent1"/>
                </a:solidFill>
                <a:latin typeface="Rockwell" pitchFamily="18" charset="0"/>
              </a:rPr>
              <a:t>Fundamentals</a:t>
            </a:r>
            <a:r>
              <a:rPr lang="en-US" sz="1800" baseline="0" dirty="0" smtClean="0">
                <a:latin typeface="Rockwell" pitchFamily="18" charset="0"/>
              </a:rPr>
              <a:t> </a:t>
            </a:r>
            <a:r>
              <a:rPr lang="en-US" sz="1800" baseline="0" dirty="0" smtClean="0">
                <a:solidFill>
                  <a:schemeClr val="bg2"/>
                </a:solidFill>
                <a:latin typeface="Rockwell" pitchFamily="18" charset="0"/>
              </a:rPr>
              <a:t>of Web Development</a:t>
            </a:r>
            <a:endParaRPr lang="en-US" sz="1800" dirty="0">
              <a:solidFill>
                <a:schemeClr val="bg2"/>
              </a:solidFill>
              <a:latin typeface="Rockwell" pitchFamily="18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0" y="6096000"/>
            <a:ext cx="3771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accent1"/>
                </a:solidFill>
                <a:latin typeface="Rockwell" pitchFamily="18" charset="0"/>
              </a:rPr>
              <a:t>Randy Connolly </a:t>
            </a:r>
            <a:r>
              <a:rPr lang="en-US" sz="1800" baseline="0" dirty="0" smtClean="0">
                <a:solidFill>
                  <a:schemeClr val="bg2"/>
                </a:solidFill>
                <a:latin typeface="Rockwell" pitchFamily="18" charset="0"/>
              </a:rPr>
              <a:t>and</a:t>
            </a:r>
            <a:r>
              <a:rPr lang="en-US" sz="1800" baseline="0" dirty="0" smtClean="0">
                <a:latin typeface="Rockwell" pitchFamily="18" charset="0"/>
              </a:rPr>
              <a:t> </a:t>
            </a:r>
            <a:r>
              <a:rPr lang="en-US" sz="1800" baseline="0" dirty="0" smtClean="0">
                <a:solidFill>
                  <a:schemeClr val="accent1"/>
                </a:solidFill>
                <a:latin typeface="Rockwell" pitchFamily="18" charset="0"/>
              </a:rPr>
              <a:t>Ricardo Hoar</a:t>
            </a:r>
            <a:endParaRPr lang="en-US" sz="1800" dirty="0">
              <a:solidFill>
                <a:schemeClr val="accent1"/>
              </a:solidFill>
              <a:latin typeface="Rockwell" pitchFamily="18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5257800" y="6453003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2017 Pearson</a:t>
            </a:r>
          </a:p>
          <a:p>
            <a:pPr algn="r"/>
            <a:r>
              <a:rPr lang="en-US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http://www.funwebdev.com</a:t>
            </a:r>
            <a:endParaRPr lang="en-US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ECA76C-96BA-4C53-A922-4E6799921C76}" type="datetimeFigureOut">
              <a:rPr lang="en-US" smtClean="0"/>
              <a:pPr/>
              <a:t>17-02-09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ECA76C-96BA-4C53-A922-4E6799921C76}" type="datetimeFigureOut">
              <a:rPr lang="en-US" smtClean="0"/>
              <a:pPr/>
              <a:t>17-02-09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ECA76C-96BA-4C53-A922-4E6799921C76}" type="datetimeFigureOut">
              <a:rPr lang="en-US" smtClean="0"/>
              <a:pPr/>
              <a:t>17-02-09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98438"/>
            <a:ext cx="7772400" cy="102076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0" y="1676400"/>
            <a:ext cx="5638800" cy="4525963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61963" indent="-4763"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None/>
              <a:defRPr sz="1800">
                <a:solidFill>
                  <a:schemeClr val="tx1"/>
                </a:solidFill>
              </a:defRPr>
            </a:lvl3pPr>
            <a:lvl4pPr marL="1376363" indent="-4763"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 hasCustomPrompt="1"/>
          </p:nvPr>
        </p:nvSpPr>
        <p:spPr>
          <a:xfrm>
            <a:off x="914400" y="838200"/>
            <a:ext cx="6629400" cy="304800"/>
          </a:xfrm>
        </p:spPr>
        <p:txBody>
          <a:bodyPr>
            <a:normAutofit/>
          </a:bodyPr>
          <a:lstStyle>
            <a:lvl1pPr>
              <a:buNone/>
              <a:defRPr sz="1500">
                <a:latin typeface="Rockwell" pitchFamily="18" charset="0"/>
              </a:defRPr>
            </a:lvl1pPr>
          </a:lstStyle>
          <a:p>
            <a:pPr lvl="0"/>
            <a:r>
              <a:rPr lang="en-US" dirty="0" smtClean="0"/>
              <a:t>Enter subtitle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22238"/>
            <a:ext cx="7772400" cy="102076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46237"/>
            <a:ext cx="6400800" cy="4525963"/>
          </a:xfrm>
        </p:spPr>
        <p:txBody>
          <a:bodyPr/>
          <a:lstStyle>
            <a:lvl1pPr marL="0" indent="0">
              <a:spcAft>
                <a:spcPts val="1200"/>
              </a:spcAft>
              <a:buNone/>
              <a:defRPr sz="2200">
                <a:solidFill>
                  <a:schemeClr val="tx1"/>
                </a:solidFill>
              </a:defRPr>
            </a:lvl1pPr>
            <a:lvl2pPr marL="461963" indent="-4763">
              <a:spcAft>
                <a:spcPts val="1200"/>
              </a:spcAft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None/>
              <a:defRPr sz="1800">
                <a:solidFill>
                  <a:schemeClr val="tx1"/>
                </a:solidFill>
              </a:defRPr>
            </a:lvl3pPr>
            <a:lvl4pPr marL="1376363" indent="-4763"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 hasCustomPrompt="1"/>
          </p:nvPr>
        </p:nvSpPr>
        <p:spPr>
          <a:xfrm>
            <a:off x="914400" y="838200"/>
            <a:ext cx="6400800" cy="304800"/>
          </a:xfrm>
        </p:spPr>
        <p:txBody>
          <a:bodyPr>
            <a:normAutofit/>
          </a:bodyPr>
          <a:lstStyle>
            <a:lvl1pPr>
              <a:buNone/>
              <a:defRPr sz="1500">
                <a:latin typeface="Rockwell" pitchFamily="18" charset="0"/>
              </a:defRPr>
            </a:lvl1pPr>
          </a:lstStyle>
          <a:p>
            <a:pPr lvl="0"/>
            <a:r>
              <a:rPr lang="en-US" dirty="0" smtClean="0"/>
              <a:t>Enter subtitle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0"/>
            <a:ext cx="8037513" cy="8382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9624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Rockwell Condensed" pitchFamily="18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657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600200"/>
            <a:ext cx="3657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ECA76C-96BA-4C53-A922-4E6799921C76}" type="datetimeFigureOut">
              <a:rPr lang="en-US" smtClean="0"/>
              <a:pPr/>
              <a:t>17-02-09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ECA76C-96BA-4C53-A922-4E6799921C76}" type="datetimeFigureOut">
              <a:rPr lang="en-US" smtClean="0"/>
              <a:pPr/>
              <a:t>17-02-09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ECA76C-96BA-4C53-A922-4E6799921C76}" type="datetimeFigureOut">
              <a:rPr lang="en-US" smtClean="0"/>
              <a:pPr/>
              <a:t>17-02-09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ECA76C-96BA-4C53-A922-4E6799921C76}" type="datetimeFigureOut">
              <a:rPr lang="en-US" smtClean="0"/>
              <a:pPr/>
              <a:t>17-02-09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ECA76C-96BA-4C53-A922-4E6799921C76}" type="datetimeFigureOut">
              <a:rPr lang="en-US" smtClean="0"/>
              <a:pPr/>
              <a:t>17-02-09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924800" cy="10668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143000"/>
            <a:ext cx="716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915400" y="0"/>
            <a:ext cx="2286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839200" y="0"/>
            <a:ext cx="762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15400" y="6553200"/>
            <a:ext cx="228600" cy="3048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46D3AE-9A6B-4724-B938-46259D069CC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457200" y="6553200"/>
            <a:ext cx="8001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265591" y="6581001"/>
            <a:ext cx="32863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 smtClean="0">
                <a:solidFill>
                  <a:srgbClr val="404040"/>
                </a:solidFill>
                <a:latin typeface="Rockwell" pitchFamily="18" charset="0"/>
              </a:rPr>
              <a:t>Fundamentals</a:t>
            </a:r>
            <a:r>
              <a:rPr lang="en-US" sz="1200" baseline="0" dirty="0" smtClean="0">
                <a:solidFill>
                  <a:srgbClr val="404040"/>
                </a:solidFill>
                <a:latin typeface="Rockwell" pitchFamily="18" charset="0"/>
              </a:rPr>
              <a:t> of Web Development - 2</a:t>
            </a:r>
            <a:r>
              <a:rPr lang="en-US" sz="1200" baseline="30000" dirty="0" smtClean="0">
                <a:solidFill>
                  <a:srgbClr val="404040"/>
                </a:solidFill>
                <a:latin typeface="Rockwell" pitchFamily="18" charset="0"/>
              </a:rPr>
              <a:t>nd</a:t>
            </a:r>
            <a:r>
              <a:rPr lang="en-US" sz="1200" baseline="0" dirty="0" smtClean="0">
                <a:solidFill>
                  <a:srgbClr val="404040"/>
                </a:solidFill>
                <a:latin typeface="Rockwell" pitchFamily="18" charset="0"/>
              </a:rPr>
              <a:t> Ed.</a:t>
            </a:r>
            <a:endParaRPr lang="en-US" sz="1200" dirty="0">
              <a:solidFill>
                <a:srgbClr val="404040"/>
              </a:solidFill>
              <a:latin typeface="Rockwell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3483" y="6581001"/>
            <a:ext cx="25744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3"/>
                </a:solidFill>
                <a:latin typeface="Rockwell" pitchFamily="18" charset="0"/>
              </a:rPr>
              <a:t>Randy Connolly </a:t>
            </a:r>
            <a:r>
              <a:rPr lang="en-US" sz="1200" baseline="0" dirty="0" smtClean="0">
                <a:solidFill>
                  <a:schemeClr val="tx1"/>
                </a:solidFill>
                <a:latin typeface="Rockwell" pitchFamily="18" charset="0"/>
              </a:rPr>
              <a:t>and</a:t>
            </a:r>
            <a:r>
              <a:rPr lang="en-US" sz="1200" baseline="0" dirty="0" smtClean="0">
                <a:latin typeface="Rockwell" pitchFamily="18" charset="0"/>
              </a:rPr>
              <a:t> </a:t>
            </a:r>
            <a:r>
              <a:rPr lang="en-US" sz="1200" baseline="0" dirty="0" smtClean="0">
                <a:solidFill>
                  <a:srgbClr val="C88736"/>
                </a:solidFill>
                <a:latin typeface="Rockwell" pitchFamily="18" charset="0"/>
              </a:rPr>
              <a:t>Ricardo Hoar</a:t>
            </a:r>
            <a:endParaRPr lang="en-US" sz="1200" dirty="0">
              <a:solidFill>
                <a:srgbClr val="C88736"/>
              </a:solidFill>
              <a:latin typeface="Rockwell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Rockwell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3">
            <a:lumMod val="75000"/>
          </a:schemeClr>
        </a:buClr>
        <a:buFont typeface="Wingdings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Introduction to</a:t>
            </a:r>
            <a:br>
              <a:rPr lang="en-US" dirty="0" smtClean="0"/>
            </a:br>
            <a:r>
              <a:rPr lang="en-US" dirty="0" smtClean="0"/>
              <a:t>Web Development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mtClean="0"/>
              <a:t>Chapter 1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Definitions and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1676400"/>
            <a:ext cx="77152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Advantages: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Accessible </a:t>
            </a:r>
            <a:r>
              <a:rPr lang="en-US" dirty="0"/>
              <a:t>from any Internet-enabled computer.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Usable </a:t>
            </a:r>
            <a:r>
              <a:rPr lang="en-US" dirty="0"/>
              <a:t>with different operating </a:t>
            </a:r>
            <a:r>
              <a:rPr lang="en-US" dirty="0" smtClean="0"/>
              <a:t>systems and browser applications.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Easier to roll out program updates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Fewer security </a:t>
            </a:r>
            <a:r>
              <a:rPr lang="en-US" dirty="0"/>
              <a:t>concerns about local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Storage.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914400" y="838200"/>
            <a:ext cx="7546032" cy="430560"/>
          </a:xfrm>
        </p:spPr>
        <p:txBody>
          <a:bodyPr>
            <a:noAutofit/>
          </a:bodyPr>
          <a:lstStyle/>
          <a:p>
            <a:r>
              <a:rPr lang="en-US" sz="2000" dirty="0"/>
              <a:t>Web Applications in </a:t>
            </a:r>
            <a:r>
              <a:rPr lang="en-US" sz="2000" dirty="0" smtClean="0"/>
              <a:t>Comparison to Desktop Applications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43579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Definitions and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1676400"/>
            <a:ext cx="77152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Disadvantages: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Requirement </a:t>
            </a:r>
            <a:r>
              <a:rPr lang="en-US" dirty="0"/>
              <a:t>to have an active Internet connection </a:t>
            </a:r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Security </a:t>
            </a:r>
            <a:r>
              <a:rPr lang="en-US" dirty="0"/>
              <a:t>concerns about sensitive private data being transmitted over the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Internet.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Concerns </a:t>
            </a:r>
            <a:r>
              <a:rPr lang="en-US" dirty="0"/>
              <a:t>over the storage, licensing, and use of uploaded data.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Problems </a:t>
            </a:r>
            <a:r>
              <a:rPr lang="en-US" dirty="0"/>
              <a:t>with certain websites not having an identical appearance across all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browsers.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Restrictions </a:t>
            </a:r>
            <a:r>
              <a:rPr lang="en-US" dirty="0"/>
              <a:t>on access to operating system resources </a:t>
            </a:r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dirty="0"/>
              <a:t>C</a:t>
            </a:r>
            <a:r>
              <a:rPr lang="en-US" dirty="0" smtClean="0"/>
              <a:t>lients </a:t>
            </a:r>
            <a:r>
              <a:rPr lang="en-US" dirty="0"/>
              <a:t>or their IT staff may have additional plugins added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to their </a:t>
            </a:r>
            <a:r>
              <a:rPr lang="en-US" dirty="0" smtClean="0"/>
              <a:t>browsers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914400" y="838200"/>
            <a:ext cx="7546032" cy="430560"/>
          </a:xfrm>
        </p:spPr>
        <p:txBody>
          <a:bodyPr>
            <a:noAutofit/>
          </a:bodyPr>
          <a:lstStyle/>
          <a:p>
            <a:r>
              <a:rPr lang="en-US" sz="2000" dirty="0"/>
              <a:t>Web Applications in </a:t>
            </a:r>
            <a:r>
              <a:rPr lang="en-US" sz="2000" dirty="0" smtClean="0"/>
              <a:t>Comparison to Desktop Applications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68668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Definitions and History</a:t>
            </a:r>
            <a:endParaRPr lang="en-US" dirty="0"/>
          </a:p>
        </p:txBody>
      </p:sp>
      <p:pic>
        <p:nvPicPr>
          <p:cNvPr id="6" name="Content Placeholder 5" descr="4812601007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1" b="2061"/>
          <a:stretch>
            <a:fillRect/>
          </a:stretch>
        </p:blipFill>
        <p:spPr/>
      </p:pic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Static Websites versus Dynamic Websites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229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Definitions and History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Static Websites versus Dynamic Websites</a:t>
            </a:r>
          </a:p>
          <a:p>
            <a:endParaRPr lang="en-US" dirty="0"/>
          </a:p>
        </p:txBody>
      </p:sp>
      <p:pic>
        <p:nvPicPr>
          <p:cNvPr id="4" name="Content Placeholder 3" descr="4812601008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" b="1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07533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Definitions and History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Static Websites versus Dynamic Websites</a:t>
            </a:r>
          </a:p>
          <a:p>
            <a:endParaRPr lang="en-US" dirty="0"/>
          </a:p>
        </p:txBody>
      </p:sp>
      <p:pic>
        <p:nvPicPr>
          <p:cNvPr id="7" name="Content Placeholder 6" descr="4812601009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09" r="-1809"/>
          <a:stretch>
            <a:fillRect/>
          </a:stretch>
        </p:blipFill>
        <p:spPr>
          <a:xfrm>
            <a:off x="914400" y="1646238"/>
            <a:ext cx="6400800" cy="4525962"/>
          </a:xfrm>
        </p:spPr>
      </p:pic>
    </p:spTree>
    <p:extLst>
      <p:ext uri="{BB962C8B-B14F-4D97-AF65-F5344CB8AC3E}">
        <p14:creationId xmlns:p14="http://schemas.microsoft.com/office/powerpoint/2010/main" val="95116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Definitions and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1676400"/>
            <a:ext cx="7715200" cy="4525963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Web 2.0 Dynamic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Web 3.0 Semantic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Web Science</a:t>
            </a:r>
          </a:p>
          <a:p>
            <a:pPr marL="342900" indent="-342900">
              <a:buFont typeface="Arial"/>
              <a:buChar char="•"/>
            </a:pP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Web 2.0 and </a:t>
            </a:r>
            <a:r>
              <a:rPr lang="en-US" dirty="0" smtClean="0"/>
              <a:t>Beyond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856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Definitions and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Sociotechnological</a:t>
            </a:r>
            <a:r>
              <a:rPr lang="en-US" dirty="0"/>
              <a:t> Integration—Web </a:t>
            </a:r>
            <a:r>
              <a:rPr lang="en-US" dirty="0" smtClean="0"/>
              <a:t>Science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76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Chapter 1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482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14400" y="23622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48200" y="23622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38100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648200" y="38100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1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82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2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rgbClr val="C88736"/>
                </a:solidFill>
                <a:latin typeface="Rockwell Extra Bold" pitchFamily="18" charset="0"/>
              </a:rPr>
              <a:t>3</a:t>
            </a:r>
            <a:endParaRPr lang="en-US" sz="7200" dirty="0">
              <a:solidFill>
                <a:srgbClr val="C88736"/>
              </a:solidFill>
              <a:latin typeface="Rockwell Extra Bold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82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4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5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82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6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105273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A Complicated Ecosystem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08104" y="105273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Definitions and History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35696" y="249289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C88736"/>
                </a:solidFill>
              </a:rPr>
              <a:t>The Client-Server Model</a:t>
            </a:r>
            <a:endParaRPr lang="en-US" sz="2800" dirty="0">
              <a:solidFill>
                <a:srgbClr val="C88736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80112" y="249289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Where is the Internet?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07704" y="393305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Working in Web Development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580112" y="39330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Summary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691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The Client-Server Model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 The Request-Response </a:t>
            </a:r>
            <a:r>
              <a:rPr lang="en-US" dirty="0" smtClean="0"/>
              <a:t>Loop</a:t>
            </a:r>
            <a:endParaRPr lang="en-US" dirty="0"/>
          </a:p>
        </p:txBody>
      </p:sp>
      <p:pic>
        <p:nvPicPr>
          <p:cNvPr id="5" name="Picture 4" descr="4812601010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628800"/>
            <a:ext cx="6377790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8792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The Client-Server Model </a:t>
            </a:r>
            <a:endParaRPr lang="en-US" dirty="0"/>
          </a:p>
        </p:txBody>
      </p:sp>
      <p:pic>
        <p:nvPicPr>
          <p:cNvPr id="5" name="Content Placeholder 4" descr="4812601011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77" r="-10377"/>
          <a:stretch>
            <a:fillRect/>
          </a:stretch>
        </p:blipFill>
        <p:spPr>
          <a:xfrm>
            <a:off x="1403648" y="1489658"/>
            <a:ext cx="5915000" cy="4747654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Peer-to-Peer </a:t>
            </a:r>
            <a:r>
              <a:rPr lang="en-US" dirty="0" smtClean="0"/>
              <a:t>Alternative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022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Chapter 1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482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14400" y="23622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48200" y="23622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38100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648200" y="38100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1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82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2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3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82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4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5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82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6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105273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A Complicated Ecosystem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08104" y="105273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Definitions and History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35696" y="249289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The Client-Server Model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80112" y="249289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Where is the Internet?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07704" y="393305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Working in Web Development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580112" y="39330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Summary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The Client-Server Model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676400"/>
            <a:ext cx="7643192" cy="4525963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Web Servers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Application Servers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Database Servers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Mail Servers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Media Servers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Authentication Servers</a:t>
            </a:r>
          </a:p>
          <a:p>
            <a:pPr marL="342900" indent="-342900">
              <a:buFont typeface="Arial"/>
              <a:buChar char="•"/>
            </a:pP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 Server </a:t>
            </a:r>
            <a:r>
              <a:rPr lang="en-US" dirty="0" smtClean="0"/>
              <a:t>Types</a:t>
            </a:r>
            <a:endParaRPr lang="en-US" dirty="0"/>
          </a:p>
        </p:txBody>
      </p:sp>
      <p:pic>
        <p:nvPicPr>
          <p:cNvPr id="5" name="Picture 4" descr="4812601012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429000"/>
            <a:ext cx="4217127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3160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The Client-Server Model </a:t>
            </a:r>
            <a:endParaRPr lang="en-US" dirty="0"/>
          </a:p>
        </p:txBody>
      </p:sp>
      <p:pic>
        <p:nvPicPr>
          <p:cNvPr id="5" name="Content Placeholder 4" descr="4812601013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80" r="-8480"/>
          <a:stretch>
            <a:fillRect/>
          </a:stretch>
        </p:blipFill>
        <p:spPr>
          <a:xfrm>
            <a:off x="1042988" y="1676400"/>
            <a:ext cx="7643812" cy="4525963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 Real-World Server </a:t>
            </a:r>
            <a:r>
              <a:rPr lang="en-US" dirty="0" smtClean="0"/>
              <a:t>Installations </a:t>
            </a:r>
            <a:r>
              <a:rPr lang="mr-IN" dirty="0" smtClean="0"/>
              <a:t>–</a:t>
            </a:r>
            <a:r>
              <a:rPr lang="en-US" dirty="0" smtClean="0"/>
              <a:t> Server Farm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2180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The Client-Server Model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 Real-World Server </a:t>
            </a:r>
            <a:r>
              <a:rPr lang="en-US" dirty="0" smtClean="0"/>
              <a:t>Installations </a:t>
            </a:r>
            <a:r>
              <a:rPr lang="mr-IN" dirty="0" smtClean="0"/>
              <a:t>–</a:t>
            </a:r>
            <a:r>
              <a:rPr lang="en-US" dirty="0" smtClean="0"/>
              <a:t> Server Rack</a:t>
            </a:r>
            <a:endParaRPr lang="en-US" dirty="0"/>
          </a:p>
        </p:txBody>
      </p:sp>
      <p:pic>
        <p:nvPicPr>
          <p:cNvPr id="6" name="Content Placeholder 5" descr="4812601014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512" r="-29512"/>
          <a:stretch>
            <a:fillRect/>
          </a:stretch>
        </p:blipFill>
        <p:spPr>
          <a:xfrm>
            <a:off x="1763688" y="1628800"/>
            <a:ext cx="5638800" cy="4525963"/>
          </a:xfrm>
        </p:spPr>
      </p:pic>
    </p:spTree>
    <p:extLst>
      <p:ext uri="{BB962C8B-B14F-4D97-AF65-F5344CB8AC3E}">
        <p14:creationId xmlns:p14="http://schemas.microsoft.com/office/powerpoint/2010/main" val="26700862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The Client-Server Model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 Real-World Server </a:t>
            </a:r>
            <a:r>
              <a:rPr lang="en-US" dirty="0" smtClean="0"/>
              <a:t>Installations </a:t>
            </a:r>
            <a:r>
              <a:rPr lang="mr-IN" dirty="0" smtClean="0"/>
              <a:t>–</a:t>
            </a:r>
            <a:r>
              <a:rPr lang="en-US" dirty="0" smtClean="0"/>
              <a:t> Data Center</a:t>
            </a:r>
            <a:endParaRPr lang="en-US" dirty="0"/>
          </a:p>
        </p:txBody>
      </p:sp>
      <p:pic>
        <p:nvPicPr>
          <p:cNvPr id="5" name="Content Placeholder 4" descr="4812601015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72" r="-4172"/>
          <a:stretch>
            <a:fillRect/>
          </a:stretch>
        </p:blipFill>
        <p:spPr>
          <a:xfrm>
            <a:off x="1042988" y="1676400"/>
            <a:ext cx="7643812" cy="4525963"/>
          </a:xfrm>
        </p:spPr>
      </p:pic>
    </p:spTree>
    <p:extLst>
      <p:ext uri="{BB962C8B-B14F-4D97-AF65-F5344CB8AC3E}">
        <p14:creationId xmlns:p14="http://schemas.microsoft.com/office/powerpoint/2010/main" val="2780803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Chapter 1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482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14400" y="23622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48200" y="23622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38100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648200" y="38100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1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82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2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3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82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rgbClr val="C88736"/>
                </a:solidFill>
                <a:latin typeface="Rockwell Extra Bold" pitchFamily="18" charset="0"/>
              </a:rPr>
              <a:t>4</a:t>
            </a:r>
            <a:endParaRPr lang="en-US" sz="7200" dirty="0">
              <a:solidFill>
                <a:srgbClr val="C88736"/>
              </a:solidFill>
              <a:latin typeface="Rockwell Extra Bold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5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82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6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105273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A Complicated Ecosystem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08104" y="105273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Definitions and History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35696" y="249289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The Client-Server Model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80112" y="249289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C88736"/>
                </a:solidFill>
              </a:rPr>
              <a:t>Where is the Internet?</a:t>
            </a:r>
            <a:endParaRPr lang="en-US" sz="2800" dirty="0">
              <a:solidFill>
                <a:srgbClr val="C88736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07704" y="393305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Working in Web Development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580112" y="39330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Summary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253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j-ea"/>
                <a:cs typeface="+mj-cs"/>
              </a:rPr>
              <a:t>Where Is the Internet?</a:t>
            </a:r>
          </a:p>
        </p:txBody>
      </p:sp>
      <p:pic>
        <p:nvPicPr>
          <p:cNvPr id="2" name="Content Placeholder 1" descr="4812601016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78" r="-1178"/>
          <a:stretch>
            <a:fillRect/>
          </a:stretch>
        </p:blipFill>
        <p:spPr>
          <a:xfrm>
            <a:off x="1042988" y="1676400"/>
            <a:ext cx="7643812" cy="4525963"/>
          </a:xfrm>
        </p:spPr>
      </p:pic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 From the Computer to the Local </a:t>
            </a:r>
            <a:r>
              <a:rPr lang="en-US" dirty="0" smtClean="0"/>
              <a:t>Provider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2147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j-ea"/>
                <a:cs typeface="+mj-cs"/>
              </a:rPr>
              <a:t>Where Is the Internet?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(Simplified) Routing Tables</a:t>
            </a:r>
            <a:endParaRPr lang="en-US" dirty="0"/>
          </a:p>
        </p:txBody>
      </p:sp>
      <p:pic>
        <p:nvPicPr>
          <p:cNvPr id="6" name="Content Placeholder 5" descr="4812601017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70" r="-5170"/>
          <a:stretch>
            <a:fillRect/>
          </a:stretch>
        </p:blipFill>
        <p:spPr>
          <a:xfrm>
            <a:off x="899592" y="1556792"/>
            <a:ext cx="7643812" cy="4525963"/>
          </a:xfrm>
        </p:spPr>
      </p:pic>
    </p:spTree>
    <p:extLst>
      <p:ext uri="{BB962C8B-B14F-4D97-AF65-F5344CB8AC3E}">
        <p14:creationId xmlns:p14="http://schemas.microsoft.com/office/powerpoint/2010/main" val="41188854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j-ea"/>
                <a:cs typeface="+mj-cs"/>
              </a:rPr>
              <a:t>Where Is the Internet?</a:t>
            </a:r>
          </a:p>
        </p:txBody>
      </p:sp>
      <p:pic>
        <p:nvPicPr>
          <p:cNvPr id="2" name="Content Placeholder 1" descr="4812601019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435" b="-21435"/>
          <a:stretch>
            <a:fillRect/>
          </a:stretch>
        </p:blipFill>
        <p:spPr>
          <a:xfrm>
            <a:off x="1042988" y="1676400"/>
            <a:ext cx="7643812" cy="4525963"/>
          </a:xfrm>
        </p:spPr>
      </p:pic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 From the Local Provider to the Ocean’s Edge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358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j-ea"/>
                <a:cs typeface="+mj-cs"/>
              </a:rPr>
              <a:t>Where Is the Internet?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 From the Local Provider to the Ocean’s </a:t>
            </a:r>
            <a:r>
              <a:rPr lang="en-US" dirty="0" smtClean="0"/>
              <a:t>Edge </a:t>
            </a:r>
            <a:r>
              <a:rPr lang="mr-IN" dirty="0" smtClean="0"/>
              <a:t>–</a:t>
            </a:r>
            <a:r>
              <a:rPr lang="en-US" dirty="0" smtClean="0"/>
              <a:t>IXP and Data Centers</a:t>
            </a:r>
            <a:endParaRPr lang="en-US" dirty="0"/>
          </a:p>
        </p:txBody>
      </p:sp>
      <p:pic>
        <p:nvPicPr>
          <p:cNvPr id="6" name="Content Placeholder 5" descr="4812601021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621" b="-11621"/>
          <a:stretch>
            <a:fillRect/>
          </a:stretch>
        </p:blipFill>
        <p:spPr>
          <a:xfrm>
            <a:off x="1475656" y="1268760"/>
            <a:ext cx="6264696" cy="5028336"/>
          </a:xfrm>
        </p:spPr>
      </p:pic>
    </p:spTree>
    <p:extLst>
      <p:ext uri="{BB962C8B-B14F-4D97-AF65-F5344CB8AC3E}">
        <p14:creationId xmlns:p14="http://schemas.microsoft.com/office/powerpoint/2010/main" val="39494469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Where Is the Internet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5" name="Content Placeholder 4" descr="4812601022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73" r="-8173"/>
          <a:stretch>
            <a:fillRect/>
          </a:stretch>
        </p:blipFill>
        <p:spPr>
          <a:xfrm>
            <a:off x="1042988" y="1676400"/>
            <a:ext cx="7643812" cy="4525963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 Across the Oceans</a:t>
            </a:r>
          </a:p>
        </p:txBody>
      </p:sp>
    </p:spTree>
    <p:extLst>
      <p:ext uri="{BB962C8B-B14F-4D97-AF65-F5344CB8AC3E}">
        <p14:creationId xmlns:p14="http://schemas.microsoft.com/office/powerpoint/2010/main" val="10266457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Chapter 1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482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14400" y="23622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48200" y="23622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38100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648200" y="38100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accent3"/>
                </a:solidFill>
                <a:latin typeface="Rockwell Extra Bold" pitchFamily="18" charset="0"/>
              </a:rPr>
              <a:t>1</a:t>
            </a:r>
            <a:endParaRPr lang="en-US" sz="7200" dirty="0">
              <a:solidFill>
                <a:schemeClr val="accent3"/>
              </a:solidFill>
              <a:latin typeface="Rockwell Extra Bold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82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2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3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82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4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5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82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6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105273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A Complicated Ecosystem</a:t>
            </a:r>
            <a:endParaRPr lang="en-US" sz="2800" dirty="0">
              <a:solidFill>
                <a:schemeClr val="accent3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08104" y="105273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Definitions and History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35696" y="249289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The Client-Server Model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80112" y="249289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Where is the Internet?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07704" y="393305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Working in Web Development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580112" y="39330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Summary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648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Chapter 1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482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14400" y="23622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48200" y="23622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38100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648200" y="38100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1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82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2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3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82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4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rgbClr val="C88736"/>
                </a:solidFill>
                <a:latin typeface="Rockwell Extra Bold" pitchFamily="18" charset="0"/>
              </a:rPr>
              <a:t>5</a:t>
            </a:r>
            <a:endParaRPr lang="en-US" sz="7200" dirty="0">
              <a:solidFill>
                <a:srgbClr val="C88736"/>
              </a:solidFill>
              <a:latin typeface="Rockwell Extra Bold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82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6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105273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A Complicated Ecosystem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08104" y="105273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Definitions and History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35696" y="249289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The Client-Server Model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80112" y="249289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Where is the Internet?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07704" y="393305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C88736"/>
                </a:solidFill>
              </a:rPr>
              <a:t>Working in Web Development</a:t>
            </a:r>
            <a:endParaRPr lang="en-US" sz="2800" dirty="0">
              <a:solidFill>
                <a:srgbClr val="C88736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580112" y="39330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Summary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51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693696" y="2996952"/>
            <a:ext cx="7772400" cy="1020762"/>
          </a:xfrm>
        </p:spPr>
        <p:txBody>
          <a:bodyPr>
            <a:normAutofit fontScale="90000"/>
          </a:bodyPr>
          <a:lstStyle/>
          <a:p>
            <a:r>
              <a:rPr lang="en-US" dirty="0"/>
              <a:t>Working in Web Development</a:t>
            </a:r>
          </a:p>
        </p:txBody>
      </p:sp>
      <p:pic>
        <p:nvPicPr>
          <p:cNvPr id="6" name="Content Placeholder 5" descr="4812601023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45" r="-5345"/>
          <a:stretch>
            <a:fillRect/>
          </a:stretch>
        </p:blipFill>
        <p:spPr>
          <a:xfrm>
            <a:off x="1042988" y="1676400"/>
            <a:ext cx="7643812" cy="4525963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 Roles and Skills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3061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Working in Web 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676400"/>
            <a:ext cx="7643192" cy="4525963"/>
          </a:xfrm>
        </p:spPr>
        <p:txBody>
          <a:bodyPr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/>
              <a:t>Hardware Architect/Network Architect/Systems </a:t>
            </a:r>
            <a:r>
              <a:rPr lang="en-US" dirty="0" smtClean="0"/>
              <a:t>Engineer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System </a:t>
            </a:r>
            <a:r>
              <a:rPr lang="en-US" dirty="0" smtClean="0"/>
              <a:t>Administrator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Database Administrator/Data </a:t>
            </a:r>
            <a:r>
              <a:rPr lang="en-US" dirty="0" smtClean="0"/>
              <a:t>Architect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Security Specialist/Consultant/</a:t>
            </a:r>
            <a:r>
              <a:rPr lang="en-US" dirty="0" smtClean="0"/>
              <a:t>Expert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Developer/</a:t>
            </a:r>
            <a:r>
              <a:rPr lang="en-US" dirty="0" smtClean="0"/>
              <a:t>Programmer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Front-End Developer/UX </a:t>
            </a:r>
            <a:r>
              <a:rPr lang="en-US" dirty="0" smtClean="0"/>
              <a:t>Developer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 Roles and </a:t>
            </a:r>
            <a:r>
              <a:rPr lang="en-US" dirty="0" smtClean="0"/>
              <a:t>Skills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4976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Working in Web 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676400"/>
            <a:ext cx="7643192" cy="4525963"/>
          </a:xfrm>
        </p:spPr>
        <p:txBody>
          <a:bodyPr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Software Engineer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UX Designer/UI Designer/Information </a:t>
            </a:r>
            <a:r>
              <a:rPr lang="en-US" dirty="0" smtClean="0"/>
              <a:t>Architect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Tester/Quality </a:t>
            </a:r>
            <a:r>
              <a:rPr lang="en-US" dirty="0" smtClean="0"/>
              <a:t>Assurance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SEO </a:t>
            </a:r>
            <a:r>
              <a:rPr lang="en-US" dirty="0" smtClean="0"/>
              <a:t>Specialist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Content Strategists/Marketing </a:t>
            </a:r>
            <a:r>
              <a:rPr lang="en-US" dirty="0" smtClean="0"/>
              <a:t>Technologist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Project Manager/Product </a:t>
            </a:r>
            <a:r>
              <a:rPr lang="en-US" dirty="0" smtClean="0"/>
              <a:t>Manager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Business </a:t>
            </a:r>
            <a:r>
              <a:rPr lang="en-US" dirty="0" smtClean="0"/>
              <a:t>Analyst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Nontechnical Roles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 Roles and </a:t>
            </a:r>
            <a:r>
              <a:rPr lang="en-US" dirty="0" smtClean="0"/>
              <a:t>Skills (II)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3564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Working in Web Development</a:t>
            </a:r>
          </a:p>
        </p:txBody>
      </p:sp>
      <p:pic>
        <p:nvPicPr>
          <p:cNvPr id="5" name="Content Placeholder 4" descr="4812601024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729" r="-27729"/>
          <a:stretch>
            <a:fillRect/>
          </a:stretch>
        </p:blipFill>
        <p:spPr>
          <a:xfrm>
            <a:off x="476146" y="1340768"/>
            <a:ext cx="8210654" cy="4861595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 Types of Web Development </a:t>
            </a:r>
            <a:r>
              <a:rPr lang="en-US" dirty="0" smtClean="0"/>
              <a:t>Companies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419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Chapter 1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482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14400" y="23622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48200" y="23622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38100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648200" y="38100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1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82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2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3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82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4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5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82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rgbClr val="C88736"/>
                </a:solidFill>
                <a:latin typeface="Rockwell Extra Bold" pitchFamily="18" charset="0"/>
              </a:rPr>
              <a:t>6</a:t>
            </a:r>
            <a:endParaRPr lang="en-US" sz="7200" dirty="0">
              <a:solidFill>
                <a:srgbClr val="C88736"/>
              </a:solidFill>
              <a:latin typeface="Rockwell Extra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105273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A Complicated Ecosystem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08104" y="105273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Definitions and History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35696" y="249289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The Client-Server Model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80112" y="249289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Where is the Internet?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07704" y="393305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Working in Web Development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580112" y="39330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Summary</a:t>
            </a:r>
            <a:endParaRPr lang="en-US" sz="28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425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676400"/>
            <a:ext cx="7643192" cy="4525963"/>
          </a:xfrm>
        </p:spPr>
        <p:txBody>
          <a:bodyPr numCol="3">
            <a:normAutofit fontScale="62500" lnSpcReduction="20000"/>
          </a:bodyPr>
          <a:lstStyle/>
          <a:p>
            <a:r>
              <a:rPr lang="en-US" dirty="0" smtClean="0"/>
              <a:t>application </a:t>
            </a:r>
            <a:r>
              <a:rPr lang="en-US" dirty="0"/>
              <a:t>server</a:t>
            </a:r>
          </a:p>
          <a:p>
            <a:r>
              <a:rPr lang="en-US" dirty="0"/>
              <a:t>authentication server</a:t>
            </a:r>
          </a:p>
          <a:p>
            <a:r>
              <a:rPr lang="en-US" dirty="0"/>
              <a:t>bandwidth</a:t>
            </a:r>
          </a:p>
          <a:p>
            <a:r>
              <a:rPr lang="en-US" dirty="0"/>
              <a:t>broadband modem</a:t>
            </a:r>
          </a:p>
          <a:p>
            <a:r>
              <a:rPr lang="en-US" dirty="0"/>
              <a:t>cable modem termination</a:t>
            </a:r>
          </a:p>
          <a:p>
            <a:r>
              <a:rPr lang="en-US" dirty="0"/>
              <a:t>system</a:t>
            </a:r>
          </a:p>
          <a:p>
            <a:r>
              <a:rPr lang="en-US" dirty="0"/>
              <a:t>circuit switching</a:t>
            </a:r>
          </a:p>
          <a:p>
            <a:r>
              <a:rPr lang="en-US" dirty="0"/>
              <a:t>client</a:t>
            </a:r>
          </a:p>
          <a:p>
            <a:r>
              <a:rPr lang="en-US" dirty="0"/>
              <a:t>client-server model</a:t>
            </a:r>
          </a:p>
          <a:p>
            <a:r>
              <a:rPr lang="en-US" dirty="0"/>
              <a:t>data center</a:t>
            </a:r>
          </a:p>
          <a:p>
            <a:r>
              <a:rPr lang="en-US" dirty="0"/>
              <a:t>database server</a:t>
            </a:r>
          </a:p>
          <a:p>
            <a:r>
              <a:rPr lang="en-US" dirty="0" err="1"/>
              <a:t>DevOps</a:t>
            </a:r>
            <a:endParaRPr lang="en-US" dirty="0"/>
          </a:p>
          <a:p>
            <a:r>
              <a:rPr lang="en-US" dirty="0"/>
              <a:t>dynamic website</a:t>
            </a:r>
          </a:p>
          <a:p>
            <a:r>
              <a:rPr lang="en-US" dirty="0"/>
              <a:t>failover redundancy</a:t>
            </a:r>
          </a:p>
          <a:p>
            <a:r>
              <a:rPr lang="en-US" dirty="0"/>
              <a:t>fiber optic cable</a:t>
            </a:r>
          </a:p>
          <a:p>
            <a:r>
              <a:rPr lang="en-US" dirty="0"/>
              <a:t>full-stack developer</a:t>
            </a:r>
          </a:p>
          <a:p>
            <a:r>
              <a:rPr lang="en-US" dirty="0"/>
              <a:t>HTTP</a:t>
            </a:r>
          </a:p>
          <a:p>
            <a:r>
              <a:rPr lang="en-US" dirty="0"/>
              <a:t>intranet</a:t>
            </a:r>
          </a:p>
          <a:p>
            <a:r>
              <a:rPr lang="en-US" dirty="0"/>
              <a:t>Internet exchange point</a:t>
            </a:r>
          </a:p>
          <a:p>
            <a:r>
              <a:rPr lang="en-US" dirty="0"/>
              <a:t>(IX or IXP)</a:t>
            </a:r>
          </a:p>
          <a:p>
            <a:r>
              <a:rPr lang="en-US" dirty="0"/>
              <a:t>Internet service provider</a:t>
            </a:r>
          </a:p>
          <a:p>
            <a:r>
              <a:rPr lang="mr-IN" dirty="0"/>
              <a:t>(ISP)</a:t>
            </a:r>
          </a:p>
          <a:p>
            <a:r>
              <a:rPr lang="en-US" dirty="0"/>
              <a:t>load balancers</a:t>
            </a:r>
          </a:p>
          <a:p>
            <a:r>
              <a:rPr lang="en-US" dirty="0"/>
              <a:t>mail server</a:t>
            </a:r>
          </a:p>
          <a:p>
            <a:r>
              <a:rPr lang="en-US" dirty="0"/>
              <a:t>media server</a:t>
            </a:r>
          </a:p>
          <a:p>
            <a:r>
              <a:rPr lang="en-US" dirty="0"/>
              <a:t>Mosaic</a:t>
            </a:r>
          </a:p>
          <a:p>
            <a:r>
              <a:rPr lang="en-US" dirty="0"/>
              <a:t>Netscape Navigator</a:t>
            </a:r>
          </a:p>
          <a:p>
            <a:r>
              <a:rPr lang="en-US" dirty="0"/>
              <a:t>Network Access Points</a:t>
            </a:r>
          </a:p>
          <a:p>
            <a:r>
              <a:rPr lang="mr-IN" dirty="0"/>
              <a:t>(NAP)</a:t>
            </a:r>
          </a:p>
          <a:p>
            <a:r>
              <a:rPr lang="en-US" dirty="0"/>
              <a:t>next-hop routing</a:t>
            </a:r>
          </a:p>
          <a:p>
            <a:r>
              <a:rPr lang="en-US" dirty="0"/>
              <a:t>packet</a:t>
            </a:r>
          </a:p>
          <a:p>
            <a:r>
              <a:rPr lang="en-US" dirty="0"/>
              <a:t>packet switching</a:t>
            </a:r>
          </a:p>
          <a:p>
            <a:r>
              <a:rPr lang="en-US" dirty="0"/>
              <a:t>peer</a:t>
            </a:r>
          </a:p>
          <a:p>
            <a:r>
              <a:rPr lang="en-US" dirty="0"/>
              <a:t>peer-to-peer</a:t>
            </a:r>
          </a:p>
          <a:p>
            <a:r>
              <a:rPr lang="en-US" dirty="0"/>
              <a:t>model</a:t>
            </a:r>
          </a:p>
          <a:p>
            <a:r>
              <a:rPr lang="en-US" dirty="0"/>
              <a:t>request</a:t>
            </a:r>
          </a:p>
          <a:p>
            <a:r>
              <a:rPr lang="en-US" dirty="0"/>
              <a:t>Request for Comments</a:t>
            </a:r>
          </a:p>
          <a:p>
            <a:r>
              <a:rPr lang="mr-IN" dirty="0"/>
              <a:t>(RFC)</a:t>
            </a:r>
          </a:p>
          <a:p>
            <a:r>
              <a:rPr lang="en-US" dirty="0"/>
              <a:t>request-response loop</a:t>
            </a:r>
          </a:p>
          <a:p>
            <a:r>
              <a:rPr lang="en-US" dirty="0"/>
              <a:t>response</a:t>
            </a:r>
          </a:p>
          <a:p>
            <a:r>
              <a:rPr lang="en-US" dirty="0"/>
              <a:t>router</a:t>
            </a:r>
          </a:p>
          <a:p>
            <a:r>
              <a:rPr lang="en-US" dirty="0"/>
              <a:t>routing table</a:t>
            </a:r>
          </a:p>
          <a:p>
            <a:r>
              <a:rPr lang="en-US" dirty="0"/>
              <a:t>semantic web</a:t>
            </a:r>
          </a:p>
          <a:p>
            <a:r>
              <a:rPr lang="en-US" dirty="0"/>
              <a:t>server</a:t>
            </a:r>
          </a:p>
          <a:p>
            <a:r>
              <a:rPr lang="en-US" dirty="0"/>
              <a:t>server farm</a:t>
            </a:r>
          </a:p>
          <a:p>
            <a:r>
              <a:rPr lang="en-US" dirty="0"/>
              <a:t>server racks</a:t>
            </a:r>
          </a:p>
          <a:p>
            <a:r>
              <a:rPr lang="en-US" dirty="0"/>
              <a:t>shared hosting</a:t>
            </a:r>
          </a:p>
          <a:p>
            <a:r>
              <a:rPr lang="en-US" dirty="0"/>
              <a:t>static website</a:t>
            </a:r>
          </a:p>
          <a:p>
            <a:r>
              <a:rPr lang="en-US" dirty="0"/>
              <a:t>user experience</a:t>
            </a:r>
          </a:p>
          <a:p>
            <a:r>
              <a:rPr lang="en-US" dirty="0"/>
              <a:t>virtual server</a:t>
            </a:r>
          </a:p>
          <a:p>
            <a:r>
              <a:rPr lang="en-US" dirty="0"/>
              <a:t>webmaster</a:t>
            </a:r>
          </a:p>
          <a:p>
            <a:r>
              <a:rPr lang="sk-SK" dirty="0"/>
              <a:t>Web 2.0</a:t>
            </a:r>
          </a:p>
          <a:p>
            <a:r>
              <a:rPr lang="sk-SK" dirty="0"/>
              <a:t>World Wide Web</a:t>
            </a:r>
          </a:p>
          <a:p>
            <a:r>
              <a:rPr lang="sk-SK" dirty="0"/>
              <a:t>Consortium (W3C)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 Key </a:t>
            </a:r>
            <a:r>
              <a:rPr lang="en-US" dirty="0" smtClean="0"/>
              <a:t>Terms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9286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6540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Complicated Ecosystem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pic>
        <p:nvPicPr>
          <p:cNvPr id="12" name="Picture 11" descr="4812601001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628800"/>
            <a:ext cx="6480720" cy="430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9721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Chapter 1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482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14400" y="23622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48200" y="23622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38100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648200" y="38100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1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82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rgbClr val="C88736"/>
                </a:solidFill>
                <a:latin typeface="Rockwell Extra Bold" pitchFamily="18" charset="0"/>
              </a:rPr>
              <a:t>2</a:t>
            </a:r>
            <a:endParaRPr lang="en-US" sz="7200" dirty="0">
              <a:solidFill>
                <a:srgbClr val="C88736"/>
              </a:solidFill>
              <a:latin typeface="Rockwell Extra Bold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3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82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4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5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82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6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105273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A Complicated Ecosystem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08104" y="105273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C88736"/>
                </a:solidFill>
              </a:rPr>
              <a:t>Definitions and History</a:t>
            </a:r>
            <a:endParaRPr lang="en-US" sz="2800" dirty="0">
              <a:solidFill>
                <a:srgbClr val="C88736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35696" y="249289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The Client-Server Model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80112" y="249289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Where is the Internet?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07704" y="393305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Working in Web Development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580112" y="39330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Summary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92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Definitions and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1676400"/>
            <a:ext cx="7715200" cy="4525963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Telephone Network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Packet Networks</a:t>
            </a:r>
          </a:p>
          <a:p>
            <a:pPr marL="804863" lvl="1" indent="-342900">
              <a:buFont typeface="Arial"/>
              <a:buChar char="•"/>
            </a:pPr>
            <a:r>
              <a:rPr lang="en-US" dirty="0" smtClean="0"/>
              <a:t>ARPANET (1969)</a:t>
            </a:r>
          </a:p>
          <a:p>
            <a:pPr marL="804863" lvl="1" indent="-342900">
              <a:buFont typeface="Arial"/>
              <a:buChar char="•"/>
            </a:pPr>
            <a:r>
              <a:rPr lang="en-US" dirty="0" smtClean="0"/>
              <a:t>X.25 (1974)</a:t>
            </a:r>
          </a:p>
          <a:p>
            <a:pPr marL="804863" lvl="1" indent="-342900">
              <a:buFont typeface="Arial"/>
              <a:buChar char="•"/>
            </a:pPr>
            <a:r>
              <a:rPr lang="en-US" dirty="0" smtClean="0"/>
              <a:t>USENET (1979)</a:t>
            </a:r>
          </a:p>
          <a:p>
            <a:pPr marL="804863" lvl="1" indent="-342900">
              <a:buFont typeface="Arial"/>
              <a:buChar char="•"/>
            </a:pPr>
            <a:r>
              <a:rPr lang="en-US" dirty="0" smtClean="0"/>
              <a:t>TCP/IP (1983) </a:t>
            </a:r>
            <a:r>
              <a:rPr lang="en-US" dirty="0" smtClean="0">
                <a:sym typeface="Wingdings"/>
              </a:rPr>
              <a:t> INTERNET</a:t>
            </a:r>
            <a:endParaRPr lang="en-US" dirty="0" smtClean="0"/>
          </a:p>
          <a:p>
            <a:pPr marL="1257300" lvl="2" indent="-342900">
              <a:buFont typeface="Arial"/>
              <a:buChar char="•"/>
            </a:pPr>
            <a:endParaRPr lang="en-US" dirty="0" smtClean="0"/>
          </a:p>
          <a:p>
            <a:pPr marL="804863" lvl="1" indent="-342900">
              <a:buFont typeface="Arial"/>
              <a:buChar char="•"/>
            </a:pPr>
            <a:endParaRPr lang="en-US" dirty="0" smtClean="0"/>
          </a:p>
          <a:p>
            <a:pPr marL="804863" lvl="1" indent="-342900">
              <a:buFont typeface="Arial"/>
              <a:buChar char="•"/>
            </a:pP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 A Short History of the Internet</a:t>
            </a:r>
          </a:p>
        </p:txBody>
      </p:sp>
    </p:spTree>
    <p:extLst>
      <p:ext uri="{BB962C8B-B14F-4D97-AF65-F5344CB8AC3E}">
        <p14:creationId xmlns:p14="http://schemas.microsoft.com/office/powerpoint/2010/main" val="40589140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Definitions and History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Internet and WWW are different (but related) things</a:t>
            </a:r>
            <a:endParaRPr lang="en-US" dirty="0"/>
          </a:p>
        </p:txBody>
      </p:sp>
      <p:pic>
        <p:nvPicPr>
          <p:cNvPr id="5" name="Picture 4" descr="4812601002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268760"/>
            <a:ext cx="4916909" cy="491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6664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Definitions and History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URLS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HTTP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SERVERS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BROWSERS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HTML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Birth of the Web (1990)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300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Definitions and History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Growth of the Internet</a:t>
            </a:r>
            <a:endParaRPr lang="en-US" dirty="0"/>
          </a:p>
        </p:txBody>
      </p:sp>
      <p:pic>
        <p:nvPicPr>
          <p:cNvPr id="5" name="Picture 4" descr="4812601005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556792"/>
            <a:ext cx="7945492" cy="453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559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">
  <a:themeElements>
    <a:clrScheme name="FunWebDev - 2nd Edition">
      <a:dk1>
        <a:srgbClr val="404040"/>
      </a:dk1>
      <a:lt1>
        <a:srgbClr val="F3F3E7"/>
      </a:lt1>
      <a:dk2>
        <a:srgbClr val="37475F"/>
      </a:dk2>
      <a:lt2>
        <a:srgbClr val="FFFFFF"/>
      </a:lt2>
      <a:accent1>
        <a:srgbClr val="B6E4EC"/>
      </a:accent1>
      <a:accent2>
        <a:srgbClr val="A82233"/>
      </a:accent2>
      <a:accent3>
        <a:srgbClr val="C88736"/>
      </a:accent3>
      <a:accent4>
        <a:srgbClr val="467082"/>
      </a:accent4>
      <a:accent5>
        <a:srgbClr val="F3703A"/>
      </a:accent5>
      <a:accent6>
        <a:srgbClr val="00A651"/>
      </a:accent6>
      <a:hlink>
        <a:srgbClr val="B6EEEC"/>
      </a:hlink>
      <a:folHlink>
        <a:srgbClr val="C8873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</Template>
  <TotalTime>375</TotalTime>
  <Words>731</Words>
  <Application>Microsoft Macintosh PowerPoint</Application>
  <PresentationFormat>On-screen Show (4:3)</PresentationFormat>
  <Paragraphs>257</Paragraphs>
  <Slides>37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Presentation</vt:lpstr>
      <vt:lpstr>Introduction to Web Development</vt:lpstr>
      <vt:lpstr>Chapter 1</vt:lpstr>
      <vt:lpstr>Chapter 1</vt:lpstr>
      <vt:lpstr>A Complicated Ecosystem</vt:lpstr>
      <vt:lpstr>Chapter 1</vt:lpstr>
      <vt:lpstr>Definitions and History</vt:lpstr>
      <vt:lpstr>Definitions and History</vt:lpstr>
      <vt:lpstr>Definitions and History</vt:lpstr>
      <vt:lpstr>Definitions and History</vt:lpstr>
      <vt:lpstr>Definitions and History</vt:lpstr>
      <vt:lpstr>Definitions and History</vt:lpstr>
      <vt:lpstr>Definitions and History</vt:lpstr>
      <vt:lpstr>Definitions and History</vt:lpstr>
      <vt:lpstr>Definitions and History</vt:lpstr>
      <vt:lpstr>Definitions and History</vt:lpstr>
      <vt:lpstr>Definitions and History</vt:lpstr>
      <vt:lpstr>Chapter 1</vt:lpstr>
      <vt:lpstr>The Client-Server Model </vt:lpstr>
      <vt:lpstr>The Client-Server Model </vt:lpstr>
      <vt:lpstr>The Client-Server Model </vt:lpstr>
      <vt:lpstr>The Client-Server Model </vt:lpstr>
      <vt:lpstr>The Client-Server Model </vt:lpstr>
      <vt:lpstr>The Client-Server Model </vt:lpstr>
      <vt:lpstr>Chapter 1</vt:lpstr>
      <vt:lpstr>Where Is the Internet?</vt:lpstr>
      <vt:lpstr>Where Is the Internet?</vt:lpstr>
      <vt:lpstr>Where Is the Internet?</vt:lpstr>
      <vt:lpstr>Where Is the Internet?</vt:lpstr>
      <vt:lpstr>Where Is the Internet?</vt:lpstr>
      <vt:lpstr>Chapter 1</vt:lpstr>
      <vt:lpstr>Working in Web Development</vt:lpstr>
      <vt:lpstr>Working in Web Development</vt:lpstr>
      <vt:lpstr>Working in Web Development</vt:lpstr>
      <vt:lpstr>Working in Web Development</vt:lpstr>
      <vt:lpstr>Chapter 1</vt:lpstr>
      <vt:lpstr>Summary</vt:lpstr>
      <vt:lpstr>Questions?</vt:lpstr>
    </vt:vector>
  </TitlesOfParts>
  <Manager/>
  <Company>Pearson</Company>
  <LinksUpToDate>false</LinksUpToDate>
  <SharedDoc>false</SharedDoc>
  <HyperlinkBase>http://funwebdev.com</HyperlinkBase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Fundamentals of Web Development</dc:title>
  <dc:subject/>
  <dc:creator>Randy Connolly and Ricardo Hoar</dc:creator>
  <cp:keywords/>
  <dc:description/>
  <cp:lastModifiedBy>Ricardo</cp:lastModifiedBy>
  <cp:revision>74</cp:revision>
  <dcterms:created xsi:type="dcterms:W3CDTF">2014-01-14T22:57:40Z</dcterms:created>
  <dcterms:modified xsi:type="dcterms:W3CDTF">2017-02-10T02:42:36Z</dcterms:modified>
  <cp:category/>
</cp:coreProperties>
</file>