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7" r:id="rId3"/>
    <p:sldId id="304" r:id="rId4"/>
    <p:sldId id="275" r:id="rId5"/>
    <p:sldId id="305" r:id="rId6"/>
    <p:sldId id="276" r:id="rId7"/>
    <p:sldId id="277" r:id="rId8"/>
    <p:sldId id="306" r:id="rId9"/>
    <p:sldId id="307" r:id="rId10"/>
    <p:sldId id="278" r:id="rId11"/>
    <p:sldId id="279" r:id="rId12"/>
    <p:sldId id="271" r:id="rId13"/>
    <p:sldId id="280" r:id="rId14"/>
    <p:sldId id="308" r:id="rId15"/>
    <p:sldId id="309" r:id="rId16"/>
    <p:sldId id="310" r:id="rId17"/>
    <p:sldId id="282" r:id="rId18"/>
    <p:sldId id="311" r:id="rId19"/>
    <p:sldId id="272" r:id="rId20"/>
    <p:sldId id="283" r:id="rId21"/>
    <p:sldId id="312" r:id="rId22"/>
    <p:sldId id="284" r:id="rId23"/>
    <p:sldId id="285" r:id="rId24"/>
    <p:sldId id="286" r:id="rId25"/>
    <p:sldId id="287" r:id="rId26"/>
    <p:sldId id="288" r:id="rId27"/>
    <p:sldId id="273" r:id="rId28"/>
    <p:sldId id="290" r:id="rId29"/>
    <p:sldId id="313" r:id="rId30"/>
    <p:sldId id="291" r:id="rId31"/>
    <p:sldId id="292" r:id="rId32"/>
    <p:sldId id="314" r:id="rId33"/>
    <p:sldId id="274" r:id="rId34"/>
    <p:sldId id="293" r:id="rId35"/>
    <p:sldId id="315" r:id="rId36"/>
    <p:sldId id="294" r:id="rId37"/>
    <p:sldId id="295" r:id="rId38"/>
    <p:sldId id="296" r:id="rId39"/>
    <p:sldId id="297" r:id="rId40"/>
    <p:sldId id="270" r:id="rId41"/>
    <p:sldId id="298" r:id="rId42"/>
    <p:sldId id="317" r:id="rId43"/>
    <p:sldId id="316" r:id="rId44"/>
    <p:sldId id="300" r:id="rId45"/>
    <p:sldId id="299" r:id="rId46"/>
    <p:sldId id="301" r:id="rId47"/>
    <p:sldId id="268" r:id="rId48"/>
    <p:sldId id="269" r:id="rId49"/>
    <p:sldId id="318" r:id="rId50"/>
    <p:sldId id="303" r:id="rId5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</p14:sldIdLst>
        </p14:section>
        <p14:section name="Internet Protocols" id="{8D20696D-0076-C644-92D1-1E9925F706FE}">
          <p14:sldIdLst>
            <p14:sldId id="304"/>
            <p14:sldId id="275"/>
            <p14:sldId id="305"/>
            <p14:sldId id="276"/>
            <p14:sldId id="277"/>
            <p14:sldId id="306"/>
            <p14:sldId id="307"/>
            <p14:sldId id="278"/>
            <p14:sldId id="279"/>
          </p14:sldIdLst>
        </p14:section>
        <p14:section name="Domain Name System" id="{01068383-84E0-4E4F-A177-F11598F879CC}">
          <p14:sldIdLst>
            <p14:sldId id="271"/>
            <p14:sldId id="280"/>
            <p14:sldId id="308"/>
            <p14:sldId id="309"/>
            <p14:sldId id="310"/>
            <p14:sldId id="282"/>
            <p14:sldId id="311"/>
          </p14:sldIdLst>
        </p14:section>
        <p14:section name="Uniform Resource Locators" id="{2ABF5F8E-83A9-B547-8052-3D3B163B68F3}">
          <p14:sldIdLst>
            <p14:sldId id="272"/>
            <p14:sldId id="283"/>
            <p14:sldId id="312"/>
            <p14:sldId id="284"/>
            <p14:sldId id="285"/>
            <p14:sldId id="286"/>
            <p14:sldId id="287"/>
            <p14:sldId id="288"/>
          </p14:sldIdLst>
        </p14:section>
        <p14:section name="Hypertext Transfer Protocol" id="{CA05954C-6277-8348-B5D0-12BFC2438E75}">
          <p14:sldIdLst>
            <p14:sldId id="273"/>
            <p14:sldId id="290"/>
            <p14:sldId id="313"/>
            <p14:sldId id="291"/>
            <p14:sldId id="292"/>
            <p14:sldId id="314"/>
          </p14:sldIdLst>
        </p14:section>
        <p14:section name="Web Browsers" id="{D9A8A5EE-C8E5-C846-ADF8-19E179622BED}">
          <p14:sldIdLst>
            <p14:sldId id="274"/>
            <p14:sldId id="293"/>
            <p14:sldId id="315"/>
            <p14:sldId id="294"/>
            <p14:sldId id="295"/>
            <p14:sldId id="296"/>
            <p14:sldId id="297"/>
          </p14:sldIdLst>
        </p14:section>
        <p14:section name="Web Servers" id="{596B65D2-BE28-DC40-80AC-DE98AD045137}">
          <p14:sldIdLst>
            <p14:sldId id="270"/>
            <p14:sldId id="298"/>
            <p14:sldId id="317"/>
            <p14:sldId id="316"/>
            <p14:sldId id="300"/>
            <p14:sldId id="299"/>
            <p14:sldId id="301"/>
          </p14:sldIdLst>
        </p14:section>
        <p14:section name="Summary" id="{1E0F067F-4C98-D649-AC79-12D386492DA0}">
          <p14:sldIdLst>
            <p14:sldId id="268"/>
            <p14:sldId id="269"/>
            <p14:sldId id="318"/>
            <p14:sldId id="30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576" autoAdjust="0"/>
    <p:restoredTop sz="86387" autoAdjust="0"/>
  </p:normalViewPr>
  <p:slideViewPr>
    <p:cSldViewPr showGuides="1">
      <p:cViewPr>
        <p:scale>
          <a:sx n="70" d="100"/>
          <a:sy n="70" d="100"/>
        </p:scale>
        <p:origin x="-2360" y="-2424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8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How the Web Works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</a:t>
            </a:r>
            <a:r>
              <a:rPr lang="en-US" dirty="0" smtClean="0"/>
              <a:t>Protocols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Ensures transmissions </a:t>
            </a:r>
            <a:r>
              <a:rPr lang="en-US" dirty="0"/>
              <a:t>arrive in order and without </a:t>
            </a:r>
            <a:r>
              <a:rPr lang="en-US" dirty="0" smtClean="0"/>
              <a:t>error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Transport </a:t>
            </a:r>
            <a:r>
              <a:rPr lang="en-US" dirty="0" smtClean="0"/>
              <a:t>Layer (TCP)</a:t>
            </a:r>
            <a:endParaRPr lang="en-US" dirty="0"/>
          </a:p>
        </p:txBody>
      </p:sp>
      <p:pic>
        <p:nvPicPr>
          <p:cNvPr id="2" name="Picture 1" descr="48126020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76872"/>
            <a:ext cx="6120680" cy="39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8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b="1" dirty="0"/>
              <a:t>many</a:t>
            </a:r>
            <a:r>
              <a:rPr lang="en-US" dirty="0"/>
              <a:t> application layer protocols. </a:t>
            </a:r>
            <a:r>
              <a:rPr lang="en-US" dirty="0" smtClean="0"/>
              <a:t>Web developers should be aware of :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HTTP</a:t>
            </a:r>
            <a:r>
              <a:rPr lang="en-US" b="1" dirty="0"/>
              <a:t>. </a:t>
            </a:r>
            <a:r>
              <a:rPr lang="en-US" dirty="0"/>
              <a:t>The Hypertext Transfer Protocol is used for web communication.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SSH</a:t>
            </a:r>
            <a:r>
              <a:rPr lang="en-US" b="1" dirty="0"/>
              <a:t>. </a:t>
            </a:r>
            <a:r>
              <a:rPr lang="en-US" dirty="0"/>
              <a:t>The Secure Shell Protocol allows remote command-line connections </a:t>
            </a:r>
            <a:r>
              <a:rPr lang="en-US" dirty="0" smtClean="0"/>
              <a:t>to servers</a:t>
            </a:r>
            <a:r>
              <a:rPr lang="en-US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FTP</a:t>
            </a:r>
            <a:r>
              <a:rPr lang="en-US" dirty="0"/>
              <a:t>. The File Transfer Protocol is used for transferring files between computers.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POP</a:t>
            </a:r>
            <a:r>
              <a:rPr lang="en-US" b="1" dirty="0"/>
              <a:t>/IMAP/SMTP</a:t>
            </a:r>
            <a:r>
              <a:rPr lang="en-US" dirty="0"/>
              <a:t>. Email-related protocols for transferring and storing email.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DNS</a:t>
            </a:r>
            <a:r>
              <a:rPr lang="en-US" dirty="0"/>
              <a:t>. The </a:t>
            </a:r>
            <a:r>
              <a:rPr lang="en-US" dirty="0" smtClean="0"/>
              <a:t>Domain</a:t>
            </a:r>
            <a:r>
              <a:rPr lang="en-US" dirty="0"/>
              <a:t> </a:t>
            </a:r>
            <a:r>
              <a:rPr lang="en-US" dirty="0" smtClean="0"/>
              <a:t>Name System </a:t>
            </a:r>
            <a:r>
              <a:rPr lang="en-US" dirty="0"/>
              <a:t>protocol used for resolving domain </a:t>
            </a:r>
            <a:r>
              <a:rPr lang="en-US" dirty="0" smtClean="0"/>
              <a:t>names to </a:t>
            </a:r>
            <a:r>
              <a:rPr lang="en-US" dirty="0"/>
              <a:t>IP addresses.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Application </a:t>
            </a:r>
            <a:r>
              <a:rPr lang="en-US" dirty="0" smtClean="0"/>
              <a:t>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9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2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2" name="Content Placeholder 1" descr="4812602007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5" b="63339"/>
          <a:stretch/>
        </p:blipFill>
        <p:spPr>
          <a:xfrm>
            <a:off x="1259632" y="1268760"/>
            <a:ext cx="6402538" cy="1960669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Name </a:t>
            </a:r>
            <a:r>
              <a:rPr lang="en-US" dirty="0" smtClean="0"/>
              <a:t>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2" name="Content Placeholder 1" descr="4812602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4" b="-6294"/>
          <a:stretch>
            <a:fillRect/>
          </a:stretch>
        </p:blipFill>
        <p:spPr>
          <a:xfrm>
            <a:off x="1259632" y="1268760"/>
            <a:ext cx="6402538" cy="513897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Name </a:t>
            </a:r>
            <a:r>
              <a:rPr lang="en-US" dirty="0" smtClean="0"/>
              <a:t>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2" name="Content Placeholder 1" descr="4812602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4" b="-6294"/>
          <a:stretch>
            <a:fillRect/>
          </a:stretch>
        </p:blipFill>
        <p:spPr>
          <a:xfrm>
            <a:off x="1259632" y="1268760"/>
            <a:ext cx="6402538" cy="513897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Name </a:t>
            </a:r>
            <a:r>
              <a:rPr lang="en-US" dirty="0" smtClean="0"/>
              <a:t>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4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Generic top-level domain (</a:t>
            </a:r>
            <a:r>
              <a:rPr lang="en-US" dirty="0" err="1"/>
              <a:t>gTLD</a:t>
            </a:r>
            <a:r>
              <a:rPr lang="en-US" dirty="0"/>
              <a:t>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Unrestricted</a:t>
            </a:r>
            <a:r>
              <a:rPr lang="en-US" dirty="0"/>
              <a:t>. TLDs include .com, </a:t>
            </a:r>
            <a:r>
              <a:rPr lang="en-US" dirty="0" err="1"/>
              <a:t>.net</a:t>
            </a:r>
            <a:r>
              <a:rPr lang="en-US" dirty="0"/>
              <a:t>, .org, and .info.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Sponsored</a:t>
            </a:r>
            <a:r>
              <a:rPr lang="en-US" dirty="0"/>
              <a:t>. TLDs including .</a:t>
            </a:r>
            <a:r>
              <a:rPr lang="en-US" dirty="0" err="1"/>
              <a:t>gov</a:t>
            </a:r>
            <a:r>
              <a:rPr lang="en-US" dirty="0"/>
              <a:t>, .mil, .</a:t>
            </a:r>
            <a:r>
              <a:rPr lang="en-US" dirty="0" err="1"/>
              <a:t>edu</a:t>
            </a:r>
            <a:r>
              <a:rPr lang="en-US" dirty="0"/>
              <a:t>, and others. </a:t>
            </a:r>
            <a:endParaRPr lang="en-US" dirty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New TLDs</a:t>
            </a:r>
            <a:r>
              <a:rPr lang="en-US" dirty="0"/>
              <a:t>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/>
              <a:t>Country code top-level domain (</a:t>
            </a:r>
            <a:r>
              <a:rPr lang="en-US" dirty="0" err="1"/>
              <a:t>ccTLD</a:t>
            </a:r>
            <a:r>
              <a:rPr lang="en-US" dirty="0"/>
              <a:t>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TLDs include .us , .</a:t>
            </a:r>
            <a:r>
              <a:rPr lang="en-US" dirty="0" err="1"/>
              <a:t>ca</a:t>
            </a:r>
            <a:r>
              <a:rPr lang="en-US" dirty="0"/>
              <a:t> , .</a:t>
            </a:r>
            <a:r>
              <a:rPr lang="en-US" dirty="0" err="1"/>
              <a:t>uk</a:t>
            </a:r>
            <a:r>
              <a:rPr lang="en-US" dirty="0"/>
              <a:t> , and .au</a:t>
            </a:r>
            <a:r>
              <a:rPr lang="en-US" dirty="0" smtClean="0"/>
              <a:t>.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Internationalized Domain Names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arpa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Types of Top Level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2" name="Content Placeholder 1" descr="4812602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6" r="-17506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Name Registration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329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6" name="Content Placeholder 5" descr="481260200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6" r="-3406"/>
          <a:stretch>
            <a:fillRect/>
          </a:stretch>
        </p:blipFill>
        <p:spPr>
          <a:xfrm>
            <a:off x="395537" y="1383118"/>
            <a:ext cx="8599164" cy="499821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Address </a:t>
            </a:r>
            <a:r>
              <a:rPr lang="en-US" dirty="0" smtClean="0"/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337821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9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pic>
        <p:nvPicPr>
          <p:cNvPr id="2" name="Content Placeholder 1" descr="481260201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789" b="-214789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3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 Recall that in </a:t>
            </a:r>
            <a:r>
              <a:rPr lang="en-US" dirty="0" smtClean="0"/>
              <a:t>Section 2.1</a:t>
            </a:r>
            <a:r>
              <a:rPr lang="en-US" dirty="0"/>
              <a:t>, we listed several application layer protocols on the TCP/IP </a:t>
            </a:r>
            <a:r>
              <a:rPr lang="en-US" dirty="0" smtClean="0"/>
              <a:t>stack. FTP, SSH, HTTP, POP, IMAP, DNS, </a:t>
            </a:r>
            <a:r>
              <a:rPr lang="mr-IN" dirty="0" smtClean="0"/>
              <a:t>…</a:t>
            </a:r>
            <a:endParaRPr lang="en-CA" dirty="0" smtClean="0"/>
          </a:p>
          <a:p>
            <a:r>
              <a:rPr lang="en-US" dirty="0" smtClean="0"/>
              <a:t>Requesting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A82233"/>
                </a:solidFill>
              </a:rPr>
              <a:t>ftp</a:t>
            </a:r>
            <a:r>
              <a:rPr lang="en-US" dirty="0" smtClean="0">
                <a:solidFill>
                  <a:srgbClr val="404040"/>
                </a:solidFill>
              </a:rPr>
              <a:t>://</a:t>
            </a:r>
            <a:r>
              <a:rPr lang="en-US" dirty="0" err="1" smtClean="0"/>
              <a:t>example.com</a:t>
            </a:r>
            <a:r>
              <a:rPr lang="en-US" dirty="0"/>
              <a:t>/</a:t>
            </a:r>
            <a:r>
              <a:rPr lang="en-US" dirty="0" err="1"/>
              <a:t>abc.txt</a:t>
            </a:r>
            <a:r>
              <a:rPr lang="en-US" dirty="0"/>
              <a:t>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sends </a:t>
            </a:r>
            <a:r>
              <a:rPr lang="en-US" dirty="0"/>
              <a:t>out an FTP request on port 21, while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http</a:t>
            </a:r>
            <a:r>
              <a:rPr lang="en-US" dirty="0"/>
              <a:t>://</a:t>
            </a:r>
            <a:r>
              <a:rPr lang="en-US" dirty="0" err="1"/>
              <a:t>example.com</a:t>
            </a:r>
            <a:r>
              <a:rPr lang="en-US" dirty="0"/>
              <a:t>/</a:t>
            </a:r>
            <a:r>
              <a:rPr lang="en-US" dirty="0" err="1"/>
              <a:t>abc.txt</a:t>
            </a:r>
            <a:r>
              <a:rPr lang="en-US" dirty="0"/>
              <a:t>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transmits </a:t>
            </a:r>
            <a:r>
              <a:rPr lang="en-US" dirty="0"/>
              <a:t>an HTTP request on port 80.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4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domain identifies the server from which we are requesting resources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Since the DNS </a:t>
            </a:r>
            <a:r>
              <a:rPr lang="en-US" dirty="0"/>
              <a:t>system is case insensitive, this part of the URL is case insensitive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Alternatively, an </a:t>
            </a:r>
            <a:r>
              <a:rPr lang="en-US" dirty="0"/>
              <a:t>IP address can be used for the </a:t>
            </a:r>
            <a:r>
              <a:rPr lang="en-US" dirty="0" smtClean="0"/>
              <a:t>domain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6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 The optional port attribute allows us to specify connections to ports other than </a:t>
            </a:r>
            <a:r>
              <a:rPr lang="en-US" dirty="0" smtClean="0"/>
              <a:t>the defaults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Add a </a:t>
            </a:r>
            <a:r>
              <a:rPr lang="en-US" dirty="0"/>
              <a:t>colon after the domain, then specify an </a:t>
            </a:r>
            <a:r>
              <a:rPr lang="en-US" dirty="0" smtClean="0"/>
              <a:t>integer port </a:t>
            </a:r>
            <a:r>
              <a:rPr lang="en-US" dirty="0"/>
              <a:t>number.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6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amiliar </a:t>
            </a:r>
            <a:r>
              <a:rPr lang="en-US" dirty="0"/>
              <a:t>concept to anyone who has ever used a computer file system.</a:t>
            </a:r>
          </a:p>
          <a:p>
            <a:r>
              <a:rPr lang="en-US" dirty="0"/>
              <a:t>The root of a web server corresponds to a folder somewhere on that server.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On many </a:t>
            </a:r>
            <a:r>
              <a:rPr lang="en-US" dirty="0"/>
              <a:t>Linux servers that path is /</a:t>
            </a:r>
            <a:r>
              <a:rPr lang="en-US" dirty="0" err="1"/>
              <a:t>var</a:t>
            </a:r>
            <a:r>
              <a:rPr lang="en-US" dirty="0"/>
              <a:t>/www/html/ 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On Windows</a:t>
            </a:r>
            <a:r>
              <a:rPr lang="en-US" dirty="0"/>
              <a:t> </a:t>
            </a:r>
            <a:r>
              <a:rPr lang="en-US" dirty="0" smtClean="0"/>
              <a:t>IIS </a:t>
            </a:r>
            <a:r>
              <a:rPr lang="en-US" dirty="0"/>
              <a:t>machines it is often /</a:t>
            </a:r>
            <a:r>
              <a:rPr lang="en-US" dirty="0" err="1"/>
              <a:t>inetpub</a:t>
            </a:r>
            <a:r>
              <a:rPr lang="en-US" dirty="0"/>
              <a:t>/</a:t>
            </a:r>
            <a:r>
              <a:rPr lang="en-US" dirty="0" err="1"/>
              <a:t>wwwroot</a:t>
            </a:r>
            <a:r>
              <a:rPr lang="en-US" dirty="0" smtClean="0"/>
              <a:t>/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path is optional. However, when requesting a folder or the top-level </a:t>
            </a:r>
            <a:r>
              <a:rPr lang="en-US" dirty="0" smtClean="0"/>
              <a:t>page, </a:t>
            </a:r>
            <a:r>
              <a:rPr lang="en-US" dirty="0"/>
              <a:t>the web server will decide which file to send you.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pic>
        <p:nvPicPr>
          <p:cNvPr id="2" name="Content Placeholder 1" descr="4812602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98" b="-35998"/>
          <a:stretch>
            <a:fillRect/>
          </a:stretch>
        </p:blipFill>
        <p:spPr>
          <a:xfrm>
            <a:off x="1403648" y="620688"/>
            <a:ext cx="6779096" cy="544121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Query </a:t>
            </a:r>
            <a:r>
              <a:rPr lang="en-US" dirty="0" smtClean="0"/>
              <a:t>String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0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</a:t>
            </a:r>
            <a:r>
              <a:rPr lang="en-US" dirty="0" smtClean="0"/>
              <a:t>Locators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A way </a:t>
            </a:r>
            <a:r>
              <a:rPr lang="en-US" dirty="0"/>
              <a:t>of </a:t>
            </a:r>
            <a:r>
              <a:rPr lang="en-US" dirty="0" smtClean="0"/>
              <a:t>requesting a </a:t>
            </a:r>
            <a:r>
              <a:rPr lang="en-US" dirty="0"/>
              <a:t>portion of a page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Browsers </a:t>
            </a:r>
            <a:r>
              <a:rPr lang="en-US" dirty="0"/>
              <a:t>will see the fragment in the URL, seek out the </a:t>
            </a:r>
            <a:r>
              <a:rPr lang="en-US" dirty="0" smtClean="0"/>
              <a:t>tag </a:t>
            </a:r>
            <a:r>
              <a:rPr lang="en-US" dirty="0"/>
              <a:t>anchor in the HTML, and scroll the website </a:t>
            </a:r>
            <a:r>
              <a:rPr lang="en-US" dirty="0" smtClean="0"/>
              <a:t>to </a:t>
            </a:r>
            <a:r>
              <a:rPr lang="en-US" dirty="0"/>
              <a:t>it.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Fragment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1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Hypertext Transfer Protocol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7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</a:t>
            </a:r>
            <a:r>
              <a:rPr lang="en-US" dirty="0" smtClean="0"/>
              <a:t>Protocol</a:t>
            </a:r>
            <a:endParaRPr lang="en-US" dirty="0"/>
          </a:p>
        </p:txBody>
      </p:sp>
      <p:pic>
        <p:nvPicPr>
          <p:cNvPr id="5" name="Content Placeholder 4" descr="4812602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40" r="-9140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Headers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9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</a:t>
            </a:r>
            <a:r>
              <a:rPr lang="en-US" dirty="0" smtClean="0"/>
              <a:t>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Request headers </a:t>
            </a:r>
            <a:r>
              <a:rPr lang="en-US" dirty="0"/>
              <a:t>include data about the client </a:t>
            </a:r>
            <a:r>
              <a:rPr lang="en-US" dirty="0" smtClean="0"/>
              <a:t>machine.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Response headers </a:t>
            </a:r>
            <a:r>
              <a:rPr lang="en-US" dirty="0"/>
              <a:t>have information about the server answering the request </a:t>
            </a:r>
            <a:r>
              <a:rPr lang="en-US" dirty="0" smtClean="0"/>
              <a:t>and the </a:t>
            </a:r>
            <a:r>
              <a:rPr lang="en-US" dirty="0"/>
              <a:t>data being sent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Headers</a:t>
            </a:r>
            <a:endParaRPr lang="en-US" dirty="0"/>
          </a:p>
        </p:txBody>
      </p:sp>
      <p:pic>
        <p:nvPicPr>
          <p:cNvPr id="5" name="Picture 4" descr="48126020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52936"/>
            <a:ext cx="5184576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4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4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</a:t>
            </a:r>
            <a:r>
              <a:rPr lang="en-US" dirty="0" smtClean="0"/>
              <a:t>Protocol</a:t>
            </a:r>
            <a:endParaRPr lang="en-US" dirty="0"/>
          </a:p>
        </p:txBody>
      </p:sp>
      <p:pic>
        <p:nvPicPr>
          <p:cNvPr id="5" name="Content Placeholder 4" descr="481260201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6" r="-5736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Request </a:t>
            </a:r>
            <a:r>
              <a:rPr lang="en-US" dirty="0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</a:t>
            </a:r>
            <a:r>
              <a:rPr lang="en-US" dirty="0" smtClean="0"/>
              <a:t>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76400"/>
            <a:ext cx="8219256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2## codes </a:t>
            </a:r>
            <a:r>
              <a:rPr lang="en-US" sz="3200" dirty="0" smtClean="0"/>
              <a:t>are for </a:t>
            </a:r>
            <a:r>
              <a:rPr lang="en-US" sz="3200" dirty="0"/>
              <a:t>successful responses, </a:t>
            </a:r>
            <a:endParaRPr lang="en-US" sz="3200" dirty="0" smtClean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</a:t>
            </a:r>
            <a:r>
              <a:rPr lang="en-US" sz="3200" dirty="0"/>
              <a:t>## are for redirection-related responses</a:t>
            </a:r>
            <a:r>
              <a:rPr lang="en-US" sz="3200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</a:t>
            </a:r>
            <a:r>
              <a:rPr lang="en-US" sz="3200" dirty="0"/>
              <a:t>## codes are </a:t>
            </a:r>
            <a:r>
              <a:rPr lang="en-US" sz="3200" b="1" dirty="0" smtClean="0"/>
              <a:t>client</a:t>
            </a:r>
            <a:r>
              <a:rPr lang="en-US" sz="3200" dirty="0" smtClean="0"/>
              <a:t> errors,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5</a:t>
            </a:r>
            <a:r>
              <a:rPr lang="en-US" sz="3200" dirty="0"/>
              <a:t>## codes are </a:t>
            </a:r>
            <a:r>
              <a:rPr lang="en-US" sz="3200" b="1" dirty="0"/>
              <a:t>server</a:t>
            </a:r>
            <a:r>
              <a:rPr lang="en-US" sz="3200" dirty="0"/>
              <a:t> errors.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 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Response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173787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</a:t>
            </a:r>
            <a:r>
              <a:rPr lang="en-US" dirty="0" smtClean="0"/>
              <a:t>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76400"/>
            <a:ext cx="8219256" cy="4525963"/>
          </a:xfrm>
        </p:spPr>
        <p:txBody>
          <a:bodyPr>
            <a:normAutofit/>
          </a:bodyPr>
          <a:lstStyle/>
          <a:p>
            <a:r>
              <a:rPr lang="en-US" dirty="0"/>
              <a:t>200: OK </a:t>
            </a:r>
            <a:endParaRPr lang="en-US" dirty="0" smtClean="0"/>
          </a:p>
          <a:p>
            <a:r>
              <a:rPr lang="en-US" dirty="0" smtClean="0"/>
              <a:t>301</a:t>
            </a:r>
            <a:r>
              <a:rPr lang="en-US" dirty="0"/>
              <a:t>: Moved Permanently </a:t>
            </a:r>
            <a:endParaRPr lang="en-US" dirty="0" smtClean="0"/>
          </a:p>
          <a:p>
            <a:r>
              <a:rPr lang="en-US" dirty="0" smtClean="0"/>
              <a:t>304</a:t>
            </a:r>
            <a:r>
              <a:rPr lang="en-US" dirty="0"/>
              <a:t>: Not Modified </a:t>
            </a:r>
            <a:endParaRPr lang="en-US" dirty="0"/>
          </a:p>
          <a:p>
            <a:r>
              <a:rPr lang="en-US" dirty="0" smtClean="0"/>
              <a:t>307</a:t>
            </a:r>
            <a:r>
              <a:rPr lang="en-US" dirty="0"/>
              <a:t>: Temporary redirect </a:t>
            </a:r>
            <a:endParaRPr lang="en-US" dirty="0" smtClean="0"/>
          </a:p>
          <a:p>
            <a:r>
              <a:rPr lang="en-US" dirty="0" smtClean="0"/>
              <a:t>400</a:t>
            </a:r>
            <a:r>
              <a:rPr lang="en-US" dirty="0"/>
              <a:t>: Bad Request </a:t>
            </a:r>
            <a:endParaRPr lang="en-US" dirty="0"/>
          </a:p>
          <a:p>
            <a:r>
              <a:rPr lang="en-US" dirty="0" smtClean="0"/>
              <a:t>401</a:t>
            </a:r>
            <a:r>
              <a:rPr lang="en-US" dirty="0"/>
              <a:t>: Unauthorized </a:t>
            </a:r>
            <a:endParaRPr lang="en-US" dirty="0" smtClean="0"/>
          </a:p>
          <a:p>
            <a:r>
              <a:rPr lang="en-US" dirty="0" smtClean="0"/>
              <a:t>404</a:t>
            </a:r>
            <a:r>
              <a:rPr lang="en-US" dirty="0"/>
              <a:t>: Not found </a:t>
            </a:r>
            <a:endParaRPr lang="en-US" dirty="0" smtClean="0"/>
          </a:p>
          <a:p>
            <a:r>
              <a:rPr lang="en-US" dirty="0" smtClean="0"/>
              <a:t>414</a:t>
            </a:r>
            <a:r>
              <a:rPr lang="en-US" dirty="0"/>
              <a:t>: Request URI too long </a:t>
            </a:r>
            <a:endParaRPr lang="en-US" dirty="0" smtClean="0"/>
          </a:p>
          <a:p>
            <a:r>
              <a:rPr lang="en-US" dirty="0" smtClean="0"/>
              <a:t>500: Internal server error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 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(Some) Response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242550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4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Browsers</a:t>
            </a:r>
            <a:endParaRPr lang="en-US" dirty="0"/>
          </a:p>
        </p:txBody>
      </p:sp>
      <p:pic>
        <p:nvPicPr>
          <p:cNvPr id="5" name="Content Placeholder 4" descr="481260201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7" r="-5847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Fetching a </a:t>
            </a:r>
            <a:r>
              <a:rPr lang="en-US" dirty="0" smtClean="0"/>
              <a:t>Web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9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Browsers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Fetching a </a:t>
            </a:r>
            <a:r>
              <a:rPr lang="en-US" dirty="0" smtClean="0"/>
              <a:t>Web </a:t>
            </a:r>
            <a:r>
              <a:rPr lang="en-US" dirty="0" smtClean="0"/>
              <a:t>Page </a:t>
            </a:r>
            <a:r>
              <a:rPr lang="mr-IN" dirty="0" smtClean="0"/>
              <a:t>–</a:t>
            </a:r>
            <a:r>
              <a:rPr lang="en-US" dirty="0" smtClean="0"/>
              <a:t> Load Times and Cascades</a:t>
            </a:r>
            <a:endParaRPr lang="en-US" dirty="0"/>
          </a:p>
        </p:txBody>
      </p:sp>
      <p:pic>
        <p:nvPicPr>
          <p:cNvPr id="6" name="Content Placeholder 5" descr="4812602016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4" r="-7274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</p:spTree>
    <p:extLst>
      <p:ext uri="{BB962C8B-B14F-4D97-AF65-F5344CB8AC3E}">
        <p14:creationId xmlns:p14="http://schemas.microsoft.com/office/powerpoint/2010/main" val="95050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Browsers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Interpreting the </a:t>
            </a:r>
            <a:r>
              <a:rPr lang="en-US" dirty="0"/>
              <a:t>entire HTML markup together with the image </a:t>
            </a:r>
            <a:r>
              <a:rPr lang="en-US" dirty="0" smtClean="0"/>
              <a:t>and other </a:t>
            </a:r>
            <a:r>
              <a:rPr lang="en-US" dirty="0"/>
              <a:t>assets into a grid of pixels for display within the browser window is </a:t>
            </a:r>
            <a:r>
              <a:rPr lang="en-US" dirty="0" smtClean="0"/>
              <a:t>called rendering the </a:t>
            </a:r>
            <a:r>
              <a:rPr lang="en-US" dirty="0"/>
              <a:t>webpage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mplemented differently for </a:t>
            </a:r>
            <a:r>
              <a:rPr lang="en-US" dirty="0"/>
              <a:t>each browser (Firefox, Chrome, Safari, Explorer, and </a:t>
            </a:r>
            <a:r>
              <a:rPr lang="en-US" dirty="0" smtClean="0"/>
              <a:t>Opera)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</a:t>
            </a:r>
            <a:r>
              <a:rPr lang="en-US" dirty="0" smtClean="0"/>
              <a:t>Rendering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8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Browsers</a:t>
            </a:r>
            <a:endParaRPr lang="en-US" dirty="0"/>
          </a:p>
        </p:txBody>
      </p:sp>
      <p:pic>
        <p:nvPicPr>
          <p:cNvPr id="5" name="Content Placeholder 4" descr="481260201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8" r="-6738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</a:t>
            </a:r>
            <a:r>
              <a:rPr lang="en-US" dirty="0" smtClean="0"/>
              <a:t>Caching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1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Browsers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76400"/>
            <a:ext cx="7859216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search </a:t>
            </a:r>
            <a:r>
              <a:rPr lang="en-US" dirty="0"/>
              <a:t>engine integration,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URL </a:t>
            </a:r>
            <a:r>
              <a:rPr lang="en-US" dirty="0" err="1"/>
              <a:t>autocompletion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Form </a:t>
            </a:r>
            <a:r>
              <a:rPr lang="en-US" dirty="0" err="1" smtClean="0"/>
              <a:t>autocompletion</a:t>
            </a:r>
            <a:r>
              <a:rPr lang="en-US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cloud </a:t>
            </a:r>
            <a:r>
              <a:rPr lang="en-US" dirty="0"/>
              <a:t>caching of user history/bookmarks</a:t>
            </a:r>
            <a:r>
              <a:rPr lang="en-US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phishing </a:t>
            </a:r>
            <a:r>
              <a:rPr lang="en-US" dirty="0"/>
              <a:t>website detection,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secure </a:t>
            </a:r>
            <a:r>
              <a:rPr lang="en-US" dirty="0"/>
              <a:t>connection visualization,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much more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</a:t>
            </a:r>
            <a:r>
              <a:rPr lang="en-US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9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Browsers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Can change what is shown to the end user. Newer challenge for web developers.</a:t>
            </a:r>
          </a:p>
          <a:p>
            <a:r>
              <a:rPr lang="en-US" dirty="0" smtClean="0"/>
              <a:t>For </a:t>
            </a:r>
            <a:r>
              <a:rPr lang="en-US" dirty="0"/>
              <a:t>developers, extensions like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Firebug </a:t>
            </a:r>
            <a:r>
              <a:rPr lang="en-US" dirty="0"/>
              <a:t>and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Yslow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</a:t>
            </a:r>
            <a:r>
              <a:rPr lang="en-US" dirty="0"/>
              <a:t>the general </a:t>
            </a:r>
            <a:r>
              <a:rPr lang="en-US" dirty="0" smtClean="0"/>
              <a:t>public: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Adblock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Third Party Plugins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</a:t>
            </a:r>
            <a:r>
              <a:rPr lang="en-US" dirty="0" smtClean="0"/>
              <a:t>Extensions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A Layered Architecture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676400"/>
            <a:ext cx="8219256" cy="4525963"/>
          </a:xfrm>
        </p:spPr>
        <p:txBody>
          <a:bodyPr/>
          <a:lstStyle/>
          <a:p>
            <a:r>
              <a:rPr lang="en-US" dirty="0"/>
              <a:t> TCP/IP.</a:t>
            </a:r>
          </a:p>
          <a:p>
            <a:r>
              <a:rPr lang="en-US" dirty="0"/>
              <a:t>These protocols have been implemented in every operating system, and </a:t>
            </a:r>
            <a:r>
              <a:rPr lang="en-US" dirty="0" smtClean="0"/>
              <a:t>make fast </a:t>
            </a:r>
            <a:r>
              <a:rPr lang="en-US" dirty="0"/>
              <a:t>web development possible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Networking is it’s own entire discipline. </a:t>
            </a:r>
          </a:p>
          <a:p>
            <a:endParaRPr lang="en-US" dirty="0"/>
          </a:p>
          <a:p>
            <a:r>
              <a:rPr lang="en-US" dirty="0" smtClean="0"/>
              <a:t>Web developer needs </a:t>
            </a:r>
            <a:r>
              <a:rPr lang="en-US" dirty="0"/>
              <a:t>general </a:t>
            </a:r>
            <a:r>
              <a:rPr lang="en-US" dirty="0" smtClean="0"/>
              <a:t>awareness of </a:t>
            </a:r>
            <a:r>
              <a:rPr lang="en-US" dirty="0"/>
              <a:t>what the suite of Internet protocols </a:t>
            </a:r>
            <a:r>
              <a:rPr lang="en-US" dirty="0" smtClean="0"/>
              <a:t>does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4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b="1" dirty="0"/>
              <a:t>web server </a:t>
            </a:r>
            <a:r>
              <a:rPr lang="en-US" dirty="0" smtClean="0"/>
              <a:t>is nothing </a:t>
            </a:r>
            <a:r>
              <a:rPr lang="en-US" dirty="0"/>
              <a:t>more than a computer that </a:t>
            </a:r>
            <a:r>
              <a:rPr lang="en-US" dirty="0" smtClean="0"/>
              <a:t>responds to </a:t>
            </a:r>
            <a:r>
              <a:rPr lang="en-US" dirty="0"/>
              <a:t>HTTP requests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Real</a:t>
            </a:r>
            <a:r>
              <a:rPr lang="en-US" dirty="0"/>
              <a:t>-world web servers are often more powerful than your own desktop </a:t>
            </a:r>
            <a:r>
              <a:rPr lang="en-US" dirty="0" smtClean="0"/>
              <a:t>computer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Webservers must </a:t>
            </a:r>
            <a:r>
              <a:rPr lang="en-US" dirty="0"/>
              <a:t>choose </a:t>
            </a:r>
            <a:r>
              <a:rPr lang="en-US" dirty="0" smtClean="0"/>
              <a:t>an </a:t>
            </a:r>
            <a:r>
              <a:rPr lang="en-US" b="1" dirty="0" smtClean="0"/>
              <a:t>application </a:t>
            </a:r>
            <a:r>
              <a:rPr lang="en-US" b="1" dirty="0"/>
              <a:t>stack </a:t>
            </a:r>
            <a:r>
              <a:rPr lang="en-US" dirty="0"/>
              <a:t>to run a website. This application stack  will include an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operating system</a:t>
            </a:r>
            <a:r>
              <a:rPr lang="en-US" dirty="0"/>
              <a:t>,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web </a:t>
            </a:r>
            <a:r>
              <a:rPr lang="en-US" dirty="0"/>
              <a:t>server software,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database,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and </a:t>
            </a:r>
            <a:r>
              <a:rPr lang="en-US" dirty="0"/>
              <a:t>a scripting language </a:t>
            </a:r>
            <a:r>
              <a:rPr lang="en-US" dirty="0" smtClean="0"/>
              <a:t>for dynamic requests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Operating </a:t>
            </a:r>
            <a:r>
              <a:rPr lang="en-US" dirty="0" smtClean="0"/>
              <a:t>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4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 smtClean="0"/>
              <a:t>We will </a:t>
            </a:r>
            <a:r>
              <a:rPr lang="en-US" dirty="0"/>
              <a:t>rely on the LAMP software stack </a:t>
            </a:r>
            <a:r>
              <a:rPr lang="en-US" dirty="0" smtClean="0"/>
              <a:t>,which </a:t>
            </a:r>
            <a:r>
              <a:rPr lang="en-US" dirty="0"/>
              <a:t>refers </a:t>
            </a:r>
            <a:r>
              <a:rPr lang="en-US" dirty="0" smtClean="0"/>
              <a:t>to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 </a:t>
            </a:r>
            <a:r>
              <a:rPr lang="en-US" dirty="0" err="1"/>
              <a:t>inux</a:t>
            </a:r>
            <a:r>
              <a:rPr lang="en-US" dirty="0"/>
              <a:t> operating system,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err="1"/>
              <a:t>pache</a:t>
            </a:r>
            <a:r>
              <a:rPr lang="en-US" dirty="0"/>
              <a:t> web server,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 </a:t>
            </a:r>
            <a:r>
              <a:rPr lang="en-US" dirty="0" err="1" smtClean="0"/>
              <a:t>ySQL</a:t>
            </a:r>
            <a:r>
              <a:rPr lang="en-US" dirty="0" smtClean="0"/>
              <a:t> </a:t>
            </a:r>
            <a:r>
              <a:rPr lang="en-US" dirty="0"/>
              <a:t>database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and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 </a:t>
            </a:r>
            <a:r>
              <a:rPr lang="en-US" dirty="0"/>
              <a:t>HP scripting </a:t>
            </a:r>
            <a:r>
              <a:rPr lang="en-US" dirty="0" smtClean="0"/>
              <a:t>language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Other stacks include WAMP, WISA, MEAN,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Application Stacks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3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Linux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Windows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Operating </a:t>
            </a:r>
            <a:r>
              <a:rPr lang="en-US" dirty="0" smtClean="0"/>
              <a:t>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Apache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Nginx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Web Server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4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MySQL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PostgreSQL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Sqlite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Oracle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IBM DB2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Microsoft SQL Server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MongoDB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Database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9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PHP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ASP.NET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Python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Node.js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mr-IN" dirty="0" smtClean="0"/>
              <a:t>…</a:t>
            </a:r>
            <a:endParaRPr lang="en-CA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Scripting </a:t>
            </a:r>
            <a:r>
              <a:rPr lang="en-US" dirty="0" smtClean="0"/>
              <a:t>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76401"/>
            <a:ext cx="8219256" cy="4344888"/>
          </a:xfrm>
        </p:spPr>
        <p:txBody>
          <a:bodyPr numCol="3">
            <a:normAutofit fontScale="70000" lnSpcReduction="20000"/>
          </a:bodyPr>
          <a:lstStyle/>
          <a:p>
            <a:r>
              <a:rPr lang="en-US" dirty="0"/>
              <a:t> address resolution</a:t>
            </a:r>
          </a:p>
          <a:p>
            <a:r>
              <a:rPr lang="en-US" dirty="0"/>
              <a:t>Apache</a:t>
            </a:r>
          </a:p>
          <a:p>
            <a:r>
              <a:rPr lang="en-US" dirty="0"/>
              <a:t>Application stack</a:t>
            </a:r>
          </a:p>
          <a:p>
            <a:r>
              <a:rPr lang="en-US" dirty="0"/>
              <a:t>application layer</a:t>
            </a:r>
          </a:p>
          <a:p>
            <a:r>
              <a:rPr lang="en-US" dirty="0"/>
              <a:t>country code top-level</a:t>
            </a:r>
          </a:p>
          <a:p>
            <a:r>
              <a:rPr lang="en-US" dirty="0"/>
              <a:t>domain (</a:t>
            </a:r>
            <a:r>
              <a:rPr lang="en-US" dirty="0" err="1"/>
              <a:t>ccTLD</a:t>
            </a:r>
            <a:r>
              <a:rPr lang="en-US" dirty="0"/>
              <a:t>)</a:t>
            </a:r>
          </a:p>
          <a:p>
            <a:r>
              <a:rPr lang="en-US" dirty="0"/>
              <a:t>DNS resolver</a:t>
            </a:r>
          </a:p>
          <a:p>
            <a:r>
              <a:rPr lang="en-US" dirty="0"/>
              <a:t>DNS server</a:t>
            </a:r>
          </a:p>
          <a:p>
            <a:r>
              <a:rPr lang="en-US" dirty="0"/>
              <a:t>domain names</a:t>
            </a:r>
          </a:p>
          <a:p>
            <a:r>
              <a:rPr lang="en-US" dirty="0"/>
              <a:t>domain name registrars</a:t>
            </a:r>
          </a:p>
          <a:p>
            <a:r>
              <a:rPr lang="en-US" dirty="0"/>
              <a:t>Domain Name System</a:t>
            </a:r>
          </a:p>
          <a:p>
            <a:r>
              <a:rPr lang="mr-IN" dirty="0"/>
              <a:t>(DNS)</a:t>
            </a:r>
          </a:p>
          <a:p>
            <a:r>
              <a:rPr lang="en-US" dirty="0"/>
              <a:t>FTP</a:t>
            </a:r>
          </a:p>
          <a:p>
            <a:r>
              <a:rPr lang="en-US" dirty="0"/>
              <a:t>four-layer network model</a:t>
            </a:r>
          </a:p>
          <a:p>
            <a:r>
              <a:rPr lang="en-US" dirty="0"/>
              <a:t>generic top-level domain</a:t>
            </a:r>
          </a:p>
          <a:p>
            <a:r>
              <a:rPr lang="en-US" dirty="0"/>
              <a:t>(</a:t>
            </a:r>
            <a:r>
              <a:rPr lang="en-US" dirty="0" err="1"/>
              <a:t>gTLD</a:t>
            </a:r>
            <a:r>
              <a:rPr lang="en-US" dirty="0"/>
              <a:t>)</a:t>
            </a:r>
          </a:p>
          <a:p>
            <a:r>
              <a:rPr lang="en-US" dirty="0"/>
              <a:t>GET request</a:t>
            </a:r>
          </a:p>
          <a:p>
            <a:r>
              <a:rPr lang="en-US" dirty="0"/>
              <a:t>HTTP</a:t>
            </a:r>
          </a:p>
          <a:p>
            <a:r>
              <a:rPr lang="en-US" dirty="0"/>
              <a:t>Internet Corporation for</a:t>
            </a:r>
          </a:p>
          <a:p>
            <a:r>
              <a:rPr lang="en-US" dirty="0"/>
              <a:t>Assigned Names and</a:t>
            </a:r>
          </a:p>
          <a:p>
            <a:r>
              <a:rPr lang="en-US" dirty="0"/>
              <a:t>Numbers (ICANN)</a:t>
            </a:r>
          </a:p>
          <a:p>
            <a:r>
              <a:rPr lang="en-US" dirty="0"/>
              <a:t>Internet Assigned</a:t>
            </a:r>
          </a:p>
          <a:p>
            <a:r>
              <a:rPr lang="en-US" dirty="0"/>
              <a:t>Numbers Authority</a:t>
            </a:r>
          </a:p>
          <a:p>
            <a:r>
              <a:rPr lang="en-US" dirty="0"/>
              <a:t>(IANA)</a:t>
            </a:r>
          </a:p>
          <a:p>
            <a:r>
              <a:rPr lang="en-US" dirty="0"/>
              <a:t>internationalized top-level</a:t>
            </a:r>
          </a:p>
          <a:p>
            <a:r>
              <a:rPr lang="en-US" dirty="0"/>
              <a:t>domain name (IDN)</a:t>
            </a:r>
          </a:p>
          <a:p>
            <a:r>
              <a:rPr lang="en-US" dirty="0"/>
              <a:t>Internet layer</a:t>
            </a:r>
          </a:p>
          <a:p>
            <a:r>
              <a:rPr lang="en-US" dirty="0"/>
              <a:t>Internet Protocol (IP)</a:t>
            </a:r>
          </a:p>
          <a:p>
            <a:r>
              <a:rPr lang="en-US" dirty="0"/>
              <a:t>IP address</a:t>
            </a:r>
          </a:p>
          <a:p>
            <a:r>
              <a:rPr lang="en-US" dirty="0"/>
              <a:t>IPv4</a:t>
            </a:r>
          </a:p>
          <a:p>
            <a:r>
              <a:rPr lang="en-US" dirty="0"/>
              <a:t>IPv6</a:t>
            </a:r>
          </a:p>
          <a:p>
            <a:r>
              <a:rPr lang="en-US" dirty="0"/>
              <a:t>LAMP software stack</a:t>
            </a:r>
          </a:p>
          <a:p>
            <a:r>
              <a:rPr lang="en-US" dirty="0"/>
              <a:t>link layer</a:t>
            </a:r>
          </a:p>
          <a:p>
            <a:r>
              <a:rPr lang="en-US" dirty="0"/>
              <a:t>MAC addresses</a:t>
            </a:r>
          </a:p>
          <a:p>
            <a:r>
              <a:rPr lang="en-US" dirty="0"/>
              <a:t>MEAN software stack</a:t>
            </a:r>
          </a:p>
          <a:p>
            <a:r>
              <a:rPr lang="en-US" dirty="0"/>
              <a:t>packet</a:t>
            </a:r>
          </a:p>
          <a:p>
            <a:r>
              <a:rPr lang="en-US" dirty="0"/>
              <a:t>protocol</a:t>
            </a:r>
          </a:p>
          <a:p>
            <a:r>
              <a:rPr lang="en-US" dirty="0"/>
              <a:t>port</a:t>
            </a:r>
          </a:p>
          <a:p>
            <a:r>
              <a:rPr lang="en-US" dirty="0"/>
              <a:t>POST request</a:t>
            </a:r>
          </a:p>
          <a:p>
            <a:r>
              <a:rPr lang="en-US" dirty="0"/>
              <a:t>protocol</a:t>
            </a:r>
          </a:p>
          <a:p>
            <a:r>
              <a:rPr lang="en-US" dirty="0"/>
              <a:t>request</a:t>
            </a:r>
          </a:p>
          <a:p>
            <a:r>
              <a:rPr lang="en-US" dirty="0"/>
              <a:t>request headers</a:t>
            </a:r>
          </a:p>
          <a:p>
            <a:r>
              <a:rPr lang="en-US" dirty="0"/>
              <a:t>response codes</a:t>
            </a:r>
          </a:p>
          <a:p>
            <a:r>
              <a:rPr lang="en-US" dirty="0"/>
              <a:t>response headers</a:t>
            </a:r>
          </a:p>
          <a:p>
            <a:r>
              <a:rPr lang="en-US" dirty="0"/>
              <a:t>reverse DNS lookups</a:t>
            </a:r>
          </a:p>
          <a:p>
            <a:r>
              <a:rPr lang="en-US" dirty="0"/>
              <a:t>root name server</a:t>
            </a:r>
          </a:p>
          <a:p>
            <a:r>
              <a:rPr lang="en-US" dirty="0"/>
              <a:t>second-level domain</a:t>
            </a:r>
          </a:p>
          <a:p>
            <a:r>
              <a:rPr lang="en-US" dirty="0"/>
              <a:t>SFTP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Key Terms</a:t>
            </a:r>
          </a:p>
        </p:txBody>
      </p:sp>
    </p:spTree>
    <p:extLst>
      <p:ext uri="{BB962C8B-B14F-4D97-AF65-F5344CB8AC3E}">
        <p14:creationId xmlns:p14="http://schemas.microsoft.com/office/powerpoint/2010/main" val="73828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76401"/>
            <a:ext cx="8219256" cy="2760711"/>
          </a:xfrm>
        </p:spPr>
        <p:txBody>
          <a:bodyPr numCol="3">
            <a:normAutofit fontScale="92500"/>
          </a:bodyPr>
          <a:lstStyle/>
          <a:p>
            <a:r>
              <a:rPr lang="en-US" dirty="0" smtClean="0"/>
              <a:t>SSH</a:t>
            </a:r>
            <a:endParaRPr lang="en-US" dirty="0"/>
          </a:p>
          <a:p>
            <a:r>
              <a:rPr lang="en-US" dirty="0"/>
              <a:t>subdomain</a:t>
            </a:r>
          </a:p>
          <a:p>
            <a:r>
              <a:rPr lang="en-US" dirty="0"/>
              <a:t>TCP/IP (Transmission</a:t>
            </a:r>
          </a:p>
          <a:p>
            <a:r>
              <a:rPr lang="en-US" dirty="0"/>
              <a:t>Control Protocol/</a:t>
            </a:r>
          </a:p>
          <a:p>
            <a:r>
              <a:rPr lang="en-US" dirty="0"/>
              <a:t>Internet Protocol)</a:t>
            </a:r>
          </a:p>
          <a:p>
            <a:r>
              <a:rPr lang="en-US" dirty="0"/>
              <a:t>transport layer</a:t>
            </a:r>
          </a:p>
          <a:p>
            <a:r>
              <a:rPr lang="en-US" dirty="0"/>
              <a:t>Transmission Control</a:t>
            </a:r>
          </a:p>
          <a:p>
            <a:r>
              <a:rPr lang="en-US" dirty="0"/>
              <a:t>Protocol (TCP)</a:t>
            </a:r>
          </a:p>
          <a:p>
            <a:r>
              <a:rPr lang="en-US" dirty="0"/>
              <a:t>top-level domain (TLD)</a:t>
            </a:r>
          </a:p>
          <a:p>
            <a:r>
              <a:rPr lang="en-US" dirty="0"/>
              <a:t>TLD name server</a:t>
            </a:r>
          </a:p>
          <a:p>
            <a:r>
              <a:rPr lang="en-US" dirty="0"/>
              <a:t>User Datagram</a:t>
            </a:r>
          </a:p>
          <a:p>
            <a:r>
              <a:rPr lang="en-US" dirty="0"/>
              <a:t>Protocol (UDP)</a:t>
            </a:r>
          </a:p>
          <a:p>
            <a:r>
              <a:rPr lang="en-US" dirty="0"/>
              <a:t>Uniform Resource</a:t>
            </a:r>
          </a:p>
          <a:p>
            <a:r>
              <a:rPr lang="en-US" dirty="0"/>
              <a:t>Locator (URL)</a:t>
            </a:r>
          </a:p>
          <a:p>
            <a:r>
              <a:rPr lang="en-US" dirty="0"/>
              <a:t>web server</a:t>
            </a:r>
          </a:p>
          <a:p>
            <a:r>
              <a:rPr lang="en-US" dirty="0"/>
              <a:t>WISA software stack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Key </a:t>
            </a:r>
            <a:r>
              <a:rPr lang="en-US" dirty="0" smtClean="0"/>
              <a:t>Terms (Continued)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8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pic>
        <p:nvPicPr>
          <p:cNvPr id="2" name="Content Placeholder 1" descr="481260200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2" r="-3642"/>
          <a:stretch>
            <a:fillRect/>
          </a:stretch>
        </p:blipFill>
        <p:spPr>
          <a:xfrm>
            <a:off x="1475656" y="1196752"/>
            <a:ext cx="6203032" cy="497884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A Layered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8514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8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Responsible </a:t>
            </a:r>
            <a:r>
              <a:rPr lang="en-US" dirty="0"/>
              <a:t>for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physical </a:t>
            </a:r>
            <a:r>
              <a:rPr lang="en-US" dirty="0"/>
              <a:t>transmission of </a:t>
            </a:r>
            <a:r>
              <a:rPr lang="en-US" dirty="0" smtClean="0"/>
              <a:t>data across </a:t>
            </a:r>
            <a:r>
              <a:rPr lang="en-US" dirty="0"/>
              <a:t>media (both wired and wireless) </a:t>
            </a:r>
            <a:r>
              <a:rPr lang="en-US" dirty="0" smtClean="0"/>
              <a:t>and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stablishing </a:t>
            </a:r>
            <a:r>
              <a:rPr lang="en-US" dirty="0"/>
              <a:t>logical links. </a:t>
            </a:r>
            <a:endParaRPr lang="en-US" dirty="0"/>
          </a:p>
          <a:p>
            <a:pPr marL="804863" lvl="1" indent="-342900">
              <a:buFont typeface="Arial"/>
              <a:buChar char="•"/>
            </a:pPr>
            <a:endParaRPr lang="en-US" dirty="0" smtClean="0"/>
          </a:p>
          <a:p>
            <a:pPr lvl="1" indent="0"/>
            <a:r>
              <a:rPr lang="en-US" sz="2400" dirty="0"/>
              <a:t>It </a:t>
            </a:r>
            <a:r>
              <a:rPr lang="en-US" sz="2400" dirty="0"/>
              <a:t>handles </a:t>
            </a:r>
            <a:r>
              <a:rPr lang="en-US" sz="2400" dirty="0"/>
              <a:t>issues like </a:t>
            </a:r>
            <a:r>
              <a:rPr lang="en-US" sz="2400" dirty="0"/>
              <a:t>packet creation, transmission, reception, error detection, collisions, line sharing, </a:t>
            </a:r>
            <a:r>
              <a:rPr lang="en-US" sz="2400" dirty="0"/>
              <a:t>and more</a:t>
            </a:r>
            <a:r>
              <a:rPr lang="en-US" sz="2400" dirty="0" smtClean="0"/>
              <a:t>.</a:t>
            </a:r>
          </a:p>
          <a:p>
            <a:pPr lvl="1" indent="0"/>
            <a:endParaRPr lang="en-US" sz="2400" dirty="0"/>
          </a:p>
          <a:p>
            <a:pPr lvl="1" indent="0"/>
            <a:r>
              <a:rPr lang="en-US" sz="2400" dirty="0" smtClean="0"/>
              <a:t>Much more to learn in Networking courses outside of web development.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Link </a:t>
            </a:r>
            <a:r>
              <a:rPr lang="en-US" dirty="0" smtClean="0"/>
              <a:t>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 The Internet layer provides “best effort”</a:t>
            </a:r>
          </a:p>
          <a:p>
            <a:r>
              <a:rPr lang="en-US" dirty="0"/>
              <a:t>communication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Makes use of IP addresses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Internet </a:t>
            </a:r>
            <a:r>
              <a:rPr lang="en-US" dirty="0" smtClean="0"/>
              <a:t>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6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pic>
        <p:nvPicPr>
          <p:cNvPr id="6" name="Content Placeholder 5" descr="481260200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0" r="-10340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Internet </a:t>
            </a:r>
            <a:r>
              <a:rPr lang="en-US" dirty="0" smtClean="0"/>
              <a:t>Layer (IP)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3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IP addresses</a:t>
            </a:r>
            <a:endParaRPr lang="en-US" dirty="0"/>
          </a:p>
        </p:txBody>
      </p:sp>
      <p:pic>
        <p:nvPicPr>
          <p:cNvPr id="4" name="Content Placeholder 3" descr="481260200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56" b="-11056"/>
          <a:stretch>
            <a:fillRect/>
          </a:stretch>
        </p:blipFill>
        <p:spPr>
          <a:xfrm>
            <a:off x="1475656" y="1196752"/>
            <a:ext cx="6203032" cy="4978842"/>
          </a:xfrm>
        </p:spPr>
      </p:pic>
    </p:spTree>
    <p:extLst>
      <p:ext uri="{BB962C8B-B14F-4D97-AF65-F5344CB8AC3E}">
        <p14:creationId xmlns:p14="http://schemas.microsoft.com/office/powerpoint/2010/main" val="67808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906</TotalTime>
  <Words>1351</Words>
  <Application>Microsoft Macintosh PowerPoint</Application>
  <PresentationFormat>On-screen Show (4:3)</PresentationFormat>
  <Paragraphs>381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Presentation</vt:lpstr>
      <vt:lpstr>How the Web Works </vt:lpstr>
      <vt:lpstr>Chapter 2</vt:lpstr>
      <vt:lpstr>Chapter 2</vt:lpstr>
      <vt:lpstr>Internet Protocols</vt:lpstr>
      <vt:lpstr>Internet Protocols</vt:lpstr>
      <vt:lpstr>Internet Protocols</vt:lpstr>
      <vt:lpstr>Internet Protocols</vt:lpstr>
      <vt:lpstr>Internet Protocols</vt:lpstr>
      <vt:lpstr>Internet Protocols</vt:lpstr>
      <vt:lpstr>Internet Protocols</vt:lpstr>
      <vt:lpstr>Internet Protocols</vt:lpstr>
      <vt:lpstr>Chapter 2</vt:lpstr>
      <vt:lpstr>Domain Name System</vt:lpstr>
      <vt:lpstr>Domain Name System</vt:lpstr>
      <vt:lpstr>Domain Name System</vt:lpstr>
      <vt:lpstr>Domain Name System</vt:lpstr>
      <vt:lpstr>Domain Name System</vt:lpstr>
      <vt:lpstr>Domain Name System</vt:lpstr>
      <vt:lpstr>Chapter 2</vt:lpstr>
      <vt:lpstr>Uniform Resource Locators</vt:lpstr>
      <vt:lpstr>Uniform Resource Locators</vt:lpstr>
      <vt:lpstr>Uniform Resource Locators</vt:lpstr>
      <vt:lpstr>Uniform Resource Locators</vt:lpstr>
      <vt:lpstr>Uniform Resource Locators</vt:lpstr>
      <vt:lpstr>Uniform Resource Locators</vt:lpstr>
      <vt:lpstr>Uniform Resource Locators</vt:lpstr>
      <vt:lpstr>Chapter 2</vt:lpstr>
      <vt:lpstr>Hypertext Transfer Protocol</vt:lpstr>
      <vt:lpstr>Hypertext Transfer Protocol</vt:lpstr>
      <vt:lpstr>Hypertext Transfer Protocol</vt:lpstr>
      <vt:lpstr>Hypertext Transfer Protocol</vt:lpstr>
      <vt:lpstr>Hypertext Transfer Protocol</vt:lpstr>
      <vt:lpstr>Chapter 2</vt:lpstr>
      <vt:lpstr>Web Browsers</vt:lpstr>
      <vt:lpstr>Web Browsers</vt:lpstr>
      <vt:lpstr>Web Browsers</vt:lpstr>
      <vt:lpstr>Web Browsers</vt:lpstr>
      <vt:lpstr>Web Browsers</vt:lpstr>
      <vt:lpstr>Web Browsers</vt:lpstr>
      <vt:lpstr>Chapter 2</vt:lpstr>
      <vt:lpstr>Web Servers</vt:lpstr>
      <vt:lpstr>Web Servers</vt:lpstr>
      <vt:lpstr>Web Servers</vt:lpstr>
      <vt:lpstr>Web Servers</vt:lpstr>
      <vt:lpstr>Web Servers</vt:lpstr>
      <vt:lpstr>Web Servers</vt:lpstr>
      <vt:lpstr>Chapter 2</vt:lpstr>
      <vt:lpstr>Summary</vt:lpstr>
      <vt:lpstr>Summary</vt:lpstr>
      <vt:lpstr>Questions?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121</cp:revision>
  <dcterms:created xsi:type="dcterms:W3CDTF">2014-01-14T22:57:40Z</dcterms:created>
  <dcterms:modified xsi:type="dcterms:W3CDTF">2017-02-12T19:52:47Z</dcterms:modified>
  <cp:category/>
</cp:coreProperties>
</file>