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77" r:id="rId5"/>
    <p:sldId id="304" r:id="rId6"/>
    <p:sldId id="278" r:id="rId7"/>
    <p:sldId id="279" r:id="rId8"/>
    <p:sldId id="270" r:id="rId9"/>
    <p:sldId id="280" r:id="rId10"/>
    <p:sldId id="306" r:id="rId11"/>
    <p:sldId id="305" r:id="rId12"/>
    <p:sldId id="281" r:id="rId13"/>
    <p:sldId id="307" r:id="rId14"/>
    <p:sldId id="308" r:id="rId15"/>
    <p:sldId id="282" r:id="rId16"/>
    <p:sldId id="309" r:id="rId17"/>
    <p:sldId id="310" r:id="rId18"/>
    <p:sldId id="271" r:id="rId19"/>
    <p:sldId id="283" r:id="rId20"/>
    <p:sldId id="284" r:id="rId21"/>
    <p:sldId id="285" r:id="rId22"/>
    <p:sldId id="311" r:id="rId23"/>
    <p:sldId id="272" r:id="rId24"/>
    <p:sldId id="286" r:id="rId25"/>
    <p:sldId id="312" r:id="rId26"/>
    <p:sldId id="287" r:id="rId27"/>
    <p:sldId id="313" r:id="rId28"/>
    <p:sldId id="288" r:id="rId29"/>
    <p:sldId id="314" r:id="rId30"/>
    <p:sldId id="289" r:id="rId31"/>
    <p:sldId id="315" r:id="rId32"/>
    <p:sldId id="316" r:id="rId33"/>
    <p:sldId id="290" r:id="rId34"/>
    <p:sldId id="317" r:id="rId35"/>
    <p:sldId id="318" r:id="rId36"/>
    <p:sldId id="291" r:id="rId37"/>
    <p:sldId id="319" r:id="rId38"/>
    <p:sldId id="273" r:id="rId39"/>
    <p:sldId id="320" r:id="rId40"/>
    <p:sldId id="292" r:id="rId41"/>
    <p:sldId id="321" r:id="rId42"/>
    <p:sldId id="322" r:id="rId43"/>
    <p:sldId id="293" r:id="rId44"/>
    <p:sldId id="323" r:id="rId45"/>
    <p:sldId id="324" r:id="rId46"/>
    <p:sldId id="294" r:id="rId47"/>
    <p:sldId id="274" r:id="rId48"/>
    <p:sldId id="295" r:id="rId49"/>
    <p:sldId id="325" r:id="rId50"/>
    <p:sldId id="326" r:id="rId51"/>
    <p:sldId id="296" r:id="rId52"/>
    <p:sldId id="297" r:id="rId53"/>
    <p:sldId id="298" r:id="rId54"/>
    <p:sldId id="327" r:id="rId55"/>
    <p:sldId id="328" r:id="rId56"/>
    <p:sldId id="329" r:id="rId57"/>
    <p:sldId id="330" r:id="rId58"/>
    <p:sldId id="275" r:id="rId59"/>
    <p:sldId id="299" r:id="rId60"/>
    <p:sldId id="331" r:id="rId61"/>
    <p:sldId id="332" r:id="rId62"/>
    <p:sldId id="333" r:id="rId63"/>
    <p:sldId id="300" r:id="rId64"/>
    <p:sldId id="301" r:id="rId65"/>
    <p:sldId id="334" r:id="rId66"/>
    <p:sldId id="276" r:id="rId67"/>
    <p:sldId id="302" r:id="rId68"/>
    <p:sldId id="335" r:id="rId69"/>
    <p:sldId id="303" r:id="rId7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41402EF-72EA-4F86-9227-E1922CEE125F}">
          <p14:sldIdLst>
            <p14:sldId id="256"/>
            <p14:sldId id="268"/>
          </p14:sldIdLst>
        </p14:section>
        <p14:section name="What Is CSS?" id="{DAE31749-05B5-8C45-B0FB-56AEB0909516}">
          <p14:sldIdLst>
            <p14:sldId id="269"/>
            <p14:sldId id="277"/>
            <p14:sldId id="304"/>
            <p14:sldId id="278"/>
            <p14:sldId id="279"/>
          </p14:sldIdLst>
        </p14:section>
        <p14:section name="CSS Syntax" id="{E12A7DC4-2934-9247-ADA0-EF1F1D1E221C}">
          <p14:sldIdLst>
            <p14:sldId id="270"/>
            <p14:sldId id="280"/>
            <p14:sldId id="306"/>
            <p14:sldId id="305"/>
            <p14:sldId id="281"/>
            <p14:sldId id="307"/>
            <p14:sldId id="308"/>
            <p14:sldId id="282"/>
            <p14:sldId id="309"/>
            <p14:sldId id="310"/>
          </p14:sldIdLst>
        </p14:section>
        <p14:section name="Location of Styles" id="{F4AF97C4-667A-8D4B-94E8-A15E4BDA4B0B}">
          <p14:sldIdLst>
            <p14:sldId id="271"/>
            <p14:sldId id="283"/>
            <p14:sldId id="284"/>
            <p14:sldId id="285"/>
            <p14:sldId id="311"/>
          </p14:sldIdLst>
        </p14:section>
        <p14:section name="Selectors" id="{63B6533C-A94B-AF4E-9888-65AE38C4A912}">
          <p14:sldIdLst>
            <p14:sldId id="272"/>
            <p14:sldId id="286"/>
            <p14:sldId id="312"/>
            <p14:sldId id="287"/>
            <p14:sldId id="313"/>
            <p14:sldId id="288"/>
            <p14:sldId id="314"/>
            <p14:sldId id="289"/>
            <p14:sldId id="315"/>
            <p14:sldId id="316"/>
            <p14:sldId id="290"/>
            <p14:sldId id="317"/>
            <p14:sldId id="318"/>
            <p14:sldId id="291"/>
            <p14:sldId id="319"/>
          </p14:sldIdLst>
        </p14:section>
        <p14:section name="The Cascade: How Styles Interact" id="{7974CA8A-BC12-0E45-8B04-45245324F323}">
          <p14:sldIdLst>
            <p14:sldId id="273"/>
            <p14:sldId id="320"/>
            <p14:sldId id="292"/>
            <p14:sldId id="321"/>
            <p14:sldId id="322"/>
            <p14:sldId id="293"/>
            <p14:sldId id="323"/>
            <p14:sldId id="324"/>
            <p14:sldId id="294"/>
          </p14:sldIdLst>
        </p14:section>
        <p14:section name="The Box Model" id="{7764F722-8917-CE45-B311-65247FCB28EA}">
          <p14:sldIdLst>
            <p14:sldId id="274"/>
            <p14:sldId id="295"/>
            <p14:sldId id="325"/>
            <p14:sldId id="326"/>
            <p14:sldId id="296"/>
            <p14:sldId id="297"/>
            <p14:sldId id="298"/>
            <p14:sldId id="327"/>
            <p14:sldId id="328"/>
            <p14:sldId id="329"/>
            <p14:sldId id="330"/>
          </p14:sldIdLst>
        </p14:section>
        <p14:section name="CSS Text Styling" id="{4AD9069C-7F42-DF48-BE5D-A17765BAA86D}">
          <p14:sldIdLst>
            <p14:sldId id="275"/>
            <p14:sldId id="299"/>
            <p14:sldId id="331"/>
            <p14:sldId id="332"/>
            <p14:sldId id="333"/>
            <p14:sldId id="300"/>
            <p14:sldId id="301"/>
            <p14:sldId id="334"/>
          </p14:sldIdLst>
        </p14:section>
        <p14:section name="Summary" id="{1DF81BCB-1EEA-AE47-94C2-6A5EE7B006BF}">
          <p14:sldIdLst>
            <p14:sldId id="276"/>
            <p14:sldId id="302"/>
            <p14:sldId id="335"/>
            <p14:sldId id="30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orient="horz" pos="1440">
          <p15:clr>
            <a:srgbClr val="A4A3A4"/>
          </p15:clr>
        </p15:guide>
        <p15:guide id="3" orient="horz">
          <p15:clr>
            <a:srgbClr val="A4A3A4"/>
          </p15:clr>
        </p15:guide>
        <p15:guide id="4" pos="3840">
          <p15:clr>
            <a:srgbClr val="A4A3A4"/>
          </p15:clr>
        </p15:guide>
        <p15:guide id="5" pos="19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65" autoAdjust="0"/>
    <p:restoredTop sz="86387" autoAdjust="0"/>
  </p:normalViewPr>
  <p:slideViewPr>
    <p:cSldViewPr showGuides="1">
      <p:cViewPr varScale="1">
        <p:scale>
          <a:sx n="175" d="100"/>
          <a:sy n="175" d="100"/>
        </p:scale>
        <p:origin x="-192" y="-96"/>
      </p:cViewPr>
      <p:guideLst>
        <p:guide orient="horz" pos="2880"/>
        <p:guide orient="horz" pos="1440"/>
        <p:guide orient="horz"/>
        <p:guide pos="38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685800"/>
            <a:ext cx="7474024" cy="2819400"/>
          </a:xfrm>
        </p:spPr>
        <p:txBody>
          <a:bodyPr>
            <a:noAutofit/>
          </a:bodyPr>
          <a:lstStyle>
            <a:lvl1pPr algn="l">
              <a:lnSpc>
                <a:spcPts val="6200"/>
              </a:lnSpc>
              <a:defRPr sz="5400">
                <a:latin typeface="Rockwell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149080"/>
            <a:ext cx="5486400" cy="533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77000"/>
            <a:ext cx="8839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5203947" y="6096000"/>
            <a:ext cx="394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accent1"/>
                </a:solidFill>
                <a:latin typeface="Rockwell" pitchFamily="18" charset="0"/>
              </a:rPr>
              <a:t>Fundamentals</a:t>
            </a:r>
            <a:r>
              <a:rPr lang="en-US" sz="1800" baseline="0" dirty="0" smtClean="0">
                <a:latin typeface="Rockwell" pitchFamily="18" charset="0"/>
              </a:rPr>
              <a:t> </a:t>
            </a:r>
            <a:r>
              <a:rPr lang="en-US" sz="1800" baseline="0" dirty="0" smtClean="0">
                <a:solidFill>
                  <a:schemeClr val="bg2"/>
                </a:solidFill>
                <a:latin typeface="Rockwell" pitchFamily="18" charset="0"/>
              </a:rPr>
              <a:t>of Web Development</a:t>
            </a:r>
            <a:endParaRPr lang="en-US" sz="1800" dirty="0">
              <a:solidFill>
                <a:schemeClr val="bg2"/>
              </a:solidFill>
              <a:latin typeface="Rockwell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096000"/>
            <a:ext cx="377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Rockwell" pitchFamily="18" charset="0"/>
              </a:rPr>
              <a:t>Randy Connolly </a:t>
            </a:r>
            <a:r>
              <a:rPr lang="en-US" sz="1800" baseline="0" dirty="0" smtClean="0">
                <a:solidFill>
                  <a:schemeClr val="bg2"/>
                </a:solidFill>
                <a:latin typeface="Rockwell" pitchFamily="18" charset="0"/>
              </a:rPr>
              <a:t>and</a:t>
            </a:r>
            <a:r>
              <a:rPr lang="en-US" sz="1800" baseline="0" dirty="0" smtClean="0">
                <a:latin typeface="Rockwell" pitchFamily="18" charset="0"/>
              </a:rPr>
              <a:t> </a:t>
            </a:r>
            <a:r>
              <a:rPr lang="en-US" sz="1800" baseline="0" dirty="0" smtClean="0">
                <a:solidFill>
                  <a:schemeClr val="accent1"/>
                </a:solidFill>
                <a:latin typeface="Rockwell" pitchFamily="18" charset="0"/>
              </a:rPr>
              <a:t>Ricardo Hoar</a:t>
            </a:r>
            <a:endParaRPr lang="en-US" sz="1800" dirty="0">
              <a:solidFill>
                <a:schemeClr val="accent1"/>
              </a:solidFill>
              <a:latin typeface="Rockwell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257800" y="6453003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2017 Pearson</a:t>
            </a:r>
          </a:p>
          <a:p>
            <a:pPr algn="r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http://www.funwebdev.com</a:t>
            </a:r>
            <a:endParaRPr lang="en-US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84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676400"/>
            <a:ext cx="5638800" cy="45259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61963" indent="-4763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6294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6400800" cy="4525963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200">
                <a:solidFill>
                  <a:schemeClr val="tx1"/>
                </a:solidFill>
              </a:defRPr>
            </a:lvl1pPr>
            <a:lvl2pPr marL="461963" indent="-4763">
              <a:spcAft>
                <a:spcPts val="1200"/>
              </a:spcAft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4008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0"/>
            <a:ext cx="8037513" cy="8382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9624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Rockwell Condensed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924800" cy="10668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143000"/>
            <a:ext cx="716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839200" y="0"/>
            <a:ext cx="762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5400" y="6553200"/>
            <a:ext cx="228600" cy="304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57200" y="6553200"/>
            <a:ext cx="8001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65591" y="6581001"/>
            <a:ext cx="3286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404040"/>
                </a:solidFill>
                <a:latin typeface="Rockwell" pitchFamily="18" charset="0"/>
              </a:rPr>
              <a:t>Fundamentals</a:t>
            </a:r>
            <a:r>
              <a:rPr lang="en-US" sz="1200" baseline="0" dirty="0" smtClean="0">
                <a:solidFill>
                  <a:srgbClr val="404040"/>
                </a:solidFill>
                <a:latin typeface="Rockwell" pitchFamily="18" charset="0"/>
              </a:rPr>
              <a:t> of Web Development - 2</a:t>
            </a:r>
            <a:r>
              <a:rPr lang="en-US" sz="1200" baseline="30000" dirty="0" smtClean="0">
                <a:solidFill>
                  <a:srgbClr val="404040"/>
                </a:solidFill>
                <a:latin typeface="Rockwell" pitchFamily="18" charset="0"/>
              </a:rPr>
              <a:t>nd</a:t>
            </a:r>
            <a:r>
              <a:rPr lang="en-US" sz="1200" baseline="0" dirty="0" smtClean="0">
                <a:solidFill>
                  <a:srgbClr val="404040"/>
                </a:solidFill>
                <a:latin typeface="Rockwell" pitchFamily="18" charset="0"/>
              </a:rPr>
              <a:t> Ed.</a:t>
            </a:r>
            <a:endParaRPr lang="en-US" sz="1200" dirty="0">
              <a:solidFill>
                <a:srgbClr val="404040"/>
              </a:solidFill>
              <a:latin typeface="Rockwell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483" y="6581001"/>
            <a:ext cx="2574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Rockwell" pitchFamily="18" charset="0"/>
              </a:rPr>
              <a:t>Randy Connolly </a:t>
            </a:r>
            <a:r>
              <a:rPr lang="en-US" sz="1200" baseline="0" dirty="0" smtClean="0">
                <a:solidFill>
                  <a:schemeClr val="tx1"/>
                </a:solidFill>
                <a:latin typeface="Rockwell" pitchFamily="18" charset="0"/>
              </a:rPr>
              <a:t>and</a:t>
            </a:r>
            <a:r>
              <a:rPr lang="en-US" sz="1200" baseline="0" dirty="0" smtClean="0">
                <a:latin typeface="Rockwell" pitchFamily="18" charset="0"/>
              </a:rPr>
              <a:t> </a:t>
            </a:r>
            <a:r>
              <a:rPr lang="en-US" sz="1200" baseline="0" dirty="0" smtClean="0">
                <a:solidFill>
                  <a:srgbClr val="C88736"/>
                </a:solidFill>
                <a:latin typeface="Rockwell" pitchFamily="18" charset="0"/>
              </a:rPr>
              <a:t>Ricardo Hoar</a:t>
            </a:r>
            <a:endParaRPr lang="en-US" sz="1200" dirty="0">
              <a:solidFill>
                <a:srgbClr val="C88736"/>
              </a:solidFill>
              <a:latin typeface="Rockwell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ockwell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ti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tif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</a:t>
            </a:r>
            <a:br>
              <a:rPr lang="en-US" dirty="0" smtClean="0"/>
            </a:br>
            <a:r>
              <a:rPr lang="en-US" dirty="0" smtClean="0"/>
              <a:t>CSS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4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CSS </a:t>
            </a:r>
            <a:r>
              <a:rPr lang="en-US" b="1" dirty="0" smtClean="0"/>
              <a:t>Syntax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6" name="Content Placeholder 5" descr="481260400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21" b="-60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1707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CSS </a:t>
            </a:r>
            <a:r>
              <a:rPr lang="en-US" b="1" dirty="0" smtClean="0"/>
              <a:t>Syntax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Every </a:t>
            </a:r>
            <a:r>
              <a:rPr lang="en-US" dirty="0"/>
              <a:t>CSS rule begins with a selector 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selector identifies which element or </a:t>
            </a:r>
            <a:r>
              <a:rPr lang="en-US" dirty="0" smtClean="0"/>
              <a:t>elements in </a:t>
            </a:r>
            <a:r>
              <a:rPr lang="en-US" dirty="0"/>
              <a:t>the HTML document will be affected by </a:t>
            </a:r>
            <a:r>
              <a:rPr lang="en-US" dirty="0" smtClean="0"/>
              <a:t>the declarations </a:t>
            </a:r>
            <a:r>
              <a:rPr lang="en-US" dirty="0"/>
              <a:t>in the </a:t>
            </a:r>
            <a:r>
              <a:rPr lang="en-US" dirty="0" smtClean="0"/>
              <a:t>rule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Many ways to write selectors (stay tuned</a:t>
            </a:r>
            <a:r>
              <a:rPr lang="mr-IN" dirty="0" smtClean="0"/>
              <a:t>…</a:t>
            </a:r>
            <a:r>
              <a:rPr lang="en-CA" dirty="0" smtClean="0"/>
              <a:t>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Selectors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477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CSS </a:t>
            </a:r>
            <a:r>
              <a:rPr lang="en-US" b="1" smtClean="0"/>
              <a:t>Syntax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Each </a:t>
            </a:r>
            <a:r>
              <a:rPr lang="en-US" dirty="0"/>
              <a:t>individual CSS declaration must contain a </a:t>
            </a:r>
            <a:r>
              <a:rPr lang="en-US" dirty="0" smtClean="0"/>
              <a:t>property.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CSS2.1 recommendation defines over a </a:t>
            </a:r>
            <a:r>
              <a:rPr lang="en-US" dirty="0" smtClean="0"/>
              <a:t>hundred different </a:t>
            </a:r>
            <a:r>
              <a:rPr lang="en-US" dirty="0"/>
              <a:t>property names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37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CSS </a:t>
            </a:r>
            <a:r>
              <a:rPr lang="en-US" b="1" smtClean="0"/>
              <a:t>Syntax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Properties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9017447"/>
              </p:ext>
            </p:extLst>
          </p:nvPr>
        </p:nvGraphicFramePr>
        <p:xfrm>
          <a:off x="899592" y="1380829"/>
          <a:ext cx="5400600" cy="4987854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701165"/>
                <a:gridCol w="3699435"/>
              </a:tblGrid>
              <a:tr h="26345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Property Type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Property</a:t>
                      </a:r>
                      <a:endParaRPr lang="en-US" sz="1100" dirty="0"/>
                    </a:p>
                  </a:txBody>
                  <a:tcPr/>
                </a:tc>
              </a:tr>
              <a:tr h="99937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Fonts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font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font-family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font-size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font-style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font-weight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@font-face</a:t>
                      </a:r>
                      <a:endParaRPr lang="en-US" sz="1100" dirty="0"/>
                    </a:p>
                  </a:txBody>
                  <a:tcPr/>
                </a:tc>
              </a:tr>
              <a:tr h="84562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Text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letter-spacing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line-height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text-align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text-decoration*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text-indent</a:t>
                      </a:r>
                      <a:endParaRPr lang="en-US" sz="1100" dirty="0"/>
                    </a:p>
                  </a:txBody>
                  <a:tcPr/>
                </a:tc>
              </a:tr>
              <a:tr h="130687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Color and Background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background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background-color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background-image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background-position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background-repeat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box-shadow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opacity</a:t>
                      </a:r>
                      <a:endParaRPr lang="en-US" sz="1100" dirty="0"/>
                    </a:p>
                  </a:txBody>
                  <a:tcPr/>
                </a:tc>
              </a:tr>
              <a:tr h="115312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Borders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border*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border-color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border-width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border-style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border-top, border-left, ...*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border-image*</a:t>
                      </a:r>
                    </a:p>
                    <a:p>
                      <a:r>
                        <a:rPr lang="en-US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border-radius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311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CSS </a:t>
            </a:r>
            <a:r>
              <a:rPr lang="en-US" b="1" smtClean="0"/>
              <a:t>Syntax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Properties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9737354"/>
              </p:ext>
            </p:extLst>
          </p:nvPr>
        </p:nvGraphicFramePr>
        <p:xfrm>
          <a:off x="899592" y="1268760"/>
          <a:ext cx="5400600" cy="5229751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701165"/>
                <a:gridCol w="3699435"/>
              </a:tblGrid>
              <a:tr h="238892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Property Type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Property</a:t>
                      </a:r>
                      <a:endParaRPr lang="en-US" sz="1050" dirty="0"/>
                    </a:p>
                  </a:txBody>
                  <a:tcPr/>
                </a:tc>
              </a:tr>
              <a:tr h="864432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Spacing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padding</a:t>
                      </a:r>
                    </a:p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padding-bottom, padding-left, ...</a:t>
                      </a:r>
                    </a:p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margin</a:t>
                      </a:r>
                    </a:p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margin-bottom, margin-left, ...</a:t>
                      </a:r>
                      <a:endParaRPr lang="en-US" sz="1050" dirty="0"/>
                    </a:p>
                  </a:txBody>
                  <a:tcPr/>
                </a:tc>
              </a:tr>
              <a:tr h="1035199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Sizing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</a:p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max-height</a:t>
                      </a:r>
                    </a:p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max-width</a:t>
                      </a:r>
                    </a:p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min-height</a:t>
                      </a:r>
                    </a:p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min-width</a:t>
                      </a:r>
                    </a:p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width</a:t>
                      </a:r>
                      <a:endParaRPr lang="en-US" sz="1050" dirty="0"/>
                    </a:p>
                  </a:txBody>
                  <a:tcPr/>
                </a:tc>
              </a:tr>
              <a:tr h="1353721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Layout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bottom, left, right, top</a:t>
                      </a:r>
                    </a:p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clear</a:t>
                      </a:r>
                    </a:p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display</a:t>
                      </a:r>
                    </a:p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float</a:t>
                      </a:r>
                    </a:p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overflow</a:t>
                      </a:r>
                    </a:p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position</a:t>
                      </a:r>
                    </a:p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visibility</a:t>
                      </a:r>
                    </a:p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z-index</a:t>
                      </a:r>
                      <a:endParaRPr lang="en-US" sz="1050" dirty="0"/>
                    </a:p>
                  </a:txBody>
                  <a:tcPr/>
                </a:tc>
              </a:tr>
              <a:tr h="686499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Lists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list-style*</a:t>
                      </a:r>
                    </a:p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list-style-image</a:t>
                      </a:r>
                    </a:p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list-style-type</a:t>
                      </a:r>
                      <a:endParaRPr lang="en-US" sz="1050" dirty="0"/>
                    </a:p>
                  </a:txBody>
                  <a:tcPr/>
                </a:tc>
              </a:tr>
              <a:tr h="100420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Effects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animation*</a:t>
                      </a:r>
                    </a:p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filter</a:t>
                      </a:r>
                    </a:p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perspective</a:t>
                      </a:r>
                    </a:p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transform*</a:t>
                      </a:r>
                    </a:p>
                    <a:p>
                      <a:r>
                        <a:rPr lang="en-US" sz="10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transition*</a:t>
                      </a:r>
                      <a:endParaRPr lang="en-US" sz="105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6260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CSS </a:t>
            </a:r>
            <a:r>
              <a:rPr lang="en-US" b="1" smtClean="0"/>
              <a:t>Syntax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The unit of any </a:t>
            </a:r>
            <a:r>
              <a:rPr lang="en-US" dirty="0" smtClean="0"/>
              <a:t>given value </a:t>
            </a:r>
            <a:r>
              <a:rPr lang="en-US" dirty="0"/>
              <a:t>is dependent upon the property</a:t>
            </a:r>
            <a:r>
              <a:rPr lang="en-US" dirty="0" smtClean="0"/>
              <a:t>.</a:t>
            </a:r>
          </a:p>
          <a:p>
            <a:r>
              <a:rPr lang="en-US" dirty="0"/>
              <a:t> Some property values are from a </a:t>
            </a:r>
            <a:r>
              <a:rPr lang="en-US" dirty="0" smtClean="0"/>
              <a:t>predefined list </a:t>
            </a:r>
            <a:r>
              <a:rPr lang="en-US" dirty="0"/>
              <a:t>of keywords. Others are values such as length measurements, percentages, </a:t>
            </a:r>
            <a:r>
              <a:rPr lang="en-US" dirty="0" smtClean="0"/>
              <a:t>numbers without </a:t>
            </a:r>
            <a:r>
              <a:rPr lang="en-US" dirty="0"/>
              <a:t>units, color values, and URLs.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90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CSS </a:t>
            </a:r>
            <a:r>
              <a:rPr lang="en-US" b="1" smtClean="0"/>
              <a:t>Syntax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Name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RGB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Hexadecimal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RGBa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HSL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Colors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16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CSS </a:t>
            </a:r>
            <a:r>
              <a:rPr lang="en-US" b="1" smtClean="0"/>
              <a:t>Syntax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Relative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 err="1" smtClean="0"/>
              <a:t>px</a:t>
            </a:r>
            <a:endParaRPr lang="en-US" dirty="0" smtClean="0"/>
          </a:p>
          <a:p>
            <a:pPr marL="804863" lvl="1" indent="-342900">
              <a:buFont typeface="Arial"/>
              <a:buChar char="•"/>
            </a:pPr>
            <a:r>
              <a:rPr lang="en-US" dirty="0" err="1" smtClean="0"/>
              <a:t>em</a:t>
            </a:r>
            <a:endParaRPr lang="en-US" dirty="0" smtClean="0"/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%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 err="1"/>
              <a:t>v</a:t>
            </a:r>
            <a:r>
              <a:rPr lang="en-US" dirty="0" err="1" smtClean="0"/>
              <a:t>w,vh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Absolute</a:t>
            </a:r>
            <a:endParaRPr lang="en-US" dirty="0" smtClean="0"/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In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m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 err="1" smtClean="0"/>
              <a:t>Pt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Relative and absolute Units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1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4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Is CSS?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CSS Syntax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Location of Styles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Selectors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Cascade: How Styles Interact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Box </a:t>
            </a:r>
            <a:r>
              <a:rPr lang="en-US" sz="2800" dirty="0" smtClean="0">
                <a:solidFill>
                  <a:schemeClr val="bg1"/>
                </a:solidFill>
              </a:rPr>
              <a:t>Model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CSS Text Styling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187674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Location of </a:t>
            </a:r>
            <a:r>
              <a:rPr lang="en-US" b="1" dirty="0" smtClean="0"/>
              <a:t>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Inline styles </a:t>
            </a:r>
            <a:r>
              <a:rPr lang="en-US" dirty="0"/>
              <a:t>are style rules placed within an HTML element via the style </a:t>
            </a:r>
            <a:r>
              <a:rPr lang="en-US" dirty="0" smtClean="0"/>
              <a:t>attribute</a:t>
            </a:r>
          </a:p>
          <a:p>
            <a:pPr lvl="1"/>
            <a:r>
              <a:rPr lang="en-US" dirty="0"/>
              <a:t>&lt;h1&gt;Share Your Travels&lt;/h1&gt;</a:t>
            </a:r>
          </a:p>
          <a:p>
            <a:pPr lvl="1"/>
            <a:r>
              <a:rPr lang="en-US" dirty="0"/>
              <a:t>&lt;h2 </a:t>
            </a:r>
            <a:r>
              <a:rPr lang="en-US" b="1" dirty="0">
                <a:solidFill>
                  <a:srgbClr val="A82233"/>
                </a:solidFill>
              </a:rPr>
              <a:t>style="font-size: 24pt"</a:t>
            </a:r>
            <a:r>
              <a:rPr lang="en-US" dirty="0"/>
              <a:t>&gt;Description&lt;/h2&gt;</a:t>
            </a:r>
          </a:p>
          <a:p>
            <a:pPr lvl="1"/>
            <a:r>
              <a:rPr lang="en-US" dirty="0"/>
              <a:t>...</a:t>
            </a:r>
          </a:p>
          <a:p>
            <a:pPr lvl="1"/>
            <a:r>
              <a:rPr lang="en-US" dirty="0"/>
              <a:t>&lt;h2 </a:t>
            </a:r>
            <a:r>
              <a:rPr lang="en-US" b="1" dirty="0">
                <a:solidFill>
                  <a:srgbClr val="A82233"/>
                </a:solidFill>
              </a:rPr>
              <a:t>style="font-size: 24pt; </a:t>
            </a:r>
            <a:r>
              <a:rPr lang="en-US" b="1" dirty="0" err="1">
                <a:solidFill>
                  <a:srgbClr val="A82233"/>
                </a:solidFill>
              </a:rPr>
              <a:t>font-weight</a:t>
            </a:r>
            <a:r>
              <a:rPr lang="en-US" b="1" dirty="0" err="1" smtClean="0">
                <a:solidFill>
                  <a:srgbClr val="A82233"/>
                </a:solidFill>
              </a:rPr>
              <a:t>:bold</a:t>
            </a:r>
            <a:r>
              <a:rPr lang="en-US" b="1" dirty="0">
                <a:solidFill>
                  <a:srgbClr val="A82233"/>
                </a:solidFill>
              </a:rPr>
              <a:t>;"</a:t>
            </a:r>
            <a:r>
              <a:rPr lang="en-US" dirty="0" smtClean="0"/>
              <a:t>&gt; Reviews</a:t>
            </a:r>
            <a:r>
              <a:rPr lang="en-US" dirty="0"/>
              <a:t>&lt;/h2</a:t>
            </a:r>
            <a:r>
              <a:rPr lang="en-US" dirty="0" smtClean="0"/>
              <a:t>&gt;</a:t>
            </a:r>
          </a:p>
          <a:p>
            <a:r>
              <a:rPr lang="en-US" dirty="0"/>
              <a:t> Using inline styles is generally </a:t>
            </a:r>
            <a:r>
              <a:rPr lang="en-US" dirty="0" smtClean="0"/>
              <a:t>discouraged</a:t>
            </a:r>
          </a:p>
          <a:p>
            <a:r>
              <a:rPr lang="en-US" dirty="0"/>
              <a:t> </a:t>
            </a:r>
            <a:r>
              <a:rPr lang="en-US" dirty="0" smtClean="0"/>
              <a:t>Handy </a:t>
            </a:r>
            <a:r>
              <a:rPr lang="en-US" dirty="0"/>
              <a:t>for quickly testing out a style change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Inline </a:t>
            </a:r>
            <a:r>
              <a:rPr lang="en-US" dirty="0" smtClean="0"/>
              <a:t>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954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4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Is CSS?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CSS Syntax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Location of Styles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Selectors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Cascade: How Styles Interact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Box </a:t>
            </a:r>
            <a:r>
              <a:rPr lang="en-US" sz="2800" dirty="0" smtClean="0">
                <a:solidFill>
                  <a:schemeClr val="bg1"/>
                </a:solidFill>
              </a:rPr>
              <a:t>Model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CSS Text Styling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1466448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Location of </a:t>
            </a:r>
            <a:r>
              <a:rPr lang="en-US" b="1" smtClean="0"/>
              <a:t>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Embedded style sheets (also called internal styles) are style rules placed within </a:t>
            </a:r>
            <a:r>
              <a:rPr lang="en-US" dirty="0" smtClean="0"/>
              <a:t>the </a:t>
            </a:r>
            <a:r>
              <a:rPr lang="en-US" b="1" dirty="0" smtClean="0"/>
              <a:t>&lt;</a:t>
            </a:r>
            <a:r>
              <a:rPr lang="en-US" b="1" dirty="0"/>
              <a:t>style&gt; </a:t>
            </a:r>
            <a:r>
              <a:rPr lang="en-US" dirty="0"/>
              <a:t>element (inside the &lt;head&gt; element of an HTML document</a:t>
            </a:r>
            <a:r>
              <a:rPr lang="en-US" dirty="0" smtClean="0"/>
              <a:t>).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&lt;head</a:t>
            </a:r>
            <a:r>
              <a:rPr lang="en-US" dirty="0" smtClean="0"/>
              <a:t>&gt;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		&lt;meta charset="utf-8"&gt;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		&lt;title&gt;Share Your Travels -- New York - Central Park&lt;/title&gt;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		</a:t>
            </a:r>
            <a:r>
              <a:rPr lang="en-US" b="1" dirty="0" smtClean="0">
                <a:solidFill>
                  <a:schemeClr val="accent2"/>
                </a:solidFill>
              </a:rPr>
              <a:t>&lt;</a:t>
            </a:r>
            <a:r>
              <a:rPr lang="en-US" b="1" dirty="0">
                <a:solidFill>
                  <a:schemeClr val="accent2"/>
                </a:solidFill>
              </a:rPr>
              <a:t>style&gt;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accent2"/>
                </a:solidFill>
              </a:rPr>
              <a:t>			h1 </a:t>
            </a:r>
            <a:r>
              <a:rPr lang="en-US" b="1" dirty="0">
                <a:solidFill>
                  <a:schemeClr val="accent2"/>
                </a:solidFill>
              </a:rPr>
              <a:t>{ font-size: 24pt; }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s-IS" b="1" dirty="0" smtClean="0">
                <a:solidFill>
                  <a:schemeClr val="accent2"/>
                </a:solidFill>
              </a:rPr>
              <a:t>			h2 </a:t>
            </a:r>
            <a:r>
              <a:rPr lang="is-IS" b="1" dirty="0">
                <a:solidFill>
                  <a:schemeClr val="accent2"/>
                </a:solidFill>
              </a:rPr>
              <a:t>{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accent2"/>
                </a:solidFill>
              </a:rPr>
              <a:t>				font</a:t>
            </a:r>
            <a:r>
              <a:rPr lang="en-US" b="1" dirty="0">
                <a:solidFill>
                  <a:schemeClr val="accent2"/>
                </a:solidFill>
              </a:rPr>
              <a:t>-size: 18pt;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accent2"/>
                </a:solidFill>
              </a:rPr>
              <a:t>				font</a:t>
            </a:r>
            <a:r>
              <a:rPr lang="en-US" b="1" dirty="0">
                <a:solidFill>
                  <a:schemeClr val="accent2"/>
                </a:solidFill>
              </a:rPr>
              <a:t>-weight: bold;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accent2"/>
                </a:solidFill>
              </a:rPr>
              <a:t>			}</a:t>
            </a:r>
            <a:endParaRPr lang="en-US" b="1" dirty="0">
              <a:solidFill>
                <a:schemeClr val="accent2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accent2"/>
                </a:solidFill>
              </a:rPr>
              <a:t>		&lt;</a:t>
            </a:r>
            <a:r>
              <a:rPr lang="en-US" b="1" dirty="0">
                <a:solidFill>
                  <a:schemeClr val="accent2"/>
                </a:solidFill>
              </a:rPr>
              <a:t>/style&gt;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dirty="0" smtClean="0"/>
              <a:t>&lt;/head&gt;</a:t>
            </a:r>
            <a:endParaRPr lang="mr-IN" dirty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&lt;body&gt;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.</a:t>
            </a:r>
            <a:r>
              <a:rPr lang="en-US" dirty="0"/>
              <a:t>..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Embedded Style </a:t>
            </a:r>
            <a:r>
              <a:rPr lang="en-US" dirty="0" smtClean="0"/>
              <a:t>Sheet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62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Location of </a:t>
            </a:r>
            <a:r>
              <a:rPr lang="en-US" b="1" smtClean="0"/>
              <a:t>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External style sheets are style rules placed within a external text file with the .</a:t>
            </a:r>
            <a:r>
              <a:rPr lang="en-US" dirty="0" err="1" smtClean="0"/>
              <a:t>css</a:t>
            </a:r>
            <a:r>
              <a:rPr lang="en-US" dirty="0"/>
              <a:t> </a:t>
            </a:r>
            <a:r>
              <a:rPr lang="en-US" dirty="0" smtClean="0"/>
              <a:t>extension.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&lt;head&gt;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		&lt;</a:t>
            </a:r>
            <a:r>
              <a:rPr lang="en-US" dirty="0"/>
              <a:t>meta charset="utf-8"&gt;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		&lt;</a:t>
            </a:r>
            <a:r>
              <a:rPr lang="en-US" dirty="0"/>
              <a:t>title&gt;Share Your Travels -- New York - Central </a:t>
            </a:r>
            <a:endParaRPr lang="en-US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	</a:t>
            </a:r>
            <a:r>
              <a:rPr lang="en-US" dirty="0" smtClean="0"/>
              <a:t>	           Park</a:t>
            </a:r>
            <a:r>
              <a:rPr lang="en-US" dirty="0"/>
              <a:t>&lt;/title&gt;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		</a:t>
            </a:r>
            <a:r>
              <a:rPr lang="en-US" b="1" dirty="0" smtClean="0">
                <a:solidFill>
                  <a:srgbClr val="A82233"/>
                </a:solidFill>
              </a:rPr>
              <a:t>&lt;</a:t>
            </a:r>
            <a:r>
              <a:rPr lang="en-US" b="1" dirty="0">
                <a:solidFill>
                  <a:srgbClr val="A82233"/>
                </a:solidFill>
              </a:rPr>
              <a:t>link </a:t>
            </a:r>
            <a:r>
              <a:rPr lang="en-US" b="1" dirty="0" err="1">
                <a:solidFill>
                  <a:srgbClr val="A82233"/>
                </a:solidFill>
              </a:rPr>
              <a:t>rel</a:t>
            </a:r>
            <a:r>
              <a:rPr lang="en-US" b="1" dirty="0">
                <a:solidFill>
                  <a:srgbClr val="A82233"/>
                </a:solidFill>
              </a:rPr>
              <a:t>="</a:t>
            </a:r>
            <a:r>
              <a:rPr lang="en-US" b="1" dirty="0" err="1">
                <a:solidFill>
                  <a:srgbClr val="A82233"/>
                </a:solidFill>
              </a:rPr>
              <a:t>stylesheet</a:t>
            </a:r>
            <a:r>
              <a:rPr lang="en-US" b="1" dirty="0">
                <a:solidFill>
                  <a:srgbClr val="A82233"/>
                </a:solidFill>
              </a:rPr>
              <a:t>" </a:t>
            </a:r>
            <a:r>
              <a:rPr lang="en-US" b="1" dirty="0" err="1">
                <a:solidFill>
                  <a:srgbClr val="A82233"/>
                </a:solidFill>
              </a:rPr>
              <a:t>href</a:t>
            </a:r>
            <a:r>
              <a:rPr lang="en-US" b="1" dirty="0">
                <a:solidFill>
                  <a:srgbClr val="A82233"/>
                </a:solidFill>
              </a:rPr>
              <a:t>="</a:t>
            </a:r>
            <a:r>
              <a:rPr lang="en-US" b="1" dirty="0" err="1">
                <a:solidFill>
                  <a:srgbClr val="A82233"/>
                </a:solidFill>
              </a:rPr>
              <a:t>styles.css</a:t>
            </a:r>
            <a:r>
              <a:rPr lang="en-US" b="1" dirty="0">
                <a:solidFill>
                  <a:srgbClr val="A82233"/>
                </a:solidFill>
              </a:rPr>
              <a:t>" /&gt;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CA" dirty="0" smtClean="0"/>
              <a:t>&lt;/head&gt;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External Style </a:t>
            </a:r>
            <a:r>
              <a:rPr lang="en-US" dirty="0" smtClean="0"/>
              <a:t>Sheet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427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Location of </a:t>
            </a:r>
            <a:r>
              <a:rPr lang="en-US" b="1" smtClean="0"/>
              <a:t>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There are in fact three different types of style sheet</a:t>
            </a:r>
            <a:r>
              <a:rPr lang="en-US" dirty="0" smtClean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smtClean="0"/>
              <a:t>Author</a:t>
            </a:r>
            <a:r>
              <a:rPr lang="en-US" dirty="0"/>
              <a:t>-created style sheets  (what you are learning in this chapter</a:t>
            </a:r>
            <a:r>
              <a:rPr lang="en-US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User </a:t>
            </a:r>
            <a:r>
              <a:rPr lang="en-US" dirty="0"/>
              <a:t>style </a:t>
            </a:r>
            <a:r>
              <a:rPr lang="en-US" dirty="0" smtClean="0"/>
              <a:t>sheets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Browser </a:t>
            </a:r>
            <a:r>
              <a:rPr lang="en-US" dirty="0"/>
              <a:t>style sheets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External Style </a:t>
            </a:r>
            <a:r>
              <a:rPr lang="en-US" dirty="0" smtClean="0"/>
              <a:t>Sheet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482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4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Is CSS?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CSS Syntax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Location of Styles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Selectors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Cascade: How Styles Interact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Box </a:t>
            </a:r>
            <a:r>
              <a:rPr lang="en-US" sz="2800" dirty="0" smtClean="0">
                <a:solidFill>
                  <a:schemeClr val="bg1"/>
                </a:solidFill>
              </a:rPr>
              <a:t>Model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CSS Text Styling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283812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Selectors</a:t>
            </a:r>
            <a:endParaRPr lang="en-US" dirty="0"/>
          </a:p>
        </p:txBody>
      </p:sp>
      <p:pic>
        <p:nvPicPr>
          <p:cNvPr id="2" name="Content Placeholder 1" descr="4812604003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850" b="-56850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Remember the DOM tree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23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Selectors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Element selectors </a:t>
            </a:r>
            <a:r>
              <a:rPr lang="en-US" dirty="0"/>
              <a:t>select all instances of a given HTML element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Element Selectors</a:t>
            </a:r>
            <a:endParaRPr lang="en-US" dirty="0"/>
          </a:p>
        </p:txBody>
      </p:sp>
      <p:pic>
        <p:nvPicPr>
          <p:cNvPr id="2" name="Picture 1" descr="4812604002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76" r="23129" b="1533"/>
          <a:stretch/>
        </p:blipFill>
        <p:spPr>
          <a:xfrm>
            <a:off x="1043608" y="2924944"/>
            <a:ext cx="4124488" cy="187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81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Selectors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A </a:t>
            </a:r>
            <a:r>
              <a:rPr lang="en-US" b="1" dirty="0"/>
              <a:t>class selector </a:t>
            </a:r>
            <a:r>
              <a:rPr lang="en-US" dirty="0" smtClean="0"/>
              <a:t>allows </a:t>
            </a:r>
            <a:r>
              <a:rPr lang="en-US" dirty="0"/>
              <a:t>you to simultaneously target different HTML </a:t>
            </a:r>
            <a:r>
              <a:rPr lang="en-US" dirty="0" smtClean="0"/>
              <a:t>elements regardless </a:t>
            </a:r>
            <a:r>
              <a:rPr lang="en-US" dirty="0"/>
              <a:t>of their position in the document </a:t>
            </a:r>
            <a:r>
              <a:rPr lang="en-US" dirty="0" smtClean="0"/>
              <a:t>tree using the </a:t>
            </a:r>
            <a:r>
              <a:rPr lang="en-US" dirty="0"/>
              <a:t>same class </a:t>
            </a:r>
            <a:r>
              <a:rPr lang="en-US" dirty="0" smtClean="0"/>
              <a:t>attribute value.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Class </a:t>
            </a:r>
            <a:r>
              <a:rPr lang="en-US" dirty="0" smtClean="0"/>
              <a:t>Selectors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609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Selectors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71600" y="1340768"/>
            <a:ext cx="7056784" cy="496855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alibri"/>
                <a:cs typeface="Calibri"/>
              </a:rPr>
              <a:t>&lt;head&gt;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cs typeface="Calibri"/>
              </a:rPr>
              <a:t>&lt;</a:t>
            </a:r>
            <a:r>
              <a:rPr lang="en-US" sz="1400" dirty="0">
                <a:latin typeface="Calibri"/>
                <a:cs typeface="Calibri"/>
              </a:rPr>
              <a:t>title&gt;Share Your Travels &lt;/title&gt;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cs typeface="Calibri"/>
              </a:rPr>
              <a:t>&lt;</a:t>
            </a:r>
            <a:r>
              <a:rPr lang="en-US" sz="1400" dirty="0">
                <a:latin typeface="Calibri"/>
                <a:cs typeface="Calibri"/>
              </a:rPr>
              <a:t>style&gt;</a:t>
            </a:r>
          </a:p>
          <a:p>
            <a:pPr lvl="2">
              <a:spcBef>
                <a:spcPts val="0"/>
              </a:spcBef>
            </a:pPr>
            <a:r>
              <a:rPr lang="en-US" sz="1400" b="1" dirty="0">
                <a:solidFill>
                  <a:srgbClr val="A82233"/>
                </a:solidFill>
                <a:latin typeface="Calibri"/>
                <a:cs typeface="Calibri"/>
              </a:rPr>
              <a:t>.first {</a:t>
            </a:r>
          </a:p>
          <a:p>
            <a:pPr lvl="2">
              <a:spcBef>
                <a:spcPts val="0"/>
              </a:spcBef>
            </a:pPr>
            <a:r>
              <a:rPr lang="en-US" sz="1400" b="1" dirty="0">
                <a:solidFill>
                  <a:srgbClr val="A82233"/>
                </a:solidFill>
                <a:latin typeface="Calibri"/>
                <a:cs typeface="Calibri"/>
              </a:rPr>
              <a:t>font-style: italic;</a:t>
            </a:r>
          </a:p>
          <a:p>
            <a:pPr lvl="2">
              <a:spcBef>
                <a:spcPts val="0"/>
              </a:spcBef>
            </a:pPr>
            <a:r>
              <a:rPr lang="en-US" sz="1400" b="1" dirty="0">
                <a:solidFill>
                  <a:srgbClr val="A82233"/>
                </a:solidFill>
                <a:latin typeface="Calibri"/>
                <a:cs typeface="Calibri"/>
              </a:rPr>
              <a:t>color: red;</a:t>
            </a:r>
          </a:p>
          <a:p>
            <a:pPr lvl="2">
              <a:spcBef>
                <a:spcPts val="0"/>
              </a:spcBef>
            </a:pPr>
            <a:r>
              <a:rPr lang="en-US" sz="1400" b="1" dirty="0">
                <a:solidFill>
                  <a:srgbClr val="A82233"/>
                </a:solidFill>
                <a:latin typeface="Calibri"/>
                <a:cs typeface="Calibri"/>
              </a:rPr>
              <a:t>}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alibri"/>
                <a:cs typeface="Calibri"/>
              </a:rPr>
              <a:t>&lt;/style&gt;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CA" sz="1400" dirty="0" smtClean="0">
                <a:latin typeface="Calibri"/>
                <a:cs typeface="Calibri"/>
              </a:rPr>
              <a:t>&lt;/head&gt;</a:t>
            </a:r>
            <a:endParaRPr lang="mr-IN" sz="1400" dirty="0">
              <a:latin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alibri"/>
                <a:cs typeface="Calibri"/>
              </a:rPr>
              <a:t>&lt;body&gt;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cs typeface="Calibri"/>
              </a:rPr>
              <a:t>&lt;</a:t>
            </a:r>
            <a:r>
              <a:rPr lang="en-US" sz="1400" dirty="0">
                <a:latin typeface="Calibri"/>
                <a:cs typeface="Calibri"/>
              </a:rPr>
              <a:t>h1 </a:t>
            </a:r>
            <a:r>
              <a:rPr lang="en-US" sz="1400" b="1" dirty="0">
                <a:solidFill>
                  <a:srgbClr val="A82233"/>
                </a:solidFill>
                <a:latin typeface="Calibri"/>
                <a:cs typeface="Calibri"/>
              </a:rPr>
              <a:t>class="first"</a:t>
            </a:r>
            <a:r>
              <a:rPr lang="en-US" sz="1400" dirty="0">
                <a:latin typeface="Calibri"/>
                <a:cs typeface="Calibri"/>
              </a:rPr>
              <a:t>&gt;Reviews&lt;/h1&gt;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mr-IN" sz="1400" dirty="0" smtClean="0">
                <a:latin typeface="Calibri"/>
                <a:cs typeface="Calibri"/>
              </a:rPr>
              <a:t>&lt;</a:t>
            </a:r>
            <a:r>
              <a:rPr lang="mr-IN" sz="1400" dirty="0">
                <a:latin typeface="Calibri"/>
                <a:cs typeface="Calibri"/>
              </a:rPr>
              <a:t>div&gt;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cs typeface="Calibri"/>
              </a:rPr>
              <a:t>		&lt;</a:t>
            </a:r>
            <a:r>
              <a:rPr lang="en-US" sz="1400" dirty="0">
                <a:latin typeface="Calibri"/>
                <a:cs typeface="Calibri"/>
              </a:rPr>
              <a:t>p </a:t>
            </a:r>
            <a:r>
              <a:rPr lang="en-US" sz="1400" b="1" dirty="0">
                <a:solidFill>
                  <a:srgbClr val="A82233"/>
                </a:solidFill>
                <a:latin typeface="Calibri"/>
                <a:cs typeface="Calibri"/>
              </a:rPr>
              <a:t>class="first"</a:t>
            </a:r>
            <a:r>
              <a:rPr lang="en-US" sz="1400" dirty="0">
                <a:latin typeface="Calibri"/>
                <a:cs typeface="Calibri"/>
              </a:rPr>
              <a:t>&gt;By Ricardo on &lt;time&gt;2016-05-23&lt;/time&gt;&lt;/p&gt;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cs typeface="Calibri"/>
              </a:rPr>
              <a:t>		&lt;</a:t>
            </a:r>
            <a:r>
              <a:rPr lang="en-US" sz="1400" dirty="0">
                <a:latin typeface="Calibri"/>
                <a:cs typeface="Calibri"/>
              </a:rPr>
              <a:t>p&gt;Easy on the HDR buddy.&lt;/p&gt;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mr-IN" sz="1400" dirty="0">
                <a:latin typeface="Calibri"/>
                <a:cs typeface="Calibri"/>
              </a:rPr>
              <a:t>&lt;/div&gt;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mr-IN" sz="1400" dirty="0">
                <a:latin typeface="Calibri"/>
                <a:cs typeface="Calibri"/>
              </a:rPr>
              <a:t>&lt;hr/&gt;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mr-IN" sz="1400" dirty="0">
                <a:latin typeface="Calibri"/>
                <a:cs typeface="Calibri"/>
              </a:rPr>
              <a:t>&lt;div&gt;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cs typeface="Calibri"/>
              </a:rPr>
              <a:t>		&lt;</a:t>
            </a:r>
            <a:r>
              <a:rPr lang="en-US" sz="1400" dirty="0">
                <a:latin typeface="Calibri"/>
                <a:cs typeface="Calibri"/>
              </a:rPr>
              <a:t>p </a:t>
            </a:r>
            <a:r>
              <a:rPr lang="en-US" sz="1400" b="1" dirty="0">
                <a:solidFill>
                  <a:srgbClr val="A82233"/>
                </a:solidFill>
                <a:latin typeface="Calibri"/>
                <a:cs typeface="Calibri"/>
              </a:rPr>
              <a:t>class="first"</a:t>
            </a:r>
            <a:r>
              <a:rPr lang="en-US" sz="1400" dirty="0">
                <a:latin typeface="Calibri"/>
                <a:cs typeface="Calibri"/>
              </a:rPr>
              <a:t>&gt;By Susan on &lt;time&gt;2016-11-18&lt;/time&gt;&lt;/p&gt;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Calibri"/>
                <a:cs typeface="Calibri"/>
              </a:rPr>
              <a:t>		&lt;</a:t>
            </a:r>
            <a:r>
              <a:rPr lang="en-US" sz="1400" dirty="0">
                <a:latin typeface="Calibri"/>
                <a:cs typeface="Calibri"/>
              </a:rPr>
              <a:t>p&gt;I love Central Park.&lt;/p&gt;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mr-IN" sz="1400" dirty="0">
                <a:latin typeface="Calibri"/>
                <a:cs typeface="Calibri"/>
              </a:rPr>
              <a:t>&lt;/div&gt;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mr-IN" sz="1400" dirty="0">
                <a:latin typeface="Calibri"/>
                <a:cs typeface="Calibri"/>
              </a:rPr>
              <a:t>&lt;hr/&gt;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mr-IN" sz="1400" dirty="0">
                <a:latin typeface="Calibri"/>
                <a:cs typeface="Calibri"/>
              </a:rPr>
              <a:t>&lt;/body&gt;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Class </a:t>
            </a:r>
            <a:r>
              <a:rPr lang="en-US" dirty="0" smtClean="0"/>
              <a:t>Selectors</a:t>
            </a:r>
            <a:endParaRPr lang="en-US" dirty="0"/>
          </a:p>
        </p:txBody>
      </p:sp>
      <p:pic>
        <p:nvPicPr>
          <p:cNvPr id="2" name="Picture 1" descr="481260400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853" y="1412776"/>
            <a:ext cx="4260571" cy="166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65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Selectors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b="1" dirty="0"/>
              <a:t>id selector </a:t>
            </a:r>
            <a:r>
              <a:rPr lang="en-US" dirty="0" smtClean="0"/>
              <a:t>allows </a:t>
            </a:r>
            <a:r>
              <a:rPr lang="en-US" dirty="0"/>
              <a:t>you to target a specific element by its id  attribute </a:t>
            </a:r>
            <a:r>
              <a:rPr lang="en-US" dirty="0" smtClean="0"/>
              <a:t>regardless of </a:t>
            </a:r>
            <a:r>
              <a:rPr lang="en-US" dirty="0"/>
              <a:t>its type or position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Id </a:t>
            </a:r>
            <a:r>
              <a:rPr lang="en-US" dirty="0" smtClean="0"/>
              <a:t>Selectors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620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Selectors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71600" y="1340768"/>
            <a:ext cx="7056784" cy="496855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04040"/>
                </a:solidFill>
                <a:latin typeface="Calibri"/>
                <a:cs typeface="Calibri"/>
              </a:rPr>
              <a:t>&lt;head&gt;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404040"/>
                </a:solidFill>
                <a:latin typeface="Calibri"/>
                <a:cs typeface="Calibri"/>
              </a:rPr>
              <a:t>&lt;</a:t>
            </a:r>
            <a:r>
              <a:rPr lang="en-US" sz="1400" dirty="0">
                <a:solidFill>
                  <a:srgbClr val="404040"/>
                </a:solidFill>
                <a:latin typeface="Calibri"/>
                <a:cs typeface="Calibri"/>
              </a:rPr>
              <a:t>title&gt;Share Your Travels &lt;/title&gt;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404040"/>
                </a:solidFill>
                <a:latin typeface="Calibri"/>
                <a:cs typeface="Calibri"/>
              </a:rPr>
              <a:t>&lt;</a:t>
            </a:r>
            <a:r>
              <a:rPr lang="en-US" sz="1400" dirty="0">
                <a:solidFill>
                  <a:srgbClr val="404040"/>
                </a:solidFill>
                <a:latin typeface="Calibri"/>
                <a:cs typeface="Calibri"/>
              </a:rPr>
              <a:t>style&gt;</a:t>
            </a:r>
          </a:p>
          <a:p>
            <a:pPr lvl="2">
              <a:spcBef>
                <a:spcPts val="0"/>
              </a:spcBef>
            </a:pPr>
            <a:r>
              <a:rPr lang="en-US" sz="1400" b="1" dirty="0">
                <a:solidFill>
                  <a:srgbClr val="A82233"/>
                </a:solidFill>
              </a:rPr>
              <a:t>#</a:t>
            </a:r>
            <a:r>
              <a:rPr lang="en-US" sz="1400" b="1" dirty="0" err="1">
                <a:solidFill>
                  <a:srgbClr val="A82233"/>
                </a:solidFill>
              </a:rPr>
              <a:t>latestComment</a:t>
            </a:r>
            <a:r>
              <a:rPr lang="en-US" sz="1400" b="1" dirty="0">
                <a:solidFill>
                  <a:srgbClr val="A82233"/>
                </a:solidFill>
              </a:rPr>
              <a:t> {</a:t>
            </a:r>
          </a:p>
          <a:p>
            <a:pPr lvl="2">
              <a:spcBef>
                <a:spcPts val="0"/>
              </a:spcBef>
            </a:pPr>
            <a:r>
              <a:rPr lang="en-US" sz="1400" b="1" dirty="0">
                <a:solidFill>
                  <a:srgbClr val="A82233"/>
                </a:solidFill>
              </a:rPr>
              <a:t>font-style: italic;</a:t>
            </a:r>
          </a:p>
          <a:p>
            <a:pPr lvl="2">
              <a:spcBef>
                <a:spcPts val="0"/>
              </a:spcBef>
            </a:pPr>
            <a:r>
              <a:rPr lang="en-US" sz="1400" b="1" dirty="0">
                <a:solidFill>
                  <a:srgbClr val="A82233"/>
                </a:solidFill>
              </a:rPr>
              <a:t>color: red;</a:t>
            </a:r>
          </a:p>
          <a:p>
            <a:pPr lvl="2">
              <a:spcBef>
                <a:spcPts val="0"/>
              </a:spcBef>
            </a:pPr>
            <a:r>
              <a:rPr lang="en-US" sz="1400" b="1" dirty="0" smtClean="0">
                <a:solidFill>
                  <a:srgbClr val="A82233"/>
                </a:solidFill>
              </a:rPr>
              <a:t>}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404040"/>
                </a:solidFill>
                <a:latin typeface="Calibri"/>
                <a:cs typeface="Calibri"/>
              </a:rPr>
              <a:t>&lt;</a:t>
            </a:r>
            <a:r>
              <a:rPr lang="en-US" sz="1400" dirty="0">
                <a:solidFill>
                  <a:srgbClr val="404040"/>
                </a:solidFill>
                <a:latin typeface="Calibri"/>
                <a:cs typeface="Calibri"/>
              </a:rPr>
              <a:t>/style&gt;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CA" sz="1400" dirty="0" smtClean="0">
                <a:solidFill>
                  <a:srgbClr val="404040"/>
                </a:solidFill>
                <a:latin typeface="Calibri"/>
                <a:cs typeface="Calibri"/>
              </a:rPr>
              <a:t>&lt;/head&gt;</a:t>
            </a:r>
            <a:endParaRPr lang="mr-IN" sz="1400" dirty="0">
              <a:solidFill>
                <a:srgbClr val="404040"/>
              </a:solidFill>
              <a:latin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04040"/>
                </a:solidFill>
                <a:latin typeface="Calibri"/>
                <a:cs typeface="Calibri"/>
              </a:rPr>
              <a:t>&lt;body&gt;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404040"/>
                </a:solidFill>
                <a:latin typeface="Calibri"/>
                <a:cs typeface="Calibri"/>
              </a:rPr>
              <a:t>&lt;</a:t>
            </a:r>
            <a:r>
              <a:rPr lang="en-US" sz="1400" dirty="0">
                <a:solidFill>
                  <a:srgbClr val="404040"/>
                </a:solidFill>
                <a:latin typeface="Calibri"/>
                <a:cs typeface="Calibri"/>
              </a:rPr>
              <a:t>h1 class="first"&gt;Reviews&lt;/h1&gt;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mr-IN" sz="1400" dirty="0" smtClean="0">
                <a:solidFill>
                  <a:srgbClr val="404040"/>
                </a:solidFill>
                <a:latin typeface="Calibri"/>
                <a:cs typeface="Calibri"/>
              </a:rPr>
              <a:t>&lt;div</a:t>
            </a:r>
            <a:r>
              <a:rPr lang="en-CA" sz="140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1400" b="1" dirty="0">
                <a:solidFill>
                  <a:schemeClr val="accent2"/>
                </a:solidFill>
              </a:rPr>
              <a:t>id="</a:t>
            </a:r>
            <a:r>
              <a:rPr lang="en-US" sz="1400" b="1" dirty="0" err="1">
                <a:solidFill>
                  <a:schemeClr val="accent2"/>
                </a:solidFill>
              </a:rPr>
              <a:t>latestComment</a:t>
            </a:r>
            <a:r>
              <a:rPr lang="en-US" sz="1400" b="1" dirty="0">
                <a:solidFill>
                  <a:schemeClr val="accent2"/>
                </a:solidFill>
              </a:rPr>
              <a:t>"</a:t>
            </a:r>
            <a:r>
              <a:rPr lang="mr-IN" sz="1400" dirty="0" smtClean="0">
                <a:solidFill>
                  <a:srgbClr val="404040"/>
                </a:solidFill>
                <a:latin typeface="Calibri"/>
                <a:cs typeface="Calibri"/>
              </a:rPr>
              <a:t>&gt;</a:t>
            </a:r>
            <a:endParaRPr lang="mr-IN" sz="1400" dirty="0">
              <a:solidFill>
                <a:srgbClr val="404040"/>
              </a:solidFill>
              <a:latin typeface="Calibri"/>
              <a:cs typeface="Calibri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404040"/>
                </a:solidFill>
                <a:latin typeface="Calibri"/>
                <a:cs typeface="Calibri"/>
              </a:rPr>
              <a:t>		&lt;</a:t>
            </a:r>
            <a:r>
              <a:rPr lang="en-US" sz="1400" dirty="0">
                <a:solidFill>
                  <a:srgbClr val="404040"/>
                </a:solidFill>
                <a:latin typeface="Calibri"/>
                <a:cs typeface="Calibri"/>
              </a:rPr>
              <a:t>p class="first"&gt;By Ricardo on &lt;time&gt;2016-05-23&lt;/time&gt;&lt;/p&gt;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404040"/>
                </a:solidFill>
                <a:latin typeface="Calibri"/>
                <a:cs typeface="Calibri"/>
              </a:rPr>
              <a:t>		&lt;</a:t>
            </a:r>
            <a:r>
              <a:rPr lang="en-US" sz="1400" dirty="0">
                <a:solidFill>
                  <a:srgbClr val="404040"/>
                </a:solidFill>
                <a:latin typeface="Calibri"/>
                <a:cs typeface="Calibri"/>
              </a:rPr>
              <a:t>p&gt;Easy on the HDR buddy.&lt;/p&gt;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mr-IN" sz="1400" dirty="0">
                <a:solidFill>
                  <a:srgbClr val="404040"/>
                </a:solidFill>
                <a:latin typeface="Calibri"/>
                <a:cs typeface="Calibri"/>
              </a:rPr>
              <a:t>&lt;/div&gt;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mr-IN" sz="1400" dirty="0">
                <a:solidFill>
                  <a:srgbClr val="404040"/>
                </a:solidFill>
                <a:latin typeface="Calibri"/>
                <a:cs typeface="Calibri"/>
              </a:rPr>
              <a:t>&lt;hr/&gt;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mr-IN" sz="1400" dirty="0">
                <a:solidFill>
                  <a:srgbClr val="404040"/>
                </a:solidFill>
                <a:latin typeface="Calibri"/>
                <a:cs typeface="Calibri"/>
              </a:rPr>
              <a:t>&lt;div&gt;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404040"/>
                </a:solidFill>
                <a:latin typeface="Calibri"/>
                <a:cs typeface="Calibri"/>
              </a:rPr>
              <a:t>		&lt;</a:t>
            </a:r>
            <a:r>
              <a:rPr lang="en-US" sz="1400" dirty="0">
                <a:solidFill>
                  <a:srgbClr val="404040"/>
                </a:solidFill>
                <a:latin typeface="Calibri"/>
                <a:cs typeface="Calibri"/>
              </a:rPr>
              <a:t>p class="first"&gt;By Susan on &lt;time&gt;2016-11-18&lt;/time&gt;&lt;/p&gt;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404040"/>
                </a:solidFill>
                <a:latin typeface="Calibri"/>
                <a:cs typeface="Calibri"/>
              </a:rPr>
              <a:t>		&lt;</a:t>
            </a:r>
            <a:r>
              <a:rPr lang="en-US" sz="1400" dirty="0">
                <a:solidFill>
                  <a:srgbClr val="404040"/>
                </a:solidFill>
                <a:latin typeface="Calibri"/>
                <a:cs typeface="Calibri"/>
              </a:rPr>
              <a:t>p&gt;I love Central Park.&lt;/p&gt;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mr-IN" sz="1400" dirty="0">
                <a:solidFill>
                  <a:srgbClr val="404040"/>
                </a:solidFill>
                <a:latin typeface="Calibri"/>
                <a:cs typeface="Calibri"/>
              </a:rPr>
              <a:t>&lt;/div&gt;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mr-IN" sz="1400" dirty="0">
                <a:solidFill>
                  <a:srgbClr val="404040"/>
                </a:solidFill>
                <a:latin typeface="Calibri"/>
                <a:cs typeface="Calibri"/>
              </a:rPr>
              <a:t>&lt;hr/&gt;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mr-IN" sz="1400" dirty="0">
                <a:solidFill>
                  <a:srgbClr val="404040"/>
                </a:solidFill>
                <a:latin typeface="Calibri"/>
                <a:cs typeface="Calibri"/>
              </a:rPr>
              <a:t>&lt;/body&gt;</a:t>
            </a:r>
            <a:endParaRPr lang="en-US" sz="1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Id Selectors</a:t>
            </a:r>
            <a:endParaRPr lang="en-US" dirty="0"/>
          </a:p>
        </p:txBody>
      </p:sp>
      <p:pic>
        <p:nvPicPr>
          <p:cNvPr id="6" name="Picture 5" descr="481260400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321" y="1484784"/>
            <a:ext cx="4124095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22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4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What Is CSS?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CSS Syntax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Location of Styles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Selectors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Cascade: How Styles Interact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Box </a:t>
            </a:r>
            <a:r>
              <a:rPr lang="en-US" sz="2800" dirty="0" smtClean="0">
                <a:solidFill>
                  <a:schemeClr val="bg1"/>
                </a:solidFill>
              </a:rPr>
              <a:t>Model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CSS Text Styling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1599788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Selectors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b="1" dirty="0"/>
              <a:t>attribute selector  </a:t>
            </a:r>
            <a:r>
              <a:rPr lang="en-US" dirty="0"/>
              <a:t>provides a way to select HTML elements either by the </a:t>
            </a:r>
            <a:r>
              <a:rPr lang="en-US" dirty="0" smtClean="0"/>
              <a:t>presence of </a:t>
            </a:r>
            <a:r>
              <a:rPr lang="en-US" dirty="0"/>
              <a:t>an element attribute or by the value of an </a:t>
            </a:r>
            <a:r>
              <a:rPr lang="en-US" dirty="0" smtClean="0"/>
              <a:t>attribute</a:t>
            </a:r>
          </a:p>
          <a:p>
            <a:endParaRPr lang="en-US" dirty="0" smtClean="0"/>
          </a:p>
          <a:p>
            <a:pPr lvl="2"/>
            <a:r>
              <a:rPr lang="is-IS" sz="2400" dirty="0"/>
              <a:t>[title] { … }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Attribute </a:t>
            </a:r>
            <a:r>
              <a:rPr lang="en-US" dirty="0" smtClean="0"/>
              <a:t>Selectors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19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Selectors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/>
              <a:t>&lt;head&gt;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&lt;</a:t>
            </a:r>
            <a:r>
              <a:rPr lang="en-US" sz="1000" dirty="0"/>
              <a:t>meta charset="utf-8"&gt;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&lt;</a:t>
            </a:r>
            <a:r>
              <a:rPr lang="en-US" sz="1000" dirty="0"/>
              <a:t>title&gt;Share Your Travels&lt;/title&gt;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&lt;</a:t>
            </a:r>
            <a:r>
              <a:rPr lang="en-US" sz="1000" dirty="0"/>
              <a:t>style&gt;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mr-IN" sz="1000" b="1" dirty="0">
                <a:solidFill>
                  <a:srgbClr val="A82233"/>
                </a:solidFill>
              </a:rPr>
              <a:t>[title] {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A82233"/>
                </a:solidFill>
              </a:rPr>
              <a:t>cursor: help;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A82233"/>
                </a:solidFill>
              </a:rPr>
              <a:t>padding-bottom: 3px;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A82233"/>
                </a:solidFill>
              </a:rPr>
              <a:t>border-bottom: 2px dotted blue;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A82233"/>
                </a:solidFill>
              </a:rPr>
              <a:t>text-decoration: none;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A82233"/>
                </a:solidFill>
              </a:rPr>
              <a:t>}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/>
              <a:t>&lt;/style&gt;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000" dirty="0"/>
              <a:t>&lt;</a:t>
            </a:r>
            <a:r>
              <a:rPr lang="mr-IN" sz="1000" dirty="0" smtClean="0"/>
              <a:t>/head</a:t>
            </a:r>
            <a:r>
              <a:rPr lang="en-CA" sz="1000" dirty="0"/>
              <a:t>&gt;</a:t>
            </a:r>
            <a:endParaRPr lang="mr-IN" sz="1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/>
              <a:t>&lt;body&gt;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000" dirty="0" smtClean="0"/>
              <a:t>&lt;div&gt;</a:t>
            </a:r>
            <a:endParaRPr lang="mr-IN" sz="1000" dirty="0"/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000" dirty="0"/>
              <a:t>&lt;</a:t>
            </a:r>
            <a:r>
              <a:rPr lang="en-US" sz="1000" dirty="0" err="1"/>
              <a:t>img</a:t>
            </a:r>
            <a:r>
              <a:rPr lang="en-US" sz="1000" dirty="0"/>
              <a:t> </a:t>
            </a:r>
            <a:r>
              <a:rPr lang="en-US" sz="1000" dirty="0" err="1"/>
              <a:t>src</a:t>
            </a:r>
            <a:r>
              <a:rPr lang="en-US" sz="1000" dirty="0"/>
              <a:t>="images/flags/</a:t>
            </a:r>
            <a:r>
              <a:rPr lang="en-US" sz="1000" dirty="0" err="1"/>
              <a:t>CA.png</a:t>
            </a:r>
            <a:r>
              <a:rPr lang="en-US" sz="1000" dirty="0"/>
              <a:t>" </a:t>
            </a:r>
            <a:r>
              <a:rPr lang="en-US" sz="1000" b="1" dirty="0">
                <a:solidFill>
                  <a:srgbClr val="A82233"/>
                </a:solidFill>
              </a:rPr>
              <a:t>title="Canada Flag" </a:t>
            </a:r>
            <a:r>
              <a:rPr lang="en-US" sz="1000" dirty="0"/>
              <a:t>/&gt;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000" dirty="0"/>
              <a:t>&lt;h2&gt;&lt;a </a:t>
            </a:r>
            <a:r>
              <a:rPr lang="en-US" sz="1000" dirty="0" err="1"/>
              <a:t>href</a:t>
            </a:r>
            <a:r>
              <a:rPr lang="en-US" sz="1000" dirty="0"/>
              <a:t>="</a:t>
            </a:r>
            <a:r>
              <a:rPr lang="en-US" sz="1000" dirty="0" err="1"/>
              <a:t>countries.php?id</a:t>
            </a:r>
            <a:r>
              <a:rPr lang="en-US" sz="1000" dirty="0"/>
              <a:t>=CA" </a:t>
            </a:r>
            <a:r>
              <a:rPr lang="en-US" sz="1000" b="1" dirty="0">
                <a:solidFill>
                  <a:srgbClr val="A82233"/>
                </a:solidFill>
              </a:rPr>
              <a:t>title="see posts from </a:t>
            </a:r>
            <a:r>
              <a:rPr lang="en-US" sz="1000" b="1" dirty="0" smtClean="0">
                <a:solidFill>
                  <a:srgbClr val="A82233"/>
                </a:solidFill>
              </a:rPr>
              <a:t>Canada”</a:t>
            </a:r>
            <a:r>
              <a:rPr lang="en-US" sz="1000" dirty="0" smtClean="0"/>
              <a:t>&gt; Canada</a:t>
            </a:r>
            <a:r>
              <a:rPr lang="en-US" sz="1000" dirty="0"/>
              <a:t>&lt;/a</a:t>
            </a:r>
            <a:r>
              <a:rPr lang="en-US" sz="1000" dirty="0" smtClean="0"/>
              <a:t>&gt;</a:t>
            </a:r>
            <a:r>
              <a:rPr lang="en-CA" sz="1000" dirty="0" smtClean="0"/>
              <a:t>&lt;/h2&gt;</a:t>
            </a:r>
            <a:endParaRPr lang="mr-IN" sz="1000" dirty="0"/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000" dirty="0"/>
              <a:t>&lt;p&gt;Canada is a North American country consisting of … &lt;/p&gt;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CA" sz="1000" dirty="0" smtClean="0"/>
              <a:t>&lt;div&gt;</a:t>
            </a:r>
            <a:endParaRPr lang="mr-IN" sz="1000" dirty="0"/>
          </a:p>
          <a:p>
            <a:pPr lvl="3">
              <a:lnSpc>
                <a:spcPct val="120000"/>
              </a:lnSpc>
              <a:spcBef>
                <a:spcPts val="0"/>
              </a:spcBef>
            </a:pPr>
            <a:r>
              <a:rPr lang="en-US" sz="1000" dirty="0"/>
              <a:t>&lt;</a:t>
            </a:r>
            <a:r>
              <a:rPr lang="en-US" sz="1000" dirty="0" err="1"/>
              <a:t>img</a:t>
            </a:r>
            <a:r>
              <a:rPr lang="en-US" sz="1000" dirty="0"/>
              <a:t> </a:t>
            </a:r>
            <a:r>
              <a:rPr lang="en-US" sz="1000" dirty="0" err="1"/>
              <a:t>src</a:t>
            </a:r>
            <a:r>
              <a:rPr lang="en-US" sz="1000" dirty="0"/>
              <a:t>="images/square/6114907897.</a:t>
            </a:r>
            <a:r>
              <a:rPr lang="en-US" sz="1000" dirty="0" smtClean="0"/>
              <a:t>jpg” </a:t>
            </a:r>
            <a:r>
              <a:rPr lang="en-US" sz="1000" b="1" dirty="0" smtClean="0">
                <a:solidFill>
                  <a:srgbClr val="A82233"/>
                </a:solidFill>
              </a:rPr>
              <a:t>title</a:t>
            </a:r>
            <a:r>
              <a:rPr lang="en-US" sz="1000" b="1" dirty="0">
                <a:solidFill>
                  <a:srgbClr val="A82233"/>
                </a:solidFill>
              </a:rPr>
              <a:t>="At top of </a:t>
            </a:r>
            <a:r>
              <a:rPr lang="en-US" sz="1000" b="1" dirty="0" err="1">
                <a:solidFill>
                  <a:srgbClr val="A82233"/>
                </a:solidFill>
              </a:rPr>
              <a:t>Sulphur</a:t>
            </a:r>
            <a:r>
              <a:rPr lang="en-US" sz="1000" b="1" dirty="0">
                <a:solidFill>
                  <a:srgbClr val="A82233"/>
                </a:solidFill>
              </a:rPr>
              <a:t> Mountain" </a:t>
            </a:r>
            <a:r>
              <a:rPr lang="en-US" sz="1000" dirty="0"/>
              <a:t>/&gt;</a:t>
            </a:r>
          </a:p>
          <a:p>
            <a:pPr lvl="3">
              <a:lnSpc>
                <a:spcPct val="120000"/>
              </a:lnSpc>
              <a:spcBef>
                <a:spcPts val="0"/>
              </a:spcBef>
            </a:pPr>
            <a:r>
              <a:rPr lang="en-US" sz="1000" dirty="0"/>
              <a:t>&lt;</a:t>
            </a:r>
            <a:r>
              <a:rPr lang="en-US" sz="1000" dirty="0" err="1"/>
              <a:t>img</a:t>
            </a:r>
            <a:r>
              <a:rPr lang="en-US" sz="1000" dirty="0"/>
              <a:t> </a:t>
            </a:r>
            <a:r>
              <a:rPr lang="en-US" sz="1000" dirty="0" err="1"/>
              <a:t>src</a:t>
            </a:r>
            <a:r>
              <a:rPr lang="en-US" sz="1000" dirty="0"/>
              <a:t>="images/square/6592317633.</a:t>
            </a:r>
            <a:r>
              <a:rPr lang="en-US" sz="1000" dirty="0" smtClean="0"/>
              <a:t>jpg” </a:t>
            </a:r>
            <a:r>
              <a:rPr lang="en-US" sz="1000" b="1" dirty="0" smtClean="0">
                <a:solidFill>
                  <a:srgbClr val="A82233"/>
                </a:solidFill>
              </a:rPr>
              <a:t>title</a:t>
            </a:r>
            <a:r>
              <a:rPr lang="en-US" sz="1000" b="1" dirty="0">
                <a:solidFill>
                  <a:srgbClr val="A82233"/>
                </a:solidFill>
              </a:rPr>
              <a:t>="Grace Presbyterian Church" </a:t>
            </a:r>
            <a:r>
              <a:rPr lang="en-US" sz="1000" dirty="0"/>
              <a:t>/&gt;</a:t>
            </a:r>
          </a:p>
          <a:p>
            <a:pPr lvl="3">
              <a:lnSpc>
                <a:spcPct val="120000"/>
              </a:lnSpc>
              <a:spcBef>
                <a:spcPts val="0"/>
              </a:spcBef>
            </a:pPr>
            <a:r>
              <a:rPr lang="en-US" sz="1000" dirty="0"/>
              <a:t>&lt;</a:t>
            </a:r>
            <a:r>
              <a:rPr lang="en-US" sz="1000" dirty="0" err="1"/>
              <a:t>img</a:t>
            </a:r>
            <a:r>
              <a:rPr lang="en-US" sz="1000" dirty="0"/>
              <a:t> </a:t>
            </a:r>
            <a:r>
              <a:rPr lang="en-US" sz="1000" dirty="0" err="1"/>
              <a:t>src</a:t>
            </a:r>
            <a:r>
              <a:rPr lang="en-US" sz="1000" dirty="0"/>
              <a:t>="images/square/6592914823.</a:t>
            </a:r>
            <a:r>
              <a:rPr lang="en-US" sz="1000" dirty="0" smtClean="0"/>
              <a:t>jpg” </a:t>
            </a:r>
            <a:r>
              <a:rPr lang="en-US" sz="1000" b="1" dirty="0" smtClean="0">
                <a:solidFill>
                  <a:srgbClr val="A82233"/>
                </a:solidFill>
              </a:rPr>
              <a:t>title</a:t>
            </a:r>
            <a:r>
              <a:rPr lang="en-US" sz="1000" b="1" dirty="0">
                <a:solidFill>
                  <a:srgbClr val="A82233"/>
                </a:solidFill>
              </a:rPr>
              <a:t>="Calgary Downtown" </a:t>
            </a:r>
            <a:r>
              <a:rPr lang="en-US" sz="1000" dirty="0"/>
              <a:t>/&gt;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CA" sz="1000" dirty="0" smtClean="0"/>
              <a:t>&lt;</a:t>
            </a:r>
            <a:r>
              <a:rPr lang="mr-IN" sz="1000" dirty="0" smtClean="0"/>
              <a:t>/div</a:t>
            </a:r>
            <a:r>
              <a:rPr lang="en-CA" sz="1000" dirty="0"/>
              <a:t>&gt;</a:t>
            </a:r>
            <a:endParaRPr lang="mr-IN" sz="1000" dirty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000" dirty="0"/>
              <a:t>&lt;</a:t>
            </a:r>
            <a:r>
              <a:rPr lang="mr-IN" sz="1000" dirty="0" smtClean="0"/>
              <a:t>/div</a:t>
            </a:r>
            <a:r>
              <a:rPr lang="en-CA" sz="1000" dirty="0"/>
              <a:t>&gt;</a:t>
            </a:r>
            <a:endParaRPr lang="mr-IN" sz="1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000" dirty="0"/>
              <a:t>&lt;</a:t>
            </a:r>
            <a:r>
              <a:rPr lang="mr-IN" sz="1000" dirty="0" smtClean="0"/>
              <a:t>/body</a:t>
            </a:r>
            <a:r>
              <a:rPr lang="en-CA" sz="1000" dirty="0" smtClean="0"/>
              <a:t>&gt;</a:t>
            </a:r>
            <a:endParaRPr lang="en-US" sz="10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Attribute </a:t>
            </a:r>
            <a:r>
              <a:rPr lang="en-US" dirty="0" smtClean="0"/>
              <a:t>Selectors</a:t>
            </a:r>
            <a:endParaRPr lang="en-US" dirty="0"/>
          </a:p>
        </p:txBody>
      </p:sp>
      <p:pic>
        <p:nvPicPr>
          <p:cNvPr id="2" name="Picture 1" descr="481260400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636" y="1159329"/>
            <a:ext cx="38989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32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Selectors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898500"/>
              </p:ext>
            </p:extLst>
          </p:nvPr>
        </p:nvGraphicFramePr>
        <p:xfrm>
          <a:off x="914400" y="1646238"/>
          <a:ext cx="6400800" cy="3947159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137320"/>
                <a:gridCol w="52634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Selector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Matches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[]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specific attribute.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[=]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specific attribute with a specific value.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[~=]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specific attribute whose value matches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 least one of the words in a space delimited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list of words.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[^=]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specific attribute whose value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begins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 a specified value.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[*=]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specific attribute whose value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contains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substring.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[$=]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specific attribute whose value ends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 a specified value.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Attribute </a:t>
            </a:r>
            <a:r>
              <a:rPr lang="en-US" dirty="0" smtClean="0"/>
              <a:t>Selectors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670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Selectors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/>
              <a:t>pseudo-element selector  </a:t>
            </a:r>
            <a:r>
              <a:rPr lang="en-US" dirty="0"/>
              <a:t>is a way to select something that does not exist </a:t>
            </a:r>
            <a:r>
              <a:rPr lang="en-US" dirty="0" smtClean="0"/>
              <a:t>explicitly as </a:t>
            </a:r>
            <a:r>
              <a:rPr lang="en-US" dirty="0"/>
              <a:t>an element in the HTML document tree but which is still a recognizable </a:t>
            </a:r>
            <a:r>
              <a:rPr lang="en-US" dirty="0" smtClean="0"/>
              <a:t>selectable object.</a:t>
            </a:r>
          </a:p>
          <a:p>
            <a:r>
              <a:rPr lang="en-US" dirty="0" smtClean="0"/>
              <a:t>A </a:t>
            </a:r>
            <a:r>
              <a:rPr lang="en-US" b="1" dirty="0"/>
              <a:t>pseudo-class selector  </a:t>
            </a:r>
            <a:r>
              <a:rPr lang="en-US" dirty="0"/>
              <a:t>does apply to </a:t>
            </a:r>
            <a:r>
              <a:rPr lang="en-US" dirty="0" err="1" smtClean="0"/>
              <a:t>anHTML</a:t>
            </a:r>
            <a:r>
              <a:rPr lang="en-US" dirty="0" smtClean="0"/>
              <a:t> </a:t>
            </a:r>
            <a:r>
              <a:rPr lang="en-US" dirty="0"/>
              <a:t>element, but targets either a particular state or, in CSS3, a variety of </a:t>
            </a:r>
            <a:r>
              <a:rPr lang="en-US" dirty="0" smtClean="0"/>
              <a:t>family relationships.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Pseudo-Element and Pseudo-Class </a:t>
            </a:r>
            <a:r>
              <a:rPr lang="en-US" dirty="0" smtClean="0"/>
              <a:t>Selectors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941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Selectors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 err="1" smtClean="0"/>
              <a:t>a:link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a:visited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:focus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:hover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:active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:checked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:first-child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:first-letter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:first-line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Pseudo-Element and Pseudo-Class </a:t>
            </a:r>
            <a:r>
              <a:rPr lang="en-US" dirty="0" smtClean="0"/>
              <a:t>Selectors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345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Selectors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&lt;style&gt;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srgbClr val="A82233"/>
                </a:solidFill>
              </a:rPr>
              <a:t>a:link</a:t>
            </a:r>
            <a:r>
              <a:rPr lang="en-US" b="1" dirty="0" smtClean="0">
                <a:solidFill>
                  <a:srgbClr val="A82233"/>
                </a:solidFill>
              </a:rPr>
              <a:t> {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A82233"/>
                </a:solidFill>
              </a:rPr>
              <a:t>text-decoration: underline;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A82233"/>
                </a:solidFill>
              </a:rPr>
              <a:t>color: blue;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A82233"/>
                </a:solidFill>
              </a:rPr>
              <a:t>}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srgbClr val="A82233"/>
                </a:solidFill>
              </a:rPr>
              <a:t>a:visited</a:t>
            </a:r>
            <a:r>
              <a:rPr lang="en-US" b="1" dirty="0" smtClean="0">
                <a:solidFill>
                  <a:srgbClr val="A82233"/>
                </a:solidFill>
              </a:rPr>
              <a:t> {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A82233"/>
                </a:solidFill>
              </a:rPr>
              <a:t>text-decoration: underline;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A82233"/>
                </a:solidFill>
              </a:rPr>
              <a:t>color: purple;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A82233"/>
                </a:solidFill>
              </a:rPr>
              <a:t>}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srgbClr val="A82233"/>
                </a:solidFill>
              </a:rPr>
              <a:t>a:hover</a:t>
            </a:r>
            <a:r>
              <a:rPr lang="en-US" b="1" dirty="0" smtClean="0">
                <a:solidFill>
                  <a:srgbClr val="A82233"/>
                </a:solidFill>
              </a:rPr>
              <a:t> {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A82233"/>
                </a:solidFill>
              </a:rPr>
              <a:t>text-decoration: none;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A82233"/>
                </a:solidFill>
              </a:rPr>
              <a:t>font-weight: bold;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A82233"/>
                </a:solidFill>
              </a:rPr>
              <a:t>}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srgbClr val="A82233"/>
                </a:solidFill>
              </a:rPr>
              <a:t>a:active</a:t>
            </a:r>
            <a:r>
              <a:rPr lang="en-US" b="1" dirty="0" smtClean="0">
                <a:solidFill>
                  <a:srgbClr val="A82233"/>
                </a:solidFill>
              </a:rPr>
              <a:t> {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A82233"/>
                </a:solidFill>
              </a:rPr>
              <a:t>background-color: yellow;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A82233"/>
                </a:solidFill>
              </a:rPr>
              <a:t>}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&lt;/style&gt;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Pseudo-Element and Pseudo-Class </a:t>
            </a:r>
            <a:r>
              <a:rPr lang="en-US" dirty="0" smtClean="0"/>
              <a:t>Selectors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926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Selectors</a:t>
            </a: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5904816"/>
              </p:ext>
            </p:extLst>
          </p:nvPr>
        </p:nvGraphicFramePr>
        <p:xfrm>
          <a:off x="914400" y="1646238"/>
          <a:ext cx="6400800" cy="30226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133600"/>
                <a:gridCol w="2133600"/>
                <a:gridCol w="2133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Calibri"/>
                          <a:cs typeface="Calibri"/>
                        </a:rPr>
                        <a:t>Selector</a:t>
                      </a:r>
                      <a:endParaRPr lang="en-US" sz="105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Calibri"/>
                          <a:cs typeface="Calibri"/>
                        </a:rPr>
                        <a:t>Matches</a:t>
                      </a:r>
                      <a:endParaRPr lang="en-US" sz="105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Calibri"/>
                          <a:cs typeface="Calibri"/>
                        </a:rPr>
                        <a:t>Example</a:t>
                      </a:r>
                      <a:endParaRPr lang="en-US" sz="105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u="none" strike="noStrike" baseline="0" dirty="0" smtClean="0">
                          <a:latin typeface="Calibri"/>
                          <a:cs typeface="Calibri"/>
                        </a:rPr>
                        <a:t>Descendant</a:t>
                      </a:r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u="none" strike="noStrike" baseline="0" dirty="0" smtClean="0">
                          <a:latin typeface="Calibri"/>
                          <a:cs typeface="Calibri"/>
                        </a:rPr>
                        <a:t>A specified element that is contained somewhere </a:t>
                      </a:r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within</a:t>
                      </a:r>
                      <a:r>
                        <a:rPr lang="en-US" sz="1000" b="0" i="0" u="none" strike="noStrike" baseline="0" dirty="0" smtClean="0">
                          <a:latin typeface="Calibri"/>
                          <a:cs typeface="Calibri"/>
                        </a:rPr>
                        <a:t> another specified element.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i="0" u="none" strike="noStrike" baseline="0" dirty="0" smtClean="0">
                          <a:latin typeface="Calibri"/>
                          <a:cs typeface="Calibri"/>
                        </a:rPr>
                        <a:t>div p</a:t>
                      </a:r>
                    </a:p>
                    <a:p>
                      <a:pPr algn="l"/>
                      <a:r>
                        <a:rPr lang="en-US" sz="1000" b="0" i="0" u="none" strike="noStrike" baseline="0" dirty="0" smtClean="0">
                          <a:latin typeface="Calibri"/>
                          <a:cs typeface="Calibri"/>
                        </a:rPr>
                        <a:t>Selects a &lt;p&gt; element that is contained somewhere within a &lt;div&gt; element. </a:t>
                      </a:r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Calibri"/>
                          <a:cs typeface="Calibri"/>
                        </a:rPr>
                        <a:t>Child</a:t>
                      </a:r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A specified element that is a direct child of the specified element.</a:t>
                      </a:r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i="0" u="none" strike="noStrike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div&gt;h2</a:t>
                      </a:r>
                    </a:p>
                    <a:p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Selects an &lt;h2&gt; element that is a child of a &lt;div&gt;</a:t>
                      </a:r>
                    </a:p>
                    <a:p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element.</a:t>
                      </a:r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Calibri"/>
                          <a:cs typeface="Calibri"/>
                        </a:rPr>
                        <a:t>Adjacent Sibling</a:t>
                      </a:r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A specified element that is the next sibling (i.e., comes directly after) of the specified element</a:t>
                      </a:r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sz="1000" b="1" i="0" u="none" strike="noStrike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h3+p</a:t>
                      </a:r>
                    </a:p>
                    <a:p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Selects the first &lt;p&gt; after any &lt;h3&gt;.</a:t>
                      </a:r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Calibri"/>
                          <a:cs typeface="Calibri"/>
                        </a:rPr>
                        <a:t>General Sibling</a:t>
                      </a:r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A specified element that shares</a:t>
                      </a:r>
                    </a:p>
                    <a:p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the same parent as the specified</a:t>
                      </a:r>
                    </a:p>
                    <a:p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element.</a:t>
                      </a:r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i="0" u="none" strike="noStrike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h3~p</a:t>
                      </a:r>
                    </a:p>
                    <a:p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Selects all the &lt;p&gt; elements that share the same</a:t>
                      </a:r>
                    </a:p>
                    <a:p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parent as the &lt;h3&gt;.</a:t>
                      </a:r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Contextual </a:t>
            </a:r>
            <a:r>
              <a:rPr lang="en-US" dirty="0" smtClean="0"/>
              <a:t>Selectors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262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Selectors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Contextual </a:t>
            </a:r>
            <a:r>
              <a:rPr lang="en-US" dirty="0" smtClean="0"/>
              <a:t>Selectors</a:t>
            </a:r>
            <a:endParaRPr lang="en-US" dirty="0"/>
          </a:p>
        </p:txBody>
      </p:sp>
      <p:pic>
        <p:nvPicPr>
          <p:cNvPr id="6" name="Content Placeholder 5" descr="4812604008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93" b="-55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904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4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Is CSS?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CSS Syntax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Location of Styles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Selectors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The Cascade: How Styles Interact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Box </a:t>
            </a:r>
            <a:r>
              <a:rPr lang="en-US" sz="2800" dirty="0" smtClean="0">
                <a:solidFill>
                  <a:schemeClr val="bg1"/>
                </a:solidFill>
              </a:rPr>
              <a:t>Model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CSS Text Styling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47360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The Cascade: How Styles </a:t>
            </a:r>
            <a:r>
              <a:rPr lang="en-US" sz="3600" b="1" dirty="0" smtClean="0"/>
              <a:t>Interact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</a:t>
            </a:r>
            <a:r>
              <a:rPr lang="en-US" dirty="0"/>
              <a:t>“Cascade” in CSS refers to how conflicting rules are handled</a:t>
            </a:r>
            <a:r>
              <a:rPr lang="en-US" dirty="0" smtClean="0"/>
              <a:t>.</a:t>
            </a:r>
          </a:p>
          <a:p>
            <a:r>
              <a:rPr lang="en-US" dirty="0"/>
              <a:t> The </a:t>
            </a:r>
            <a:r>
              <a:rPr lang="en-US" dirty="0" smtClean="0"/>
              <a:t>downward movement </a:t>
            </a:r>
            <a:r>
              <a:rPr lang="en-US" dirty="0"/>
              <a:t>of water down a cascade is meant to be analogous to how a </a:t>
            </a:r>
            <a:r>
              <a:rPr lang="en-US" dirty="0" smtClean="0"/>
              <a:t>given style </a:t>
            </a:r>
            <a:r>
              <a:rPr lang="en-US" dirty="0"/>
              <a:t>rule will continue to take precedence with child </a:t>
            </a:r>
            <a:r>
              <a:rPr lang="en-US" dirty="0" smtClean="0"/>
              <a:t>elements</a:t>
            </a:r>
          </a:p>
          <a:p>
            <a:r>
              <a:rPr lang="en-US" dirty="0"/>
              <a:t> CSS uses the following cascade principles to help it deal with conflicts: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inheritance,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specificity</a:t>
            </a:r>
            <a:r>
              <a:rPr lang="en-US" dirty="0"/>
              <a:t>, and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CSS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552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 Is CSS?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CSS </a:t>
            </a:r>
            <a:r>
              <a:rPr lang="en-US" dirty="0"/>
              <a:t>is a W3C standard for describing the appearance of HTML </a:t>
            </a:r>
            <a:r>
              <a:rPr lang="en-US" dirty="0" smtClean="0"/>
              <a:t>elements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With CSS</a:t>
            </a:r>
            <a:r>
              <a:rPr lang="en-US" dirty="0"/>
              <a:t>, we can assign font properties</a:t>
            </a:r>
            <a:r>
              <a:rPr lang="en-US" dirty="0" smtClean="0"/>
              <a:t>, colors</a:t>
            </a:r>
            <a:r>
              <a:rPr lang="en-US" dirty="0"/>
              <a:t>, sizes, borders, background images, and even position elements on the </a:t>
            </a:r>
            <a:r>
              <a:rPr lang="en-US" dirty="0" smtClean="0"/>
              <a:t>page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CSS </a:t>
            </a:r>
            <a:r>
              <a:rPr lang="en-US" dirty="0"/>
              <a:t>can be added directly to any HTML element (via the style  attribute), </a:t>
            </a:r>
            <a:r>
              <a:rPr lang="en-US" dirty="0" smtClean="0"/>
              <a:t>within the </a:t>
            </a:r>
            <a:r>
              <a:rPr lang="en-US" dirty="0"/>
              <a:t>&lt;head&gt;  element, or, most commonly, in a separate text file that contains only CSS.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Cascading Style Sheets (CSS)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0354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The Cascade: How Styles </a:t>
            </a:r>
            <a:r>
              <a:rPr lang="en-US" sz="3600" b="1" dirty="0" smtClean="0"/>
              <a:t>Interact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Many </a:t>
            </a:r>
            <a:r>
              <a:rPr lang="en-US" dirty="0"/>
              <a:t>(but not all) CSS </a:t>
            </a:r>
            <a:r>
              <a:rPr lang="en-US" dirty="0" smtClean="0"/>
              <a:t>properties affect </a:t>
            </a:r>
            <a:r>
              <a:rPr lang="en-US" dirty="0"/>
              <a:t>not only themselves but their descendants as well</a:t>
            </a:r>
            <a:r>
              <a:rPr lang="en-US" dirty="0" smtClean="0"/>
              <a:t>.</a:t>
            </a:r>
          </a:p>
          <a:p>
            <a:r>
              <a:rPr lang="en-US" dirty="0" smtClean="0"/>
              <a:t> Are inheritable: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Font</a:t>
            </a:r>
            <a:r>
              <a:rPr lang="en-US" dirty="0"/>
              <a:t>,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color</a:t>
            </a:r>
            <a:r>
              <a:rPr lang="en-US" dirty="0"/>
              <a:t>,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list</a:t>
            </a:r>
            <a:r>
              <a:rPr lang="en-US" dirty="0"/>
              <a:t>, </a:t>
            </a:r>
            <a:r>
              <a:rPr lang="en-US" dirty="0" smtClean="0"/>
              <a:t>and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text </a:t>
            </a:r>
            <a:r>
              <a:rPr lang="en-US" dirty="0"/>
              <a:t>properties </a:t>
            </a:r>
            <a:endParaRPr lang="en-US" dirty="0" smtClean="0"/>
          </a:p>
          <a:p>
            <a:r>
              <a:rPr lang="en-US" dirty="0" smtClean="0"/>
              <a:t>Not inheritable: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layout</a:t>
            </a:r>
            <a:r>
              <a:rPr lang="en-US" dirty="0"/>
              <a:t>,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sizing</a:t>
            </a:r>
            <a:r>
              <a:rPr lang="en-US" dirty="0"/>
              <a:t>,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border</a:t>
            </a:r>
            <a:r>
              <a:rPr lang="en-US" dirty="0"/>
              <a:t>,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background, and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spacing properties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Inheritance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578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The Cascade: How Styles </a:t>
            </a:r>
            <a:r>
              <a:rPr lang="en-US" sz="3600" b="1" dirty="0" smtClean="0"/>
              <a:t>Interact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Inheritance</a:t>
            </a:r>
            <a:endParaRPr lang="en-US" dirty="0"/>
          </a:p>
        </p:txBody>
      </p:sp>
      <p:pic>
        <p:nvPicPr>
          <p:cNvPr id="6" name="Content Placeholder 5" descr="4812604009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71" b="-140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57431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The Cascade: How Styles </a:t>
            </a:r>
            <a:r>
              <a:rPr lang="en-US" sz="3600" b="1" dirty="0" smtClean="0"/>
              <a:t>Interact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Inheritance</a:t>
            </a:r>
            <a:endParaRPr lang="en-US" dirty="0"/>
          </a:p>
        </p:txBody>
      </p:sp>
      <p:pic>
        <p:nvPicPr>
          <p:cNvPr id="4" name="Content Placeholder 3" descr="4812604010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73" b="-108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17978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The Cascade: How Styles </a:t>
            </a:r>
            <a:r>
              <a:rPr lang="en-US" sz="3600" b="1" dirty="0" smtClean="0"/>
              <a:t>Interact</a:t>
            </a:r>
            <a:endParaRPr lang="en-US" sz="3600" dirty="0"/>
          </a:p>
        </p:txBody>
      </p:sp>
      <p:pic>
        <p:nvPicPr>
          <p:cNvPr id="2" name="Content Placeholder 1" descr="481260401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40" r="-9940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Specificity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9195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The Cascade: How Styles </a:t>
            </a:r>
            <a:r>
              <a:rPr lang="en-US" sz="3600" b="1" dirty="0" smtClean="0"/>
              <a:t>Interact</a:t>
            </a:r>
            <a:endParaRPr lang="en-US" sz="3600" dirty="0"/>
          </a:p>
        </p:txBody>
      </p:sp>
      <p:pic>
        <p:nvPicPr>
          <p:cNvPr id="2" name="Content Placeholder 1" descr="481260401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40" r="-9940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Specificity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379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The Cascade: How Styles </a:t>
            </a:r>
            <a:r>
              <a:rPr lang="en-US" sz="3600" b="1" dirty="0" smtClean="0"/>
              <a:t>Interact</a:t>
            </a:r>
            <a:endParaRPr lang="en-US" sz="3600" dirty="0"/>
          </a:p>
        </p:txBody>
      </p:sp>
      <p:pic>
        <p:nvPicPr>
          <p:cNvPr id="2" name="Content Placeholder 1" descr="4812604013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57" r="-38657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Specificity 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7905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The Cascade: How Styles </a:t>
            </a:r>
            <a:r>
              <a:rPr lang="en-US" sz="3600" b="1" dirty="0" smtClean="0"/>
              <a:t>Interact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pic>
        <p:nvPicPr>
          <p:cNvPr id="7" name="Content Placeholder 6" descr="4812604014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" r="-3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43377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4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Is CSS?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CSS Syntax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Location of Styles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Selectors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Cascade: How Styles Interact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The Box </a:t>
            </a:r>
            <a:r>
              <a:rPr lang="en-US" sz="2800" dirty="0" smtClean="0">
                <a:solidFill>
                  <a:schemeClr val="accent3"/>
                </a:solidFill>
              </a:rPr>
              <a:t>Model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CSS Text Styling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1360672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Box </a:t>
            </a:r>
            <a:r>
              <a:rPr lang="en-US" b="1" dirty="0" smtClean="0"/>
              <a:t>Model</a:t>
            </a:r>
            <a:endParaRPr lang="en-US" dirty="0"/>
          </a:p>
        </p:txBody>
      </p:sp>
      <p:pic>
        <p:nvPicPr>
          <p:cNvPr id="2" name="Content Placeholder 1" descr="4812604015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61" r="-32461" b="52032"/>
          <a:stretch/>
        </p:blipFill>
        <p:spPr>
          <a:xfrm>
            <a:off x="467544" y="1916832"/>
            <a:ext cx="7591409" cy="257485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3060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Box </a:t>
            </a:r>
            <a:r>
              <a:rPr lang="en-US" b="1" dirty="0" smtClean="0"/>
              <a:t>Model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Background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Background-attachment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Background-color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Background-image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Background-position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Background-repeat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Background-size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30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 Is CSS?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Improved </a:t>
            </a:r>
            <a:r>
              <a:rPr lang="en-US" dirty="0"/>
              <a:t>control over formatting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Improved </a:t>
            </a:r>
            <a:r>
              <a:rPr lang="en-US" dirty="0"/>
              <a:t>site maintainability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Improved </a:t>
            </a:r>
            <a:r>
              <a:rPr lang="en-US" dirty="0"/>
              <a:t>accessibility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Improved </a:t>
            </a:r>
            <a:r>
              <a:rPr lang="en-US" dirty="0"/>
              <a:t>page-download </a:t>
            </a:r>
            <a:r>
              <a:rPr lang="en-US" dirty="0" smtClean="0"/>
              <a:t>speed.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Improved </a:t>
            </a:r>
            <a:r>
              <a:rPr lang="en-US" dirty="0"/>
              <a:t>output </a:t>
            </a:r>
            <a:r>
              <a:rPr lang="en-US" dirty="0" smtClean="0"/>
              <a:t>flexibility (responsive design)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Benefits of </a:t>
            </a:r>
            <a:r>
              <a:rPr lang="en-US" dirty="0" smtClean="0"/>
              <a:t>CSS</a:t>
            </a:r>
            <a:endParaRPr lang="en-US" dirty="0"/>
          </a:p>
        </p:txBody>
      </p:sp>
      <p:pic>
        <p:nvPicPr>
          <p:cNvPr id="2" name="Picture 1" descr="481260400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15" y="4437112"/>
            <a:ext cx="3445441" cy="187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838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Box </a:t>
            </a:r>
            <a:r>
              <a:rPr lang="en-US" b="1" dirty="0" smtClean="0"/>
              <a:t>Model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6" name="Content Placeholder 5" descr="4812604016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594" b="-155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86428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The Box </a:t>
            </a:r>
            <a:r>
              <a:rPr lang="en-US" b="1" smtClean="0"/>
              <a:t>Model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Collapsing Margins</a:t>
            </a:r>
            <a:endParaRPr lang="en-US" dirty="0"/>
          </a:p>
        </p:txBody>
      </p:sp>
      <p:pic>
        <p:nvPicPr>
          <p:cNvPr id="9" name="Content Placeholder 8" descr="4812604020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174" b="-171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23081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The Box </a:t>
            </a:r>
            <a:r>
              <a:rPr lang="en-US" b="1" smtClean="0"/>
              <a:t>Model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border-top-color: red; /* sets just the top side */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border-right-color: green; /* sets just the right side */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border-bottom-color: yellow; /* sets just the bottom side */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border-left-color: blue; /* sets just the left side *</a:t>
            </a:r>
            <a:r>
              <a:rPr lang="en-US" sz="2000" dirty="0" smtClean="0"/>
              <a:t>/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  <a:p>
            <a:r>
              <a:rPr lang="en-US" sz="2000" dirty="0"/>
              <a:t>Alternately, we can set all four sides </a:t>
            </a:r>
            <a:r>
              <a:rPr lang="en-US" sz="2000" dirty="0" smtClean="0"/>
              <a:t>at once:</a:t>
            </a:r>
            <a:endParaRPr lang="en-US" sz="2000" dirty="0"/>
          </a:p>
          <a:p>
            <a:r>
              <a:rPr lang="en-US" sz="2000" dirty="0"/>
              <a:t>border-color: red; /* sets all four sides to red *</a:t>
            </a:r>
            <a:r>
              <a:rPr lang="en-US" sz="2000" dirty="0" smtClean="0"/>
              <a:t>/</a:t>
            </a:r>
          </a:p>
          <a:p>
            <a:r>
              <a:rPr lang="en-US" sz="2000" dirty="0"/>
              <a:t>border-color: red green orange blue</a:t>
            </a:r>
            <a:r>
              <a:rPr lang="en-US" sz="2000" dirty="0" smtClean="0"/>
              <a:t>; /* sets 4 colors */</a:t>
            </a: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CSS TRBL Shortcut</a:t>
            </a:r>
            <a:endParaRPr lang="en-US" dirty="0"/>
          </a:p>
        </p:txBody>
      </p:sp>
      <p:pic>
        <p:nvPicPr>
          <p:cNvPr id="2" name="Picture 1" descr="481260401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869160"/>
            <a:ext cx="4721668" cy="151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955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Box </a:t>
            </a:r>
            <a:r>
              <a:rPr lang="en-US" b="1" dirty="0" smtClean="0"/>
              <a:t>Model</a:t>
            </a:r>
            <a:endParaRPr lang="en-US" dirty="0"/>
          </a:p>
        </p:txBody>
      </p:sp>
      <p:pic>
        <p:nvPicPr>
          <p:cNvPr id="2" name="Content Placeholder 1" descr="481260402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29" r="-36829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Box </a:t>
            </a:r>
            <a:r>
              <a:rPr lang="en-US" dirty="0" smtClean="0"/>
              <a:t>Dimensions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7152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Box </a:t>
            </a:r>
            <a:r>
              <a:rPr lang="en-US" b="1" dirty="0" smtClean="0"/>
              <a:t>Model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Limitations of Height Property</a:t>
            </a:r>
            <a:endParaRPr lang="en-US" dirty="0"/>
          </a:p>
        </p:txBody>
      </p:sp>
      <p:pic>
        <p:nvPicPr>
          <p:cNvPr id="6" name="Content Placeholder 5" descr="481260402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669" b="-196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50028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Box </a:t>
            </a:r>
            <a:r>
              <a:rPr lang="en-US" b="1" dirty="0" smtClean="0"/>
              <a:t>Model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Overflow Property</a:t>
            </a:r>
            <a:endParaRPr lang="en-US" dirty="0"/>
          </a:p>
        </p:txBody>
      </p:sp>
      <p:pic>
        <p:nvPicPr>
          <p:cNvPr id="4" name="Content Placeholder 3" descr="4812604023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91" b="-32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12422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Box </a:t>
            </a:r>
            <a:r>
              <a:rPr lang="en-US" b="1" dirty="0" smtClean="0"/>
              <a:t>Model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Box Sizing Using </a:t>
            </a:r>
            <a:r>
              <a:rPr lang="en-US" dirty="0" err="1" smtClean="0"/>
              <a:t>Percents</a:t>
            </a:r>
            <a:endParaRPr lang="en-US" dirty="0"/>
          </a:p>
        </p:txBody>
      </p:sp>
      <p:pic>
        <p:nvPicPr>
          <p:cNvPr id="6" name="Content Placeholder 5" descr="4812604024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26" r="-34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43436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Box </a:t>
            </a:r>
            <a:r>
              <a:rPr lang="en-US" b="1" dirty="0" smtClean="0"/>
              <a:t>Model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Inspecting CSS using modern browsers</a:t>
            </a:r>
            <a:endParaRPr lang="en-US" dirty="0"/>
          </a:p>
        </p:txBody>
      </p:sp>
      <p:pic>
        <p:nvPicPr>
          <p:cNvPr id="4" name="Content Placeholder 3" descr="4812604025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0" r="-10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30398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4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Is CSS?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CSS Syntax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Location of Styles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Selectors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Cascade: How Styles Interact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Box </a:t>
            </a:r>
            <a:r>
              <a:rPr lang="en-US" sz="2800" dirty="0" smtClean="0">
                <a:solidFill>
                  <a:schemeClr val="bg1"/>
                </a:solidFill>
              </a:rPr>
              <a:t>Model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CSS Text Styling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262157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CSS Text Styling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6199962"/>
              </p:ext>
            </p:extLst>
          </p:nvPr>
        </p:nvGraphicFramePr>
        <p:xfrm>
          <a:off x="914400" y="1646238"/>
          <a:ext cx="6400800" cy="47701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425352"/>
                <a:gridCol w="497544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Property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combined shorthand property that allows you to set the family, style, size, variant, and weight in one property. </a:t>
                      </a:r>
                    </a:p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style weight variant size font-family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font-family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Specifies the typeface/font to use. More than one can be specified.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font-size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size of the font in one of the measurement units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font-style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Specifies whether italic, oblique, or normal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font-variant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Specifies either small-caps text or none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font-weight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Specifies either normal, bold, bolder, lighter, or a value between 100 and 900 in multiples of 100, where larger number represents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weightier (i.e., bolder) text.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Font </a:t>
            </a:r>
            <a:r>
              <a:rPr lang="en-US" dirty="0" smtClean="0"/>
              <a:t>Family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265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What Is CSS?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1996 </a:t>
            </a:r>
            <a:r>
              <a:rPr lang="en-US" dirty="0"/>
              <a:t>the CSS Level 1 Recommendation was </a:t>
            </a:r>
            <a:r>
              <a:rPr lang="en-US" dirty="0" smtClean="0"/>
              <a:t>published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June 2011 - CSS2.1 becomes </a:t>
            </a:r>
            <a:r>
              <a:rPr lang="en-US" dirty="0"/>
              <a:t>an official W3C </a:t>
            </a:r>
            <a:r>
              <a:rPr lang="en-US" dirty="0" smtClean="0"/>
              <a:t>Recommendation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 a different group at the W3C was working on a CSS3 </a:t>
            </a:r>
            <a:r>
              <a:rPr lang="en-US" dirty="0" smtClean="0"/>
              <a:t>draft. So </a:t>
            </a:r>
            <a:r>
              <a:rPr lang="en-US" dirty="0"/>
              <a:t>far the </a:t>
            </a:r>
            <a:r>
              <a:rPr lang="en-US" dirty="0" smtClean="0"/>
              <a:t>following CSS3 </a:t>
            </a:r>
            <a:r>
              <a:rPr lang="en-US" dirty="0"/>
              <a:t>modules have made it to official W3C Recommendations: </a:t>
            </a:r>
            <a:endParaRPr lang="en-US" dirty="0" smtClean="0"/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CSS </a:t>
            </a:r>
            <a:r>
              <a:rPr lang="en-US" dirty="0"/>
              <a:t>Selectors, </a:t>
            </a:r>
            <a:endParaRPr lang="en-US" dirty="0" smtClean="0"/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CSS</a:t>
            </a:r>
            <a:r>
              <a:rPr lang="en-US" dirty="0"/>
              <a:t> </a:t>
            </a:r>
            <a:r>
              <a:rPr lang="en-US" dirty="0" smtClean="0"/>
              <a:t>Namespaces</a:t>
            </a:r>
            <a:r>
              <a:rPr lang="en-US" dirty="0"/>
              <a:t>, </a:t>
            </a:r>
            <a:endParaRPr lang="en-US" dirty="0" smtClean="0"/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CSS </a:t>
            </a:r>
            <a:r>
              <a:rPr lang="en-US" dirty="0"/>
              <a:t>Media Queries, </a:t>
            </a:r>
            <a:endParaRPr lang="en-US" dirty="0" smtClean="0"/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CSS </a:t>
            </a:r>
            <a:r>
              <a:rPr lang="en-US" dirty="0"/>
              <a:t>Color, and </a:t>
            </a:r>
            <a:endParaRPr lang="en-US" dirty="0" smtClean="0"/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CSS </a:t>
            </a:r>
            <a:r>
              <a:rPr lang="en-US" dirty="0"/>
              <a:t>Style Attributes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CSS </a:t>
            </a:r>
            <a:r>
              <a:rPr lang="en-US" dirty="0" smtClean="0"/>
              <a:t>Versions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4140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CSS Text Styling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Specifying the Font </a:t>
            </a:r>
            <a:r>
              <a:rPr lang="en-US" dirty="0" smtClean="0"/>
              <a:t>Family</a:t>
            </a:r>
            <a:endParaRPr lang="en-US" dirty="0"/>
          </a:p>
        </p:txBody>
      </p:sp>
      <p:pic>
        <p:nvPicPr>
          <p:cNvPr id="6" name="Content Placeholder 5" descr="4812604026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58" b="-625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356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CSS Text Styling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Different Font Families</a:t>
            </a:r>
            <a:endParaRPr lang="en-US" dirty="0"/>
          </a:p>
        </p:txBody>
      </p:sp>
      <p:pic>
        <p:nvPicPr>
          <p:cNvPr id="4" name="Content Placeholder 3" descr="4812604027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767" b="-217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79024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CSS Text Styling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Font Sizes</a:t>
            </a:r>
            <a:endParaRPr lang="en-US" dirty="0"/>
          </a:p>
        </p:txBody>
      </p:sp>
      <p:pic>
        <p:nvPicPr>
          <p:cNvPr id="7" name="Content Placeholder 6" descr="4812604029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9" b="-259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51550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CSS Text Styling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Font Face</a:t>
            </a:r>
            <a:endParaRPr lang="en-US" dirty="0"/>
          </a:p>
        </p:txBody>
      </p:sp>
      <p:pic>
        <p:nvPicPr>
          <p:cNvPr id="9" name="Content Placeholder 8" descr="4812604028.t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54" b="-34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43141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CSS Text Styling 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 Just as there are properties that affect the font in CSS, there are also a range of </a:t>
            </a:r>
            <a:r>
              <a:rPr lang="en-US" dirty="0" smtClean="0"/>
              <a:t>CSS properties </a:t>
            </a:r>
            <a:r>
              <a:rPr lang="en-US" dirty="0"/>
              <a:t>that affect text independently of the font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l</a:t>
            </a:r>
            <a:r>
              <a:rPr lang="en-US" dirty="0" smtClean="0"/>
              <a:t>etter-spacing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l</a:t>
            </a:r>
            <a:r>
              <a:rPr lang="en-US" dirty="0" smtClean="0"/>
              <a:t>ine-height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text-align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t</a:t>
            </a:r>
            <a:r>
              <a:rPr lang="en-US" dirty="0" smtClean="0"/>
              <a:t>ext-decoration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text-</a:t>
            </a:r>
            <a:r>
              <a:rPr lang="en-US" dirty="0" err="1" smtClean="0"/>
              <a:t>diretion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/>
              <a:t>t</a:t>
            </a:r>
            <a:r>
              <a:rPr lang="en-US" dirty="0" smtClean="0"/>
              <a:t>ext-shadow</a:t>
            </a:r>
          </a:p>
          <a:p>
            <a:pPr marL="342900" indent="-342900">
              <a:buFont typeface="Arial"/>
              <a:buChar char="•"/>
            </a:pP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Paragraph </a:t>
            </a:r>
            <a:r>
              <a:rPr lang="en-US" dirty="0" smtClean="0"/>
              <a:t>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8170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CSS Text Styling 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Just look at text-shadow</a:t>
            </a:r>
            <a:endParaRPr lang="en-US" dirty="0"/>
          </a:p>
        </p:txBody>
      </p:sp>
      <p:pic>
        <p:nvPicPr>
          <p:cNvPr id="6" name="Content Placeholder 5" descr="481260403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80" r="-104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29329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4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Is CSS?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CSS Syntax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Location of Styles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Selectors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Cascade: How Styles Interact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Box </a:t>
            </a:r>
            <a:r>
              <a:rPr lang="en-US" sz="2800" dirty="0" smtClean="0">
                <a:solidFill>
                  <a:schemeClr val="bg1"/>
                </a:solidFill>
              </a:rPr>
              <a:t>Model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CSS Text Styling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158711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4400" y="1646237"/>
            <a:ext cx="7185992" cy="4525963"/>
          </a:xfrm>
        </p:spPr>
        <p:txBody>
          <a:bodyPr numCol="3">
            <a:noAutofit/>
          </a:bodyPr>
          <a:lstStyle/>
          <a:p>
            <a:r>
              <a:rPr lang="en-US" dirty="0"/>
              <a:t> absolute units</a:t>
            </a:r>
          </a:p>
          <a:p>
            <a:r>
              <a:rPr lang="en-US" dirty="0"/>
              <a:t>attribute selector</a:t>
            </a:r>
          </a:p>
          <a:p>
            <a:r>
              <a:rPr lang="en-US" dirty="0"/>
              <a:t>author-created style</a:t>
            </a:r>
          </a:p>
          <a:p>
            <a:r>
              <a:rPr lang="en-US" dirty="0"/>
              <a:t>sheets</a:t>
            </a:r>
          </a:p>
          <a:p>
            <a:r>
              <a:rPr lang="en-US" dirty="0"/>
              <a:t>box model</a:t>
            </a:r>
          </a:p>
          <a:p>
            <a:r>
              <a:rPr lang="en-US" dirty="0"/>
              <a:t>browser style sheets</a:t>
            </a:r>
          </a:p>
          <a:p>
            <a:r>
              <a:rPr lang="en-US" dirty="0"/>
              <a:t>cascade</a:t>
            </a:r>
          </a:p>
          <a:p>
            <a:r>
              <a:rPr lang="en-US" dirty="0"/>
              <a:t>class selector</a:t>
            </a:r>
          </a:p>
          <a:p>
            <a:r>
              <a:rPr lang="en-US" dirty="0"/>
              <a:t>collapsing margins</a:t>
            </a:r>
          </a:p>
          <a:p>
            <a:r>
              <a:rPr lang="en-US" dirty="0" err="1"/>
              <a:t>combinators</a:t>
            </a:r>
            <a:endParaRPr lang="en-US" dirty="0"/>
          </a:p>
          <a:p>
            <a:r>
              <a:rPr lang="en-US" dirty="0"/>
              <a:t>contextual selector</a:t>
            </a:r>
          </a:p>
          <a:p>
            <a:r>
              <a:rPr lang="en-US" dirty="0"/>
              <a:t>CSS</a:t>
            </a:r>
          </a:p>
          <a:p>
            <a:r>
              <a:rPr lang="en-US" dirty="0"/>
              <a:t>CSS3 modules</a:t>
            </a:r>
          </a:p>
          <a:p>
            <a:r>
              <a:rPr lang="en-US" dirty="0"/>
              <a:t>declaration</a:t>
            </a:r>
          </a:p>
          <a:p>
            <a:r>
              <a:rPr lang="en-US" dirty="0"/>
              <a:t>declaration block</a:t>
            </a:r>
          </a:p>
          <a:p>
            <a:r>
              <a:rPr lang="en-US" dirty="0"/>
              <a:t>descendant selector</a:t>
            </a:r>
          </a:p>
          <a:p>
            <a:r>
              <a:rPr lang="en-US" dirty="0"/>
              <a:t>element box</a:t>
            </a:r>
          </a:p>
          <a:p>
            <a:r>
              <a:rPr lang="en-US" dirty="0"/>
              <a:t>element selectors</a:t>
            </a:r>
          </a:p>
          <a:p>
            <a:r>
              <a:rPr lang="en-US" dirty="0" err="1"/>
              <a:t>em</a:t>
            </a:r>
            <a:r>
              <a:rPr lang="en-US" dirty="0"/>
              <a:t> units</a:t>
            </a:r>
          </a:p>
          <a:p>
            <a:r>
              <a:rPr lang="en-US" dirty="0"/>
              <a:t>embedded style sheets</a:t>
            </a:r>
          </a:p>
          <a:p>
            <a:r>
              <a:rPr lang="en-US" dirty="0"/>
              <a:t>external style sheets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Key Terms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0912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4400" y="1646237"/>
            <a:ext cx="7185992" cy="4525963"/>
          </a:xfrm>
        </p:spPr>
        <p:txBody>
          <a:bodyPr numCol="3">
            <a:noAutofit/>
          </a:bodyPr>
          <a:lstStyle/>
          <a:p>
            <a:r>
              <a:rPr lang="en-US" sz="2000" dirty="0"/>
              <a:t> generic font</a:t>
            </a:r>
          </a:p>
          <a:p>
            <a:r>
              <a:rPr lang="en-US" sz="2000" dirty="0"/>
              <a:t>grouped selector</a:t>
            </a:r>
          </a:p>
          <a:p>
            <a:r>
              <a:rPr lang="en-US" sz="2000" dirty="0"/>
              <a:t>id selector</a:t>
            </a:r>
          </a:p>
          <a:p>
            <a:r>
              <a:rPr lang="en-US" sz="2000" dirty="0"/>
              <a:t>inheritance</a:t>
            </a:r>
          </a:p>
          <a:p>
            <a:r>
              <a:rPr lang="en-US" sz="2000" dirty="0"/>
              <a:t>inline styles</a:t>
            </a:r>
          </a:p>
          <a:p>
            <a:r>
              <a:rPr lang="en-US" sz="2000" dirty="0"/>
              <a:t>internal styles</a:t>
            </a:r>
          </a:p>
          <a:p>
            <a:r>
              <a:rPr lang="en-US" sz="2000" dirty="0"/>
              <a:t>location</a:t>
            </a:r>
          </a:p>
          <a:p>
            <a:r>
              <a:rPr lang="en-US" sz="2000" dirty="0"/>
              <a:t>margin</a:t>
            </a:r>
          </a:p>
          <a:p>
            <a:r>
              <a:rPr lang="en-US" sz="2000" dirty="0"/>
              <a:t>padding</a:t>
            </a:r>
          </a:p>
          <a:p>
            <a:r>
              <a:rPr lang="en-US" sz="2000" dirty="0"/>
              <a:t>percentages</a:t>
            </a:r>
          </a:p>
          <a:p>
            <a:r>
              <a:rPr lang="en-US" sz="2000" dirty="0"/>
              <a:t>presentation</a:t>
            </a:r>
          </a:p>
          <a:p>
            <a:r>
              <a:rPr lang="en-US" sz="2000" dirty="0" err="1"/>
              <a:t>property:value</a:t>
            </a:r>
            <a:r>
              <a:rPr lang="en-US" sz="2000" dirty="0"/>
              <a:t> pair</a:t>
            </a:r>
          </a:p>
          <a:p>
            <a:r>
              <a:rPr lang="en-US" sz="2000" dirty="0"/>
              <a:t>pseudo-class selector</a:t>
            </a:r>
          </a:p>
          <a:p>
            <a:r>
              <a:rPr lang="en-US" sz="2000" dirty="0"/>
              <a:t>pseudo-element selector</a:t>
            </a:r>
          </a:p>
          <a:p>
            <a:r>
              <a:rPr lang="en-US" sz="2000" dirty="0"/>
              <a:t>relative units</a:t>
            </a:r>
          </a:p>
          <a:p>
            <a:r>
              <a:rPr lang="en-US" sz="2000" dirty="0"/>
              <a:t>rem units</a:t>
            </a:r>
          </a:p>
          <a:p>
            <a:r>
              <a:rPr lang="en-US" sz="2000" dirty="0"/>
              <a:t>responsive design</a:t>
            </a:r>
          </a:p>
          <a:p>
            <a:r>
              <a:rPr lang="en-US" sz="2000" dirty="0"/>
              <a:t>selector</a:t>
            </a:r>
          </a:p>
          <a:p>
            <a:r>
              <a:rPr lang="en-US" sz="2000" dirty="0"/>
              <a:t>specificity</a:t>
            </a:r>
          </a:p>
          <a:p>
            <a:r>
              <a:rPr lang="en-US" sz="2000" dirty="0"/>
              <a:t>style rules</a:t>
            </a:r>
          </a:p>
          <a:p>
            <a:r>
              <a:rPr lang="en-US" sz="2000" dirty="0" err="1"/>
              <a:t>TRouBLe</a:t>
            </a:r>
            <a:endParaRPr lang="en-US" sz="2000" dirty="0"/>
          </a:p>
          <a:p>
            <a:r>
              <a:rPr lang="en-US" sz="2000" dirty="0"/>
              <a:t>universal element selector</a:t>
            </a:r>
          </a:p>
          <a:p>
            <a:r>
              <a:rPr lang="en-US" sz="2000" dirty="0"/>
              <a:t>user style sheets</a:t>
            </a:r>
          </a:p>
          <a:p>
            <a:r>
              <a:rPr lang="en-US" sz="2000" dirty="0"/>
              <a:t>vendor prefixes</a:t>
            </a:r>
          </a:p>
          <a:p>
            <a:r>
              <a:rPr lang="en-US" sz="2000" dirty="0"/>
              <a:t>web font stack</a:t>
            </a:r>
          </a:p>
          <a:p>
            <a:r>
              <a:rPr lang="en-US" sz="2000" dirty="0"/>
              <a:t>x-height</a:t>
            </a: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Key Terms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2340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85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What Is CSS?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Historically implementation of CSS was not consistent across major browsers.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CSS </a:t>
            </a:r>
            <a:r>
              <a:rPr lang="en-US" dirty="0"/>
              <a:t>has a reputation for being a somewhat frustrating </a:t>
            </a:r>
            <a:r>
              <a:rPr lang="en-US" dirty="0" smtClean="0"/>
              <a:t>language due to browser implementation differences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CSS </a:t>
            </a:r>
            <a:r>
              <a:rPr lang="en-US" dirty="0"/>
              <a:t>was not really designed to be a layout language</a:t>
            </a:r>
            <a:r>
              <a:rPr lang="en-US" dirty="0" smtClean="0"/>
              <a:t>, so </a:t>
            </a:r>
            <a:r>
              <a:rPr lang="en-US" dirty="0"/>
              <a:t>authors often find it tricky dealing with floating elements, relative positions</a:t>
            </a:r>
            <a:r>
              <a:rPr lang="en-US" dirty="0" smtClean="0"/>
              <a:t>, inconsistent </a:t>
            </a:r>
            <a:r>
              <a:rPr lang="en-US" dirty="0"/>
              <a:t>height handling, overlapping margins, and </a:t>
            </a:r>
            <a:r>
              <a:rPr lang="en-US" dirty="0" smtClean="0"/>
              <a:t>non-intuitive </a:t>
            </a:r>
            <a:r>
              <a:rPr lang="en-US" dirty="0"/>
              <a:t>naming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Browser </a:t>
            </a:r>
            <a:r>
              <a:rPr lang="en-US" dirty="0" smtClean="0"/>
              <a:t>Adoption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683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4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Is CSS?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CSS Syntax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Location of Styles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Selectors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Cascade: How Styles Interact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Box </a:t>
            </a:r>
            <a:r>
              <a:rPr lang="en-US" sz="2800" dirty="0" smtClean="0">
                <a:solidFill>
                  <a:schemeClr val="bg1"/>
                </a:solidFill>
              </a:rPr>
              <a:t>Model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CSS Text Styling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1146748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CSS </a:t>
            </a:r>
            <a:r>
              <a:rPr lang="en-US" b="1" dirty="0" smtClean="0"/>
              <a:t>Syntax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A </a:t>
            </a:r>
            <a:r>
              <a:rPr lang="en-US" dirty="0"/>
              <a:t>CSS document consists of one or more </a:t>
            </a:r>
            <a:r>
              <a:rPr lang="en-US" b="1" dirty="0"/>
              <a:t>style </a:t>
            </a:r>
            <a:r>
              <a:rPr lang="en-US" b="1" dirty="0" smtClean="0"/>
              <a:t>rules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 </a:t>
            </a:r>
            <a:r>
              <a:rPr lang="en-US" dirty="0"/>
              <a:t>rule consists of a </a:t>
            </a:r>
            <a:r>
              <a:rPr lang="en-US" b="1" dirty="0"/>
              <a:t>selector</a:t>
            </a:r>
            <a:r>
              <a:rPr lang="en-US" dirty="0"/>
              <a:t> </a:t>
            </a:r>
            <a:r>
              <a:rPr lang="en-US" dirty="0" smtClean="0"/>
              <a:t>that identifies </a:t>
            </a:r>
            <a:r>
              <a:rPr lang="en-US" dirty="0"/>
              <a:t>the HTML element or elements that will be affected, followed by a series </a:t>
            </a:r>
            <a:r>
              <a:rPr lang="en-US" dirty="0" smtClean="0"/>
              <a:t>of </a:t>
            </a:r>
            <a:r>
              <a:rPr lang="en-US" b="1" dirty="0" err="1" smtClean="0"/>
              <a:t>property</a:t>
            </a:r>
            <a:r>
              <a:rPr lang="en-US" b="1" dirty="0" err="1"/>
              <a:t>:value</a:t>
            </a:r>
            <a:r>
              <a:rPr lang="en-US" b="1" dirty="0"/>
              <a:t> </a:t>
            </a:r>
            <a:r>
              <a:rPr lang="en-US" dirty="0" smtClean="0"/>
              <a:t>pairs </a:t>
            </a:r>
            <a:r>
              <a:rPr lang="en-US" dirty="0"/>
              <a:t>(each pair is also called a </a:t>
            </a:r>
            <a:r>
              <a:rPr lang="en-US" dirty="0" smtClean="0"/>
              <a:t>declaration)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series of declarations is also called the declaration block .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097081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">
  <a:themeElements>
    <a:clrScheme name="FunWebDev - 2nd Edition">
      <a:dk1>
        <a:srgbClr val="404040"/>
      </a:dk1>
      <a:lt1>
        <a:srgbClr val="F3F3E7"/>
      </a:lt1>
      <a:dk2>
        <a:srgbClr val="37475F"/>
      </a:dk2>
      <a:lt2>
        <a:srgbClr val="FFFFFF"/>
      </a:lt2>
      <a:accent1>
        <a:srgbClr val="B6E4EC"/>
      </a:accent1>
      <a:accent2>
        <a:srgbClr val="A82233"/>
      </a:accent2>
      <a:accent3>
        <a:srgbClr val="C88736"/>
      </a:accent3>
      <a:accent4>
        <a:srgbClr val="467082"/>
      </a:accent4>
      <a:accent5>
        <a:srgbClr val="F3703A"/>
      </a:accent5>
      <a:accent6>
        <a:srgbClr val="00A651"/>
      </a:accent6>
      <a:hlink>
        <a:srgbClr val="B6EEEC"/>
      </a:hlink>
      <a:folHlink>
        <a:srgbClr val="C8873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171</TotalTime>
  <Words>2667</Words>
  <Application>Microsoft Macintosh PowerPoint</Application>
  <PresentationFormat>On-screen Show (4:3)</PresentationFormat>
  <Paragraphs>663</Paragraphs>
  <Slides>69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Presentation</vt:lpstr>
      <vt:lpstr>Introduction to CSS</vt:lpstr>
      <vt:lpstr>Chapter 4</vt:lpstr>
      <vt:lpstr>Chapter 4</vt:lpstr>
      <vt:lpstr>What Is CSS? </vt:lpstr>
      <vt:lpstr>What Is CSS? </vt:lpstr>
      <vt:lpstr>What Is CSS? </vt:lpstr>
      <vt:lpstr>What Is CSS? </vt:lpstr>
      <vt:lpstr>Chapter 4</vt:lpstr>
      <vt:lpstr>CSS Syntax</vt:lpstr>
      <vt:lpstr>CSS Syntax</vt:lpstr>
      <vt:lpstr>CSS Syntax</vt:lpstr>
      <vt:lpstr>CSS Syntax</vt:lpstr>
      <vt:lpstr>CSS Syntax</vt:lpstr>
      <vt:lpstr>CSS Syntax</vt:lpstr>
      <vt:lpstr>CSS Syntax</vt:lpstr>
      <vt:lpstr>CSS Syntax</vt:lpstr>
      <vt:lpstr>CSS Syntax</vt:lpstr>
      <vt:lpstr>Chapter 4</vt:lpstr>
      <vt:lpstr>Location of Styles</vt:lpstr>
      <vt:lpstr>Location of Styles</vt:lpstr>
      <vt:lpstr>Location of Styles</vt:lpstr>
      <vt:lpstr>Location of Styles</vt:lpstr>
      <vt:lpstr>Chapter 4</vt:lpstr>
      <vt:lpstr>Selectors</vt:lpstr>
      <vt:lpstr>Selectors</vt:lpstr>
      <vt:lpstr>Selectors</vt:lpstr>
      <vt:lpstr>Selectors</vt:lpstr>
      <vt:lpstr>Selectors</vt:lpstr>
      <vt:lpstr>Selectors</vt:lpstr>
      <vt:lpstr>Selectors</vt:lpstr>
      <vt:lpstr>Selectors</vt:lpstr>
      <vt:lpstr>Selectors</vt:lpstr>
      <vt:lpstr>Selectors</vt:lpstr>
      <vt:lpstr>Selectors</vt:lpstr>
      <vt:lpstr>Selectors</vt:lpstr>
      <vt:lpstr>Selectors</vt:lpstr>
      <vt:lpstr>Selectors</vt:lpstr>
      <vt:lpstr>Chapter 4</vt:lpstr>
      <vt:lpstr>The Cascade: How Styles Interact</vt:lpstr>
      <vt:lpstr>The Cascade: How Styles Interact</vt:lpstr>
      <vt:lpstr>The Cascade: How Styles Interact</vt:lpstr>
      <vt:lpstr>The Cascade: How Styles Interact</vt:lpstr>
      <vt:lpstr>The Cascade: How Styles Interact</vt:lpstr>
      <vt:lpstr>The Cascade: How Styles Interact</vt:lpstr>
      <vt:lpstr>The Cascade: How Styles Interact</vt:lpstr>
      <vt:lpstr>The Cascade: How Styles Interact</vt:lpstr>
      <vt:lpstr>Chapter 4</vt:lpstr>
      <vt:lpstr>The Box Model</vt:lpstr>
      <vt:lpstr>The Box Model</vt:lpstr>
      <vt:lpstr>The Box Model</vt:lpstr>
      <vt:lpstr>The Box Model</vt:lpstr>
      <vt:lpstr>The Box Model</vt:lpstr>
      <vt:lpstr>The Box Model</vt:lpstr>
      <vt:lpstr>The Box Model</vt:lpstr>
      <vt:lpstr>The Box Model</vt:lpstr>
      <vt:lpstr>The Box Model</vt:lpstr>
      <vt:lpstr>The Box Model</vt:lpstr>
      <vt:lpstr>Chapter 4</vt:lpstr>
      <vt:lpstr>CSS Text Styling  </vt:lpstr>
      <vt:lpstr>CSS Text Styling  </vt:lpstr>
      <vt:lpstr>CSS Text Styling  </vt:lpstr>
      <vt:lpstr>CSS Text Styling  </vt:lpstr>
      <vt:lpstr>CSS Text Styling  </vt:lpstr>
      <vt:lpstr>CSS Text Styling  </vt:lpstr>
      <vt:lpstr>CSS Text Styling  </vt:lpstr>
      <vt:lpstr>Chapter 4</vt:lpstr>
      <vt:lpstr>Summary</vt:lpstr>
      <vt:lpstr>Summary</vt:lpstr>
      <vt:lpstr>Questions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the Web Works</dc:title>
  <dc:creator>Ricardo Hoar</dc:creator>
  <cp:lastModifiedBy>Ricardo</cp:lastModifiedBy>
  <cp:revision>169</cp:revision>
  <dcterms:created xsi:type="dcterms:W3CDTF">2014-01-14T22:57:40Z</dcterms:created>
  <dcterms:modified xsi:type="dcterms:W3CDTF">2017-02-13T04:21:57Z</dcterms:modified>
</cp:coreProperties>
</file>