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67" r:id="rId3"/>
    <p:sldId id="277" r:id="rId4"/>
    <p:sldId id="269" r:id="rId5"/>
    <p:sldId id="284" r:id="rId6"/>
    <p:sldId id="304" r:id="rId7"/>
    <p:sldId id="305" r:id="rId8"/>
    <p:sldId id="306" r:id="rId9"/>
    <p:sldId id="307" r:id="rId10"/>
    <p:sldId id="285" r:id="rId11"/>
    <p:sldId id="286" r:id="rId12"/>
    <p:sldId id="287" r:id="rId13"/>
    <p:sldId id="288" r:id="rId14"/>
    <p:sldId id="278" r:id="rId15"/>
    <p:sldId id="272" r:id="rId16"/>
    <p:sldId id="289" r:id="rId17"/>
    <p:sldId id="290" r:id="rId18"/>
    <p:sldId id="291" r:id="rId19"/>
    <p:sldId id="308" r:id="rId20"/>
    <p:sldId id="292" r:id="rId21"/>
    <p:sldId id="279" r:id="rId22"/>
    <p:sldId id="273" r:id="rId23"/>
    <p:sldId id="310" r:id="rId24"/>
    <p:sldId id="309" r:id="rId25"/>
    <p:sldId id="311" r:id="rId26"/>
    <p:sldId id="312" r:id="rId27"/>
    <p:sldId id="313" r:id="rId28"/>
    <p:sldId id="314" r:id="rId29"/>
    <p:sldId id="293" r:id="rId30"/>
    <p:sldId id="315" r:id="rId31"/>
    <p:sldId id="294" r:id="rId32"/>
    <p:sldId id="316" r:id="rId33"/>
    <p:sldId id="280" r:id="rId34"/>
    <p:sldId id="274" r:id="rId35"/>
    <p:sldId id="317" r:id="rId36"/>
    <p:sldId id="295" r:id="rId37"/>
    <p:sldId id="318" r:id="rId38"/>
    <p:sldId id="319" r:id="rId39"/>
    <p:sldId id="320" r:id="rId40"/>
    <p:sldId id="296" r:id="rId41"/>
    <p:sldId id="281" r:id="rId42"/>
    <p:sldId id="275" r:id="rId43"/>
    <p:sldId id="321" r:id="rId44"/>
    <p:sldId id="322" r:id="rId45"/>
    <p:sldId id="297" r:id="rId46"/>
    <p:sldId id="298" r:id="rId47"/>
    <p:sldId id="282" r:id="rId48"/>
    <p:sldId id="276" r:id="rId49"/>
    <p:sldId id="299" r:id="rId50"/>
    <p:sldId id="300" r:id="rId51"/>
    <p:sldId id="323" r:id="rId52"/>
    <p:sldId id="301" r:id="rId53"/>
    <p:sldId id="302" r:id="rId54"/>
    <p:sldId id="303" r:id="rId55"/>
    <p:sldId id="324" r:id="rId56"/>
    <p:sldId id="325" r:id="rId57"/>
    <p:sldId id="283" r:id="rId58"/>
    <p:sldId id="270" r:id="rId59"/>
    <p:sldId id="326" r:id="rId60"/>
    <p:sldId id="271" r:id="rId6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41402EF-72EA-4F86-9227-E1922CEE125F}">
          <p14:sldIdLst>
            <p14:sldId id="256"/>
            <p14:sldId id="267"/>
          </p14:sldIdLst>
        </p14:section>
        <p14:section name="Security Principles" id="{C66D5F48-7067-C749-9651-D989E2883C3C}">
          <p14:sldIdLst>
            <p14:sldId id="277"/>
            <p14:sldId id="269"/>
            <p14:sldId id="284"/>
            <p14:sldId id="304"/>
            <p14:sldId id="305"/>
            <p14:sldId id="306"/>
            <p14:sldId id="307"/>
            <p14:sldId id="285"/>
            <p14:sldId id="286"/>
            <p14:sldId id="287"/>
            <p14:sldId id="288"/>
          </p14:sldIdLst>
        </p14:section>
        <p14:section name="Authentication" id="{3A5C6B69-C9AB-EE43-94B1-6FBE24443787}">
          <p14:sldIdLst>
            <p14:sldId id="278"/>
            <p14:sldId id="272"/>
            <p14:sldId id="289"/>
            <p14:sldId id="290"/>
            <p14:sldId id="291"/>
            <p14:sldId id="308"/>
            <p14:sldId id="292"/>
          </p14:sldIdLst>
        </p14:section>
        <p14:section name="Cryptography" id="{436B30A7-D9FC-F346-9D19-4B30AE781FAB}">
          <p14:sldIdLst>
            <p14:sldId id="279"/>
            <p14:sldId id="273"/>
            <p14:sldId id="310"/>
            <p14:sldId id="309"/>
            <p14:sldId id="311"/>
            <p14:sldId id="312"/>
            <p14:sldId id="313"/>
            <p14:sldId id="314"/>
            <p14:sldId id="293"/>
            <p14:sldId id="315"/>
            <p14:sldId id="294"/>
            <p14:sldId id="316"/>
          </p14:sldIdLst>
        </p14:section>
        <p14:section name="Hypertext Transfer Protocol Secure (HTTPS)" id="{9B9F5EDC-866A-0A49-8221-363D110A96A1}">
          <p14:sldIdLst>
            <p14:sldId id="280"/>
            <p14:sldId id="274"/>
            <p14:sldId id="317"/>
            <p14:sldId id="295"/>
            <p14:sldId id="318"/>
            <p14:sldId id="319"/>
            <p14:sldId id="320"/>
            <p14:sldId id="296"/>
          </p14:sldIdLst>
        </p14:section>
        <p14:section name="Security Best Practices" id="{232563E3-540A-4A40-8A36-AC6D2C1BF09B}">
          <p14:sldIdLst>
            <p14:sldId id="281"/>
            <p14:sldId id="275"/>
            <p14:sldId id="321"/>
            <p14:sldId id="322"/>
            <p14:sldId id="297"/>
            <p14:sldId id="298"/>
          </p14:sldIdLst>
        </p14:section>
        <p14:section name="Common Threat Vectors" id="{85CD5E56-2C3B-2E48-B59A-D26272F63CC6}">
          <p14:sldIdLst>
            <p14:sldId id="282"/>
            <p14:sldId id="276"/>
            <p14:sldId id="299"/>
            <p14:sldId id="300"/>
            <p14:sldId id="323"/>
            <p14:sldId id="301"/>
            <p14:sldId id="302"/>
            <p14:sldId id="303"/>
            <p14:sldId id="324"/>
            <p14:sldId id="325"/>
          </p14:sldIdLst>
        </p14:section>
        <p14:section name="Summary" id="{6016C672-7EF5-8544-9FEE-5F02D5CD42F5}">
          <p14:sldIdLst>
            <p14:sldId id="283"/>
            <p14:sldId id="270"/>
            <p14:sldId id="326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orient="horz">
          <p15:clr>
            <a:srgbClr val="A4A3A4"/>
          </p15:clr>
        </p15:guide>
        <p15:guide id="4" pos="3840">
          <p15:clr>
            <a:srgbClr val="A4A3A4"/>
          </p15:clr>
        </p15:guide>
        <p15:guide id="5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4" autoAdjust="0"/>
    <p:restoredTop sz="86456" autoAdjust="0"/>
  </p:normalViewPr>
  <p:slideViewPr>
    <p:cSldViewPr showGuides="1">
      <p:cViewPr>
        <p:scale>
          <a:sx n="70" d="100"/>
          <a:sy n="70" d="100"/>
        </p:scale>
        <p:origin x="-984" y="-2400"/>
      </p:cViewPr>
      <p:guideLst>
        <p:guide orient="horz" pos="2880"/>
        <p:guide orient="horz" pos="1440"/>
        <p:guide orient="horz"/>
        <p:guide pos="3840"/>
        <p:guide pos="1920"/>
      </p:guideLst>
    </p:cSldViewPr>
  </p:slideViewPr>
  <p:outlineViewPr>
    <p:cViewPr>
      <p:scale>
        <a:sx n="33" d="100"/>
        <a:sy n="33" d="100"/>
      </p:scale>
      <p:origin x="0" y="-4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258"/>
    </p:cViewPr>
  </p:sorterViewPr>
  <p:notesViewPr>
    <p:cSldViewPr>
      <p:cViewPr varScale="1">
        <p:scale>
          <a:sx n="66" d="100"/>
          <a:sy n="66" d="100"/>
        </p:scale>
        <p:origin x="10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D27DE-FC0E-EC49-B1C5-B796F9CDC289}" type="datetimeFigureOut">
              <a:rPr lang="en-US" smtClean="0"/>
              <a:t>17-02-20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C01C6-9040-D44A-A0F9-7BE70F3FD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3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C01C6-9040-D44A-A0F9-7BE70F3FD8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8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85800"/>
            <a:ext cx="7474024" cy="2819400"/>
          </a:xfrm>
        </p:spPr>
        <p:txBody>
          <a:bodyPr>
            <a:noAutofit/>
          </a:bodyPr>
          <a:lstStyle>
            <a:lvl1pPr algn="l">
              <a:lnSpc>
                <a:spcPts val="6200"/>
              </a:lnSpc>
              <a:defRPr sz="54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49080"/>
            <a:ext cx="5486400" cy="5334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883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03947" y="6096000"/>
            <a:ext cx="394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Fundamentals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of Web Development</a:t>
            </a:r>
            <a:endParaRPr lang="en-US" sz="1800" dirty="0">
              <a:solidFill>
                <a:schemeClr val="bg2"/>
              </a:solidFill>
              <a:latin typeface="Rockwell" pitchFamily="18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096000"/>
            <a:ext cx="377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  <a:latin typeface="Rockwell" pitchFamily="18" charset="0"/>
              </a:rPr>
              <a:t>Randy Connolly </a:t>
            </a:r>
            <a:r>
              <a:rPr lang="en-US" sz="1800" baseline="0" dirty="0" smtClean="0">
                <a:solidFill>
                  <a:schemeClr val="bg2"/>
                </a:solidFill>
                <a:latin typeface="Rockwell" pitchFamily="18" charset="0"/>
              </a:rPr>
              <a:t>and</a:t>
            </a:r>
            <a:r>
              <a:rPr lang="en-US" sz="1800" baseline="0" dirty="0" smtClean="0">
                <a:latin typeface="Rockwell" pitchFamily="18" charset="0"/>
              </a:rPr>
              <a:t> </a:t>
            </a:r>
            <a:r>
              <a:rPr lang="en-US" sz="1800" baseline="0" dirty="0" smtClean="0">
                <a:solidFill>
                  <a:schemeClr val="accent1"/>
                </a:solidFill>
                <a:latin typeface="Rockwell" pitchFamily="18" charset="0"/>
              </a:rPr>
              <a:t>Ricardo Hoar</a:t>
            </a:r>
            <a:endParaRPr lang="en-US" sz="1800" dirty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257800" y="645300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2017 Pearson</a:t>
            </a:r>
          </a:p>
          <a:p>
            <a:pPr algn="r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http://www.funwebdev.com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638800" cy="4525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61963" indent="-4763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6294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2238"/>
            <a:ext cx="77724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6400800" cy="4525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200">
                <a:solidFill>
                  <a:schemeClr val="tx1"/>
                </a:solidFill>
              </a:defRPr>
            </a:lvl1pPr>
            <a:lvl2pPr marL="461963" indent="-4763"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6363" indent="-4763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914400" y="838200"/>
            <a:ext cx="6400800" cy="304800"/>
          </a:xfrm>
        </p:spPr>
        <p:txBody>
          <a:bodyPr>
            <a:normAutofit/>
          </a:bodyPr>
          <a:lstStyle>
            <a:lvl1pPr>
              <a:buNone/>
              <a:defRPr sz="1500">
                <a:latin typeface="Rockwell" pitchFamily="18" charset="0"/>
              </a:defRPr>
            </a:lvl1pPr>
          </a:lstStyle>
          <a:p>
            <a:pPr lvl="0"/>
            <a:r>
              <a:rPr lang="en-US" dirty="0" smtClean="0"/>
              <a:t>Enter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0"/>
            <a:ext cx="8037513" cy="8382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ckwell Condensed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CA76C-96BA-4C53-A922-4E6799921C76}" type="datetimeFigureOut">
              <a:rPr lang="en-US" smtClean="0"/>
              <a:pPr/>
              <a:t>17-02-20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D3AE-9A6B-4724-B938-46259D069C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430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39200" y="0"/>
            <a:ext cx="76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0" y="6553200"/>
            <a:ext cx="2286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6D3AE-9A6B-4724-B938-46259D069CC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7200" y="6553200"/>
            <a:ext cx="800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65591" y="6581001"/>
            <a:ext cx="3286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404040"/>
                </a:solidFill>
                <a:latin typeface="Rockwell" pitchFamily="18" charset="0"/>
              </a:rPr>
              <a:t>Fundamentals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of Web Development - 2</a:t>
            </a:r>
            <a:r>
              <a:rPr lang="en-US" sz="1200" baseline="30000" dirty="0" smtClean="0">
                <a:solidFill>
                  <a:srgbClr val="404040"/>
                </a:solidFill>
                <a:latin typeface="Rockwell" pitchFamily="18" charset="0"/>
              </a:rPr>
              <a:t>nd</a:t>
            </a:r>
            <a:r>
              <a:rPr lang="en-US" sz="1200" baseline="0" dirty="0" smtClean="0">
                <a:solidFill>
                  <a:srgbClr val="404040"/>
                </a:solidFill>
                <a:latin typeface="Rockwell" pitchFamily="18" charset="0"/>
              </a:rPr>
              <a:t> Ed.</a:t>
            </a:r>
            <a:endParaRPr lang="en-US" sz="1200" dirty="0">
              <a:solidFill>
                <a:srgbClr val="404040"/>
              </a:solidFill>
              <a:latin typeface="Rockwell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83" y="6581001"/>
            <a:ext cx="2574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  <a:latin typeface="Rockwell" pitchFamily="18" charset="0"/>
              </a:rPr>
              <a:t>Randy Connolly </a:t>
            </a:r>
            <a:r>
              <a:rPr lang="en-US" sz="1200" baseline="0" dirty="0" smtClean="0">
                <a:solidFill>
                  <a:schemeClr val="tx1"/>
                </a:solidFill>
                <a:latin typeface="Rockwell" pitchFamily="18" charset="0"/>
              </a:rPr>
              <a:t>and</a:t>
            </a:r>
            <a:r>
              <a:rPr lang="en-US" sz="1200" baseline="0" dirty="0" smtClean="0">
                <a:latin typeface="Rockwell" pitchFamily="18" charset="0"/>
              </a:rPr>
              <a:t> </a:t>
            </a:r>
            <a:r>
              <a:rPr lang="en-US" sz="1200" baseline="0" dirty="0" smtClean="0">
                <a:solidFill>
                  <a:srgbClr val="C88736"/>
                </a:solidFill>
                <a:latin typeface="Rockwell" pitchFamily="18" charset="0"/>
              </a:rPr>
              <a:t>Ricardo Hoar</a:t>
            </a:r>
            <a:endParaRPr lang="en-US" sz="1200" dirty="0">
              <a:solidFill>
                <a:srgbClr val="C88736"/>
              </a:solidFill>
              <a:latin typeface="Rockwell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ckwell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t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t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Security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Principles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Usage policy </a:t>
            </a:r>
            <a:r>
              <a:rPr lang="en-US" dirty="0"/>
              <a:t>defines what systems users are permitted to use, and under </a:t>
            </a:r>
            <a:r>
              <a:rPr lang="en-US" dirty="0" smtClean="0"/>
              <a:t>what situations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Authentication </a:t>
            </a:r>
            <a:r>
              <a:rPr lang="en-US" b="1" dirty="0"/>
              <a:t>policy </a:t>
            </a:r>
            <a:r>
              <a:rPr lang="en-US" dirty="0"/>
              <a:t>controls how users are granted access to the systems</a:t>
            </a:r>
            <a:r>
              <a:rPr lang="en-US" dirty="0" smtClean="0"/>
              <a:t>.</a:t>
            </a:r>
          </a:p>
          <a:p>
            <a:r>
              <a:rPr lang="en-US" b="1" dirty="0"/>
              <a:t>Legal policies </a:t>
            </a:r>
            <a:r>
              <a:rPr lang="en-US" dirty="0"/>
              <a:t>define a wide range of things including data retention </a:t>
            </a:r>
            <a:r>
              <a:rPr lang="en-US" dirty="0" smtClean="0"/>
              <a:t>and backup </a:t>
            </a:r>
            <a:r>
              <a:rPr lang="en-US" dirty="0"/>
              <a:t>policies as well as accessibility requirements (like having all </a:t>
            </a:r>
            <a:r>
              <a:rPr lang="en-US" dirty="0" smtClean="0"/>
              <a:t>public communication </a:t>
            </a:r>
            <a:r>
              <a:rPr lang="en-US" dirty="0"/>
              <a:t>well organized for the blind).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Security Policy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05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Principles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Admin Password </a:t>
            </a:r>
            <a:r>
              <a:rPr lang="en-US" dirty="0" smtClean="0"/>
              <a:t>Management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Backups and </a:t>
            </a:r>
            <a:r>
              <a:rPr lang="en-US" dirty="0" smtClean="0"/>
              <a:t>Redundancy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Geographic </a:t>
            </a:r>
            <a:r>
              <a:rPr lang="en-US" dirty="0" smtClean="0"/>
              <a:t>Redundancy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Stage Mock </a:t>
            </a:r>
            <a:r>
              <a:rPr lang="en-US" dirty="0" smtClean="0"/>
              <a:t>Events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Auditing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Business Continuity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645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Principles </a:t>
            </a:r>
            <a:endParaRPr lang="en-US" b="0" dirty="0">
              <a:effectLst/>
            </a:endParaRPr>
          </a:p>
        </p:txBody>
      </p:sp>
      <p:pic>
        <p:nvPicPr>
          <p:cNvPr id="5" name="Content Placeholder 4" descr="482601800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7" b="-24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Secure by Design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6651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Principles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security circles, software engineering takes on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meaning </a:t>
            </a:r>
            <a:r>
              <a:rPr lang="en-US" dirty="0"/>
              <a:t>referring to the techniques used to manipulate people into doing something</a:t>
            </a:r>
            <a:r>
              <a:rPr lang="en-US" dirty="0" smtClean="0"/>
              <a:t>, normally </a:t>
            </a:r>
            <a:r>
              <a:rPr lang="en-US" dirty="0"/>
              <a:t>by appealing to their baser instincts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Phishing Scams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Security Theater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Social Engineering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845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3"/>
                </a:solidFill>
              </a:rPr>
              <a:t>Chapter 18</a:t>
            </a:r>
            <a:endParaRPr lang="en-US" b="0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Principles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Authentication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Cryptography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348880"/>
            <a:ext cx="2520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Hypertext Transfer Protocol Secure (HTTPS)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Best Practices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Threat Vectors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Authentication</a:t>
            </a:r>
          </a:p>
        </p:txBody>
      </p:sp>
      <p:pic>
        <p:nvPicPr>
          <p:cNvPr id="5" name="Content Placeholder 4" descr="482601800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8" b="-370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Authentication Factors</a:t>
            </a:r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428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/>
              <a:t>Single-factor authentication </a:t>
            </a:r>
            <a:r>
              <a:rPr lang="en-US" dirty="0"/>
              <a:t>is the weakest and most common category of </a:t>
            </a:r>
            <a:r>
              <a:rPr lang="en-US" dirty="0" smtClean="0"/>
              <a:t>authentication system </a:t>
            </a:r>
            <a:r>
              <a:rPr lang="en-US" dirty="0"/>
              <a:t>where you ask for only one of the three factors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Multifactor authentication </a:t>
            </a:r>
            <a:r>
              <a:rPr lang="en-US" dirty="0"/>
              <a:t>is where two distinct factors of authentication </a:t>
            </a:r>
            <a:r>
              <a:rPr lang="en-US" dirty="0" smtClean="0"/>
              <a:t>must pass </a:t>
            </a:r>
            <a:r>
              <a:rPr lang="en-US" dirty="0"/>
              <a:t>before you are granted access.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rtl="0" eaLnBrk="1" fontAlgn="auto" latinLnBrk="0" hangingPunct="1"/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Authentication Factors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61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546032" cy="4525963"/>
          </a:xfrm>
        </p:spPr>
        <p:txBody>
          <a:bodyPr/>
          <a:lstStyle/>
          <a:p>
            <a:r>
              <a:rPr lang="en-US" dirty="0" smtClean="0"/>
              <a:t>HTTP </a:t>
            </a:r>
            <a:r>
              <a:rPr lang="en-US" dirty="0"/>
              <a:t>supports several different forms </a:t>
            </a:r>
            <a:r>
              <a:rPr lang="en-US" dirty="0" smtClean="0"/>
              <a:t>of authentication </a:t>
            </a:r>
            <a:r>
              <a:rPr lang="en-US" dirty="0"/>
              <a:t>via the www-</a:t>
            </a:r>
            <a:r>
              <a:rPr lang="en-US" dirty="0" smtClean="0"/>
              <a:t>authenticate response </a:t>
            </a:r>
            <a:r>
              <a:rPr lang="en-US" dirty="0"/>
              <a:t>header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HTTP Basic Authentication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HTTP Digest </a:t>
            </a:r>
            <a:r>
              <a:rPr lang="en-US" dirty="0" smtClean="0"/>
              <a:t>Authentication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Form-Based Authentication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HTTP Authentication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102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popular services allow you to use their system to </a:t>
            </a:r>
            <a:r>
              <a:rPr lang="en-US" dirty="0" smtClean="0"/>
              <a:t>authenticate the </a:t>
            </a:r>
            <a:r>
              <a:rPr lang="en-US" dirty="0"/>
              <a:t>user and provide you with enough data to manage your application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Third-Party Authentication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705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Authentication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Third-Party </a:t>
            </a:r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Authentication  -  </a:t>
            </a:r>
            <a:r>
              <a:rPr lang="en-US" sz="1500" b="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oAuth</a:t>
            </a:r>
            <a:endParaRPr lang="en-US" b="0" dirty="0">
              <a:effectLst/>
            </a:endParaRPr>
          </a:p>
        </p:txBody>
      </p:sp>
      <p:pic>
        <p:nvPicPr>
          <p:cNvPr id="6" name="Content Placeholder 5" descr="482601800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88" r="-21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868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Principles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Authentication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Cryptography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348880"/>
            <a:ext cx="2520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Hypertext Transfer Protocol Secure (HTTPS)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Best Practices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Threat Vectors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Authorization</a:t>
            </a:r>
            <a:r>
              <a:rPr lang="en-US" dirty="0"/>
              <a:t> defines what rights and privileges a user has once they are authenticated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Some principles: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Using </a:t>
            </a:r>
            <a:r>
              <a:rPr lang="en-US" dirty="0"/>
              <a:t>a separate database user for read and write privileges on a database.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Providing </a:t>
            </a:r>
            <a:r>
              <a:rPr lang="en-US" dirty="0"/>
              <a:t>each user an account where they can access their own files securely.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Setting </a:t>
            </a:r>
            <a:r>
              <a:rPr lang="en-US" dirty="0"/>
              <a:t>permissions correctly so as to not expose files to unauthorized users.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Using </a:t>
            </a:r>
            <a:r>
              <a:rPr lang="en-US" dirty="0"/>
              <a:t>Unix groups to grant users permission to access certain </a:t>
            </a:r>
            <a:r>
              <a:rPr lang="en-US" dirty="0" smtClean="0"/>
              <a:t>functionality rather </a:t>
            </a:r>
            <a:r>
              <a:rPr lang="en-US" dirty="0"/>
              <a:t>than grant users admin access.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Ensuring </a:t>
            </a:r>
            <a:r>
              <a:rPr lang="en-US" dirty="0"/>
              <a:t>Apache is not running as the root account (i.e., the account that </a:t>
            </a:r>
            <a:r>
              <a:rPr lang="en-US" dirty="0" smtClean="0"/>
              <a:t>can access </a:t>
            </a:r>
            <a:r>
              <a:rPr lang="en-US" dirty="0"/>
              <a:t>everything).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Authorization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0589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3"/>
                </a:solidFill>
              </a:rPr>
              <a:t>Chapter 18</a:t>
            </a:r>
            <a:endParaRPr lang="en-US" b="0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Principles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Authentication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Cryptography 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348880"/>
            <a:ext cx="2520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Hypertext Transfer Protocol Secure (HTTPS)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Best Practices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Threat Vectors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3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pic>
        <p:nvPicPr>
          <p:cNvPr id="5" name="Content Placeholder 4" descr="482601800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1" b="-254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An overview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628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Symmetric encryption</a:t>
            </a:r>
            <a:endParaRPr lang="en-US" b="0" dirty="0">
              <a:effectLst/>
            </a:endParaRPr>
          </a:p>
        </p:txBody>
      </p:sp>
      <p:pic>
        <p:nvPicPr>
          <p:cNvPr id="6" name="Content Placeholder 5" descr="482601800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09" b="-64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901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Substitution Ciphers</a:t>
            </a:r>
            <a:endParaRPr lang="en-US" b="0" dirty="0">
              <a:effectLst/>
            </a:endParaRPr>
          </a:p>
        </p:txBody>
      </p:sp>
      <p:pic>
        <p:nvPicPr>
          <p:cNvPr id="7" name="Content Placeholder 6" descr="4826018008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517" b="-109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9122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Ciphertext</a:t>
            </a:r>
            <a:r>
              <a:rPr lang="en-US" dirty="0" smtClean="0"/>
              <a:t> open to frequency </a:t>
            </a:r>
            <a:r>
              <a:rPr lang="en-US" dirty="0" err="1" smtClean="0"/>
              <a:t>anaysis</a:t>
            </a:r>
            <a:endParaRPr lang="en-US" b="0" dirty="0">
              <a:effectLst/>
            </a:endParaRPr>
          </a:p>
        </p:txBody>
      </p:sp>
      <p:pic>
        <p:nvPicPr>
          <p:cNvPr id="5" name="Content Placeholder 4" descr="4826018009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48" b="-131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4519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Vigenere</a:t>
            </a:r>
            <a:endParaRPr lang="en-US" b="0" dirty="0">
              <a:effectLst/>
            </a:endParaRPr>
          </a:p>
        </p:txBody>
      </p:sp>
      <p:pic>
        <p:nvPicPr>
          <p:cNvPr id="6" name="Content Placeholder 5" descr="482601801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41" b="-290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426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Time Pad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Theoretically Perfect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72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Modern Block Ciphers</a:t>
            </a:r>
            <a:endParaRPr lang="en-US" b="0" dirty="0">
              <a:effectLst/>
            </a:endParaRPr>
          </a:p>
        </p:txBody>
      </p:sp>
      <p:pic>
        <p:nvPicPr>
          <p:cNvPr id="6" name="Content Placeholder 5" descr="482601801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1" b="-71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770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key cryptography (or asymmetric cryptography) solves the problem of </a:t>
            </a:r>
            <a:r>
              <a:rPr lang="en-US" dirty="0" smtClean="0"/>
              <a:t>the secret </a:t>
            </a:r>
            <a:r>
              <a:rPr lang="en-US" dirty="0"/>
              <a:t>key by using two distinct keys: a public one, widely distributed and another one</a:t>
            </a:r>
            <a:r>
              <a:rPr lang="en-US" dirty="0" smtClean="0"/>
              <a:t>, kept </a:t>
            </a:r>
            <a:r>
              <a:rPr lang="en-US" dirty="0"/>
              <a:t>private.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Public Key Cryptography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319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Security Principles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Authentication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Cryptography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348880"/>
            <a:ext cx="2520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Hypertext Transfer Protocol Secure (HTTPS)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Best Practices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Threat Vectors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1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Public Key </a:t>
            </a:r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Cryptography </a:t>
            </a:r>
            <a:r>
              <a:rPr lang="mr-IN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</a:t>
            </a:r>
            <a:r>
              <a:rPr lang="en-US" sz="1500" b="0" kern="1200" dirty="0" err="1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Diffie</a:t>
            </a:r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Hellman</a:t>
            </a:r>
            <a:endParaRPr lang="en-US" b="0" dirty="0">
              <a:effectLst/>
            </a:endParaRPr>
          </a:p>
        </p:txBody>
      </p:sp>
      <p:pic>
        <p:nvPicPr>
          <p:cNvPr id="6" name="Content Placeholder 5" descr="482601801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67" b="-6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908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</a:t>
            </a:r>
            <a:r>
              <a:rPr lang="en-US" b="1" dirty="0"/>
              <a:t>digital signature  </a:t>
            </a:r>
            <a:r>
              <a:rPr lang="en-US" dirty="0"/>
              <a:t>is a mathematically secure way of validating that a </a:t>
            </a:r>
            <a:r>
              <a:rPr lang="en-US" dirty="0" smtClean="0"/>
              <a:t>particular digital </a:t>
            </a:r>
            <a:r>
              <a:rPr lang="en-US" dirty="0"/>
              <a:t>document was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created </a:t>
            </a:r>
            <a:r>
              <a:rPr lang="en-US" dirty="0"/>
              <a:t>by the person claiming to create </a:t>
            </a:r>
            <a:r>
              <a:rPr lang="en-US" dirty="0" smtClean="0"/>
              <a:t>it (authenticity</a:t>
            </a:r>
            <a:r>
              <a:rPr lang="en-US" dirty="0"/>
              <a:t>),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was </a:t>
            </a:r>
            <a:r>
              <a:rPr lang="en-US" dirty="0" err="1" smtClean="0"/>
              <a:t>notmodified</a:t>
            </a:r>
            <a:r>
              <a:rPr lang="en-US" dirty="0" smtClean="0"/>
              <a:t> </a:t>
            </a:r>
            <a:r>
              <a:rPr lang="en-US" dirty="0"/>
              <a:t>in transit (integrity), and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cannot </a:t>
            </a:r>
            <a:r>
              <a:rPr lang="en-US" dirty="0"/>
              <a:t>be denied (nonrepudiation).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Digital Signatures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4964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Cryptography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Digital Signatures</a:t>
            </a:r>
            <a:endParaRPr lang="en-US" b="0" dirty="0">
              <a:effectLst/>
            </a:endParaRPr>
          </a:p>
        </p:txBody>
      </p:sp>
      <p:pic>
        <p:nvPicPr>
          <p:cNvPr id="6" name="Content Placeholder 5" descr="482601801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5" b="-9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662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3"/>
                </a:solidFill>
              </a:rPr>
              <a:t>Chapter 18</a:t>
            </a:r>
            <a:endParaRPr lang="en-US" b="0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Principles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Authentication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Cryptography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348880"/>
            <a:ext cx="2520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Hypertext Transfer Protocol Secure (HTTPS)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Best Practices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Threat Vectors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0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Hypertext Transfer Protocol Secure (HTTPS)</a:t>
            </a: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 </a:t>
            </a:r>
            <a:endParaRPr lang="en-US" b="0" dirty="0">
              <a:effectLst/>
            </a:endParaRPr>
          </a:p>
        </p:txBody>
      </p:sp>
      <p:pic>
        <p:nvPicPr>
          <p:cNvPr id="6" name="Content Placeholder 5" descr="4826018014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43" b="-1144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the browsers say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95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Hypertext Transfer Protocol Secure (HTTPS)</a:t>
            </a: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 </a:t>
            </a:r>
            <a:endParaRPr lang="en-US" b="0" dirty="0">
              <a:effectLst/>
            </a:endParaRPr>
          </a:p>
        </p:txBody>
      </p:sp>
      <p:pic>
        <p:nvPicPr>
          <p:cNvPr id="5" name="Content Placeholder 4" descr="482601801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7" r="-1011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Secure Handshakes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3453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Hypertext Transfer Protocol Secure (HTTPS)</a:t>
            </a: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 </a:t>
            </a:r>
            <a:endParaRPr lang="en-US" b="0" dirty="0">
              <a:effectLst/>
            </a:endParaRPr>
          </a:p>
        </p:txBody>
      </p:sp>
      <p:pic>
        <p:nvPicPr>
          <p:cNvPr id="5" name="Content Placeholder 4" descr="482601801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08" b="-1840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Certificates and Authorities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7115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Hypertext Transfer Protocol Secure (HTTPS)</a:t>
            </a: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Certificates and Authorities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74024" cy="4525963"/>
          </a:xfrm>
        </p:spPr>
        <p:txBody>
          <a:bodyPr>
            <a:normAutofit/>
          </a:bodyPr>
          <a:lstStyle/>
          <a:p>
            <a:r>
              <a:rPr lang="en-US" b="1" dirty="0"/>
              <a:t>Certificate Authority (CA) </a:t>
            </a:r>
            <a:r>
              <a:rPr lang="en-US" dirty="0"/>
              <a:t>allows users to place their trust in the certificate since </a:t>
            </a:r>
            <a:r>
              <a:rPr lang="en-US" dirty="0" smtClean="0"/>
              <a:t>a trusted</a:t>
            </a:r>
            <a:r>
              <a:rPr lang="en-US" dirty="0"/>
              <a:t>, independent third party signs it.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CA’s primary role is to validate that </a:t>
            </a:r>
            <a:r>
              <a:rPr lang="en-US" dirty="0" smtClean="0"/>
              <a:t>the requestor </a:t>
            </a:r>
            <a:r>
              <a:rPr lang="en-US" dirty="0"/>
              <a:t>of the certificate is who they claim to be, and issue and sign the </a:t>
            </a:r>
            <a:r>
              <a:rPr lang="en-US" dirty="0" smtClean="0"/>
              <a:t>certificate containing </a:t>
            </a:r>
            <a:r>
              <a:rPr lang="en-US" dirty="0"/>
              <a:t>the public keys so that anyone seeing them can trust they are genuine.</a:t>
            </a:r>
          </a:p>
          <a:p>
            <a:r>
              <a:rPr lang="en-US" dirty="0"/>
              <a:t>In browsers, there are many dozens of CAs trusted by </a:t>
            </a:r>
            <a:r>
              <a:rPr lang="en-US" dirty="0" smtClean="0"/>
              <a:t>default</a:t>
            </a:r>
          </a:p>
          <a:p>
            <a:r>
              <a:rPr lang="en-US" dirty="0" smtClean="0"/>
              <a:t>You can also self-sign certificates (generates warnings)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91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Hypertext Transfer Protocol Secure (HTTPS)</a:t>
            </a: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Certificates and Authorities</a:t>
            </a:r>
            <a:endParaRPr lang="en-US" dirty="0">
              <a:effectLst/>
            </a:endParaRPr>
          </a:p>
        </p:txBody>
      </p:sp>
      <p:pic>
        <p:nvPicPr>
          <p:cNvPr id="6" name="Content Placeholder 5" descr="4826018017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2" b="-8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9950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Hypertext Transfer Protocol Secure (HTTPS)</a:t>
            </a: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 </a:t>
            </a:r>
            <a:endParaRPr lang="en-US" b="0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Certificates and Authorities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4826018018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5" b="-11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854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Principles </a:t>
            </a:r>
            <a:endParaRPr lang="en-US" b="0" dirty="0">
              <a:effectLst/>
            </a:endParaRPr>
          </a:p>
        </p:txBody>
      </p:sp>
      <p:pic>
        <p:nvPicPr>
          <p:cNvPr id="5" name="Content Placeholder 4" descr="4826018001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66" r="-1876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Information Security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8447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Hypertext Transfer Protocol Secure (HTTPS)</a:t>
            </a: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Coordinating </a:t>
            </a:r>
            <a:r>
              <a:rPr lang="en-US" dirty="0"/>
              <a:t>the migration of a website can be a complex </a:t>
            </a:r>
            <a:r>
              <a:rPr lang="en-US" dirty="0" smtClean="0"/>
              <a:t>endeavor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Mixed Content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Internal </a:t>
            </a:r>
            <a:r>
              <a:rPr lang="en-US" dirty="0"/>
              <a:t>links within the </a:t>
            </a:r>
            <a:r>
              <a:rPr lang="en-US" dirty="0" smtClean="0"/>
              <a:t>site.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External </a:t>
            </a:r>
            <a:r>
              <a:rPr lang="en-US" dirty="0"/>
              <a:t>links to frameworks delivered through a </a:t>
            </a:r>
            <a:r>
              <a:rPr lang="en-US" dirty="0" smtClean="0"/>
              <a:t>CDN.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Any </a:t>
            </a:r>
            <a:r>
              <a:rPr lang="en-US" dirty="0"/>
              <a:t>links or references generated by PHP code that might include a </a:t>
            </a:r>
            <a:r>
              <a:rPr lang="en-US" dirty="0" smtClean="0"/>
              <a:t>hardcoded http.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References </a:t>
            </a:r>
            <a:r>
              <a:rPr lang="en-US" dirty="0"/>
              <a:t>to http within any HTML markup outside of PHP blocks.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Redirects from old Site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Migrating to HTTPS from HTTP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0064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Principles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Authentication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Cryptography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348880"/>
            <a:ext cx="2520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Hypertext Transfer Protocol Secure (HTTPS)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Security Best Practices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Threat Vectors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1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Best Practices</a:t>
            </a:r>
            <a:endParaRPr lang="en-US" b="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Secure </a:t>
            </a:r>
            <a:r>
              <a:rPr lang="en-US" dirty="0" smtClean="0"/>
              <a:t>Hash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Salting the Hash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Data Storage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00952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Best Practices</a:t>
            </a:r>
            <a:endParaRPr lang="en-US" b="0" dirty="0" smtClean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Data Storage</a:t>
            </a:r>
            <a:endParaRPr lang="en-US" dirty="0" smtClean="0">
              <a:effectLst/>
            </a:endParaRPr>
          </a:p>
        </p:txBody>
      </p:sp>
      <p:pic>
        <p:nvPicPr>
          <p:cNvPr id="7" name="Content Placeholder 6" descr="4826018019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" b="-442"/>
          <a:stretch>
            <a:fillRect/>
          </a:stretch>
        </p:blipFill>
        <p:spPr>
          <a:xfrm>
            <a:off x="914400" y="1192867"/>
            <a:ext cx="7041976" cy="4979334"/>
          </a:xfrm>
        </p:spPr>
      </p:pic>
    </p:spTree>
    <p:extLst>
      <p:ext uri="{BB962C8B-B14F-4D97-AF65-F5344CB8AC3E}">
        <p14:creationId xmlns:p14="http://schemas.microsoft.com/office/powerpoint/2010/main" val="394884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Best Practices</a:t>
            </a:r>
            <a:endParaRPr lang="en-US" b="0" dirty="0" smtClean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Remembering a user login</a:t>
            </a:r>
            <a:endParaRPr lang="en-US" dirty="0" smtClean="0">
              <a:effectLst/>
            </a:endParaRPr>
          </a:p>
        </p:txBody>
      </p:sp>
      <p:pic>
        <p:nvPicPr>
          <p:cNvPr id="5" name="Content Placeholder 4" descr="482601802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94" r="-28294"/>
          <a:stretch>
            <a:fillRect/>
          </a:stretch>
        </p:blipFill>
        <p:spPr>
          <a:xfrm>
            <a:off x="914400" y="1141949"/>
            <a:ext cx="7113984" cy="5030251"/>
          </a:xfrm>
        </p:spPr>
      </p:pic>
    </p:spTree>
    <p:extLst>
      <p:ext uri="{BB962C8B-B14F-4D97-AF65-F5344CB8AC3E}">
        <p14:creationId xmlns:p14="http://schemas.microsoft.com/office/powerpoint/2010/main" val="360257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Best Practices</a:t>
            </a:r>
            <a:endParaRPr lang="en-US" b="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System Monitors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Access Monitors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Automated Intrusion Blocking</a:t>
            </a:r>
          </a:p>
          <a:p>
            <a:pPr marL="342900" indent="-342900">
              <a:buFont typeface="Arial"/>
              <a:buChar char="•"/>
            </a:pP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Monitor Your Systems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185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Best Practices</a:t>
            </a:r>
            <a:endParaRPr lang="en-US" b="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There are a number of companies that you can hire (and grant written permission</a:t>
            </a:r>
            <a:r>
              <a:rPr lang="en-US" dirty="0" smtClean="0"/>
              <a:t>) to </a:t>
            </a:r>
            <a:r>
              <a:rPr lang="en-US" dirty="0"/>
              <a:t>test your servers and report on what they’ve found.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prefer to </a:t>
            </a:r>
            <a:r>
              <a:rPr lang="en-US" dirty="0" smtClean="0"/>
              <a:t>perform your </a:t>
            </a:r>
            <a:r>
              <a:rPr lang="en-US" dirty="0"/>
              <a:t>own analysis, you should be aware of some open-source attack tools such </a:t>
            </a:r>
            <a:r>
              <a:rPr lang="en-US" dirty="0" smtClean="0"/>
              <a:t>as w3af</a:t>
            </a:r>
            <a:r>
              <a:rPr lang="en-US" dirty="0"/>
              <a:t>,  which provide a framework to test your system including SQL injections</a:t>
            </a:r>
            <a:r>
              <a:rPr lang="en-US" dirty="0" smtClean="0"/>
              <a:t>, XSS</a:t>
            </a:r>
            <a:r>
              <a:rPr lang="en-US" dirty="0"/>
              <a:t>, bad credentials, and more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Audit and Attack Thyself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9367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Principles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Authentication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Cryptography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348880"/>
            <a:ext cx="2520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Hypertext Transfer Protocol Secure (HTTPS)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Best Practices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</a:rPr>
              <a:t>Common Threat Vectors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Summary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0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 Threat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 throttle login </a:t>
            </a:r>
            <a:r>
              <a:rPr lang="en-US" dirty="0" smtClean="0"/>
              <a:t>attempts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Limit number of guesses</a:t>
            </a:r>
          </a:p>
          <a:p>
            <a:pPr marL="804863" lvl="1" indent="-342900">
              <a:buFont typeface="Arial"/>
              <a:buChar char="•"/>
            </a:pPr>
            <a:r>
              <a:rPr lang="en-US" dirty="0" smtClean="0"/>
              <a:t>CAPTCHA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Brute-Force Attacks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979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 Threat Vectors</a:t>
            </a:r>
          </a:p>
        </p:txBody>
      </p:sp>
      <p:pic>
        <p:nvPicPr>
          <p:cNvPr id="5" name="Content Placeholder 4" descr="4826018022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7" r="-1111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SQL Injection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706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Principles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Actors, Impact, Threats, and Vulnerabilities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Risk Assessment and Management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20210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 Threat Vectors</a:t>
            </a:r>
          </a:p>
        </p:txBody>
      </p:sp>
      <p:pic>
        <p:nvPicPr>
          <p:cNvPr id="5" name="Content Placeholder 4" descr="4826018023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90" r="-2029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Cross-Site Scripting (XSS)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13197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 Threat Vectors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Stored Cross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-Site Scripting (XSS)</a:t>
            </a:r>
            <a:endParaRPr lang="en-US" dirty="0">
              <a:effectLst/>
            </a:endParaRPr>
          </a:p>
        </p:txBody>
      </p:sp>
      <p:pic>
        <p:nvPicPr>
          <p:cNvPr id="6" name="Content Placeholder 5" descr="4826018024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9" r="-19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0073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 Threat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An insecure direct object reference  is a fancy name for when some internal value </a:t>
            </a:r>
            <a:r>
              <a:rPr lang="en-US" dirty="0" smtClean="0"/>
              <a:t>or key </a:t>
            </a:r>
            <a:r>
              <a:rPr lang="en-US" dirty="0"/>
              <a:t>of the application is exposed to the user, and attackers can then </a:t>
            </a:r>
            <a:r>
              <a:rPr lang="en-US" dirty="0" smtClean="0"/>
              <a:t>manipulate these </a:t>
            </a:r>
            <a:r>
              <a:rPr lang="en-US" dirty="0"/>
              <a:t>internal keys to gain access to things they should not have access to</a:t>
            </a:r>
            <a:r>
              <a:rPr lang="en-US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URL hacking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Obfuscate URLs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Insecure Direct Object Reference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3193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 Threat Vectors</a:t>
            </a:r>
          </a:p>
        </p:txBody>
      </p:sp>
      <p:pic>
        <p:nvPicPr>
          <p:cNvPr id="5" name="Content Placeholder 4" descr="4826018025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86" b="-1528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Denial of Service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9675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 Threat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Out of date software/patches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Open Mail Relays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More Input Attacks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Virtual Open Mail Relay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Arbitrary Program Execution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Security Misconfiguration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927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 Threat Vectors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Security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Misconfiguration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virtual open mail relay</a:t>
            </a:r>
            <a:endParaRPr lang="en-US" dirty="0">
              <a:effectLst/>
            </a:endParaRPr>
          </a:p>
        </p:txBody>
      </p:sp>
      <p:pic>
        <p:nvPicPr>
          <p:cNvPr id="6" name="Content Placeholder 5" descr="4826018026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98" r="-22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32587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Common Threat Vectors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Security 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Misconfiguration </a:t>
            </a:r>
            <a:r>
              <a:rPr lang="mr-IN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–</a:t>
            </a:r>
            <a:r>
              <a:rPr lang="en-US" sz="150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 command line pass through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4826018027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80" r="-15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3285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Chapter 18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648200" y="9144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144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648200" y="234888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144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648200" y="378904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144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1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2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3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23810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5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3810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Rockwell Extra Bold" pitchFamily="18" charset="0"/>
              </a:rPr>
              <a:t>6</a:t>
            </a:r>
            <a:endParaRPr lang="en-US" sz="72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05273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Principles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8104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Authentication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35696" y="24928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Cryptography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80112" y="2348880"/>
            <a:ext cx="25202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Hypertext Transfer Protocol Secure (HTTPS)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Security Best Practices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80112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Threat Vectors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" y="5229200"/>
            <a:ext cx="35814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42561" y="523892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/>
                </a:solidFill>
                <a:latin typeface="Rockwell Extra Bold" pitchFamily="18" charset="0"/>
              </a:rPr>
              <a:t>7</a:t>
            </a:r>
            <a:endParaRPr lang="en-US" sz="7200" dirty="0">
              <a:solidFill>
                <a:schemeClr val="accent3"/>
              </a:solidFill>
              <a:latin typeface="Rockwell Extra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75520" y="53155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Summary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6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769"/>
            <a:ext cx="7618040" cy="4831432"/>
          </a:xfrm>
        </p:spPr>
        <p:txBody>
          <a:bodyPr numCol="3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dirty="0"/>
              <a:t> asymmetric cryptography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auditing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authentication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authentication cookie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authentication factors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authentication policy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authorization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availability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block ciphers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Caesar cipher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Certificate Authority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cipher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CIA triad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code review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confidentiality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Content Security Policy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cross-site scripting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cryptographic hash functions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decryption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denial of service attacks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digest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digital signature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encryption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external actors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form-based authentication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high-availability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HTTP basic authentication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HTTP digest authentication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Hypertext Transfer Protocol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Secure (HTTPS)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information assurance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information security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inherence factors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input coupled control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insecure direct object reference</a:t>
            </a:r>
          </a:p>
          <a:p>
            <a:pPr>
              <a:spcAft>
                <a:spcPts val="0"/>
              </a:spcAft>
            </a:pPr>
            <a:r>
              <a:rPr lang="en-US" sz="1800" dirty="0" smtClean="0"/>
              <a:t>integrity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Terms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5684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769"/>
            <a:ext cx="7618040" cy="4831432"/>
          </a:xfrm>
        </p:spPr>
        <p:txBody>
          <a:bodyPr numCol="3"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dirty="0"/>
              <a:t>internal actors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key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knowledge factors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legal policies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logging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man-in-the-middle attacks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mixed content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multifactor authentication</a:t>
            </a:r>
          </a:p>
          <a:p>
            <a:pPr>
              <a:spcAft>
                <a:spcPts val="0"/>
              </a:spcAft>
            </a:pPr>
            <a:r>
              <a:rPr lang="en-US" sz="1800" dirty="0" err="1"/>
              <a:t>OAuth</a:t>
            </a:r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1800" dirty="0"/>
              <a:t>one-time pad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one-way hash functions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open mail relay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ownership factors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pair programming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partner actors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password policies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phishing scams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premaster secret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principle of least privilege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public key cryptography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rainbow table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reflected XSS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salting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secure by default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secure by design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Secure Sockets Layer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security testing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security theater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self-signed certificates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single-factor authentication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social engineering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stored XSS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SQL injection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STRIDE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substitution cipher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symmetric ciphers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threat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token-based authentication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unit testing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usage policy</a:t>
            </a:r>
          </a:p>
          <a:p>
            <a:pPr>
              <a:spcAft>
                <a:spcPts val="0"/>
              </a:spcAft>
            </a:pPr>
            <a:r>
              <a:rPr lang="en-US" sz="1800" dirty="0" err="1"/>
              <a:t>Vigenère</a:t>
            </a:r>
            <a:r>
              <a:rPr lang="en-US" sz="1800" dirty="0"/>
              <a:t> cipher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vulnerabilities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</a:t>
            </a:r>
            <a:r>
              <a:rPr lang="en-US" dirty="0" smtClean="0"/>
              <a:t>Terms continued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447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Principles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/>
          </a:bodyPr>
          <a:lstStyle/>
          <a:p>
            <a:r>
              <a:rPr lang="en-US" b="1" dirty="0"/>
              <a:t>Internal actors </a:t>
            </a:r>
            <a:r>
              <a:rPr lang="en-US" dirty="0"/>
              <a:t>are the people who work for the organization. They can </a:t>
            </a:r>
            <a:r>
              <a:rPr lang="en-US" dirty="0" smtClean="0"/>
              <a:t>be anywhere </a:t>
            </a:r>
            <a:r>
              <a:rPr lang="en-US" dirty="0"/>
              <a:t>in the organization from the cashier through the IT staff, all </a:t>
            </a:r>
            <a:r>
              <a:rPr lang="en-US" dirty="0" smtClean="0"/>
              <a:t>the way </a:t>
            </a:r>
            <a:r>
              <a:rPr lang="en-US" dirty="0"/>
              <a:t>to the CEO. </a:t>
            </a:r>
            <a:endParaRPr lang="en-US" dirty="0" smtClean="0"/>
          </a:p>
          <a:p>
            <a:r>
              <a:rPr lang="en-US" b="1" dirty="0" smtClean="0"/>
              <a:t>External </a:t>
            </a:r>
            <a:r>
              <a:rPr lang="en-US" b="1" dirty="0"/>
              <a:t>actors </a:t>
            </a:r>
            <a:r>
              <a:rPr lang="en-US" dirty="0"/>
              <a:t>are the people outside of the organization. They have a </a:t>
            </a:r>
            <a:r>
              <a:rPr lang="en-US" dirty="0" smtClean="0"/>
              <a:t>wide range </a:t>
            </a:r>
            <a:r>
              <a:rPr lang="en-US" dirty="0"/>
              <a:t>of intent and skill, and they are the most common source of attacks. </a:t>
            </a:r>
            <a:endParaRPr lang="en-US" b="1" dirty="0" smtClean="0"/>
          </a:p>
          <a:p>
            <a:r>
              <a:rPr lang="en-US" b="1" dirty="0"/>
              <a:t>Partner actors </a:t>
            </a:r>
            <a:r>
              <a:rPr lang="en-US" dirty="0"/>
              <a:t>are affiliated with an organization that you partner or </a:t>
            </a:r>
            <a:r>
              <a:rPr lang="en-US" dirty="0" smtClean="0"/>
              <a:t>work with</a:t>
            </a:r>
            <a:r>
              <a:rPr lang="en-US" dirty="0"/>
              <a:t>. If your partner is somehow compromised, there is a chance your </a:t>
            </a:r>
            <a:r>
              <a:rPr lang="en-US" dirty="0" smtClean="0"/>
              <a:t>data is </a:t>
            </a:r>
            <a:r>
              <a:rPr lang="en-US" dirty="0"/>
              <a:t>at risk as well because quite often partners are granted some access to </a:t>
            </a:r>
            <a:r>
              <a:rPr lang="en-US" dirty="0" smtClean="0"/>
              <a:t>each other’s </a:t>
            </a:r>
            <a:r>
              <a:rPr lang="en-US" dirty="0"/>
              <a:t>systems (to place orders, for example).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Actors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440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Questions?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174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Principles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/>
              <a:t>A </a:t>
            </a:r>
            <a:r>
              <a:rPr lang="en-US" b="1" dirty="0"/>
              <a:t>loss of availability  </a:t>
            </a:r>
            <a:r>
              <a:rPr lang="en-US" dirty="0"/>
              <a:t>prevents users from accessing some or all of the </a:t>
            </a:r>
            <a:r>
              <a:rPr lang="en-US" dirty="0" smtClean="0"/>
              <a:t>systems. 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A </a:t>
            </a:r>
            <a:r>
              <a:rPr lang="en-US" b="1" dirty="0"/>
              <a:t>loss of confidentiality  </a:t>
            </a:r>
            <a:r>
              <a:rPr lang="en-US" dirty="0"/>
              <a:t>includes the disclosure of confidential </a:t>
            </a:r>
            <a:r>
              <a:rPr lang="en-US" dirty="0" smtClean="0"/>
              <a:t>information to </a:t>
            </a:r>
            <a:r>
              <a:rPr lang="en-US" dirty="0"/>
              <a:t>a (often malicious) third </a:t>
            </a:r>
            <a:r>
              <a:rPr lang="en-US" dirty="0" smtClean="0"/>
              <a:t>party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A </a:t>
            </a:r>
            <a:r>
              <a:rPr lang="en-US" b="1" dirty="0"/>
              <a:t>loss of integrity  </a:t>
            </a:r>
            <a:r>
              <a:rPr lang="en-US" dirty="0"/>
              <a:t>changes your data or prevents you from having </a:t>
            </a:r>
            <a:r>
              <a:rPr lang="en-US" dirty="0" smtClean="0"/>
              <a:t>correct data</a:t>
            </a:r>
            <a:r>
              <a:rPr lang="en-US" dirty="0"/>
              <a:t>. This might manifest as an attacker hijacking a user session, </a:t>
            </a:r>
            <a:r>
              <a:rPr lang="en-US" dirty="0" smtClean="0"/>
              <a:t>perhaps placing </a:t>
            </a:r>
            <a:r>
              <a:rPr lang="en-US" dirty="0"/>
              <a:t>fake orders or changing a user’s home address.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Impact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40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Principles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Broadly</a:t>
            </a:r>
            <a:r>
              <a:rPr lang="en-US" dirty="0"/>
              <a:t>, threats can be categorized using the STRIDE  </a:t>
            </a:r>
            <a:r>
              <a:rPr lang="en-US" dirty="0" smtClean="0"/>
              <a:t>mnemonic</a:t>
            </a:r>
          </a:p>
          <a:p>
            <a:pPr marL="342900" indent="-342900">
              <a:buFont typeface="Arial"/>
              <a:buChar char="•"/>
            </a:pPr>
            <a:r>
              <a:rPr lang="en-US" b="1" dirty="0"/>
              <a:t>Spoofing</a:t>
            </a:r>
            <a:r>
              <a:rPr lang="en-US" dirty="0"/>
              <a:t>—The attacker uses someone else’s information to access </a:t>
            </a:r>
            <a:r>
              <a:rPr lang="en-US" dirty="0" smtClean="0"/>
              <a:t>the system</a:t>
            </a:r>
            <a:r>
              <a:rPr lang="en-US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Tampering</a:t>
            </a:r>
            <a:r>
              <a:rPr lang="en-US" dirty="0"/>
              <a:t>—The attacker modifies some data in </a:t>
            </a:r>
            <a:r>
              <a:rPr lang="en-US" dirty="0" err="1"/>
              <a:t>nonauthorized</a:t>
            </a:r>
            <a:r>
              <a:rPr lang="en-US" dirty="0"/>
              <a:t> ways.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Repudiation</a:t>
            </a:r>
            <a:r>
              <a:rPr lang="en-US" dirty="0"/>
              <a:t>—The attacker removes all trace of their attack, so that </a:t>
            </a:r>
            <a:r>
              <a:rPr lang="en-US" dirty="0" smtClean="0"/>
              <a:t>they cannot </a:t>
            </a:r>
            <a:r>
              <a:rPr lang="en-US" dirty="0"/>
              <a:t>be held accountable for other damages done.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Information </a:t>
            </a:r>
            <a:r>
              <a:rPr lang="en-US" b="1" dirty="0"/>
              <a:t>disclosure</a:t>
            </a:r>
            <a:r>
              <a:rPr lang="en-US" dirty="0"/>
              <a:t>—The attacker accesses data they should not </a:t>
            </a:r>
            <a:r>
              <a:rPr lang="en-US" dirty="0" smtClean="0"/>
              <a:t>be able </a:t>
            </a:r>
            <a:r>
              <a:rPr lang="en-US" dirty="0"/>
              <a:t>to.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Denial </a:t>
            </a:r>
            <a:r>
              <a:rPr lang="en-US" b="1" dirty="0"/>
              <a:t>of service</a:t>
            </a:r>
            <a:r>
              <a:rPr lang="en-US" dirty="0"/>
              <a:t>—The attacker prevents real users from accessing </a:t>
            </a:r>
            <a:r>
              <a:rPr lang="en-US" dirty="0" smtClean="0"/>
              <a:t>the systems</a:t>
            </a:r>
            <a:r>
              <a:rPr lang="en-US" dirty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Elevation </a:t>
            </a:r>
            <a:r>
              <a:rPr lang="en-US" b="1" dirty="0"/>
              <a:t>of privilege</a:t>
            </a:r>
            <a:r>
              <a:rPr lang="en-US" dirty="0"/>
              <a:t>—The attacker increases their privileges on the </a:t>
            </a:r>
            <a:r>
              <a:rPr lang="en-US" dirty="0" smtClean="0"/>
              <a:t>system thereby </a:t>
            </a:r>
            <a:r>
              <a:rPr lang="en-US" dirty="0"/>
              <a:t>getting access to things they are not authorized to do.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Threats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082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j-ea"/>
                <a:cs typeface="+mj-cs"/>
              </a:rPr>
              <a:t>Security Principles </a:t>
            </a:r>
            <a:endParaRPr lang="en-US" b="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6237"/>
            <a:ext cx="7402016" cy="4525963"/>
          </a:xfrm>
        </p:spPr>
        <p:txBody>
          <a:bodyPr>
            <a:normAutofit/>
          </a:bodyPr>
          <a:lstStyle/>
          <a:p>
            <a:r>
              <a:rPr lang="en-US" dirty="0"/>
              <a:t>Vulnerabilities are the security holes in your system</a:t>
            </a:r>
            <a:r>
              <a:rPr lang="en-US" dirty="0" smtClean="0"/>
              <a:t>.</a:t>
            </a:r>
            <a:r>
              <a:rPr lang="en-US" dirty="0"/>
              <a:t> The top five classes of vulnerability </a:t>
            </a:r>
            <a:r>
              <a:rPr lang="en-US" dirty="0" smtClean="0"/>
              <a:t>from the </a:t>
            </a:r>
            <a:r>
              <a:rPr lang="en-US" dirty="0"/>
              <a:t>Open Web Application Security Project3  are:</a:t>
            </a:r>
          </a:p>
          <a:p>
            <a:r>
              <a:rPr lang="en-US" dirty="0"/>
              <a:t>1. Injection</a:t>
            </a:r>
          </a:p>
          <a:p>
            <a:r>
              <a:rPr lang="en-US" dirty="0"/>
              <a:t>2. Broken authentication and session management</a:t>
            </a:r>
          </a:p>
          <a:p>
            <a:r>
              <a:rPr lang="en-US" dirty="0"/>
              <a:t>3. Cross-site scripting</a:t>
            </a:r>
          </a:p>
          <a:p>
            <a:r>
              <a:rPr lang="en-US" dirty="0"/>
              <a:t>4. Insecure direct object references</a:t>
            </a:r>
          </a:p>
          <a:p>
            <a:r>
              <a:rPr lang="en-US" dirty="0"/>
              <a:t>5. Security misconfiguration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500" b="0" kern="1200" dirty="0" smtClean="0">
                <a:solidFill>
                  <a:schemeClr val="tx1"/>
                </a:solidFill>
                <a:effectLst/>
                <a:latin typeface="Rockwell" pitchFamily="18" charset="0"/>
                <a:ea typeface="+mn-ea"/>
                <a:cs typeface="+mn-cs"/>
              </a:rPr>
              <a:t>Vulnerabilities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382292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FunWebDev - 2nd Edition">
      <a:dk1>
        <a:srgbClr val="404040"/>
      </a:dk1>
      <a:lt1>
        <a:srgbClr val="F3F3E7"/>
      </a:lt1>
      <a:dk2>
        <a:srgbClr val="37475F"/>
      </a:dk2>
      <a:lt2>
        <a:srgbClr val="FFFFFF"/>
      </a:lt2>
      <a:accent1>
        <a:srgbClr val="B6E4EC"/>
      </a:accent1>
      <a:accent2>
        <a:srgbClr val="A82233"/>
      </a:accent2>
      <a:accent3>
        <a:srgbClr val="C88736"/>
      </a:accent3>
      <a:accent4>
        <a:srgbClr val="467082"/>
      </a:accent4>
      <a:accent5>
        <a:srgbClr val="F3703A"/>
      </a:accent5>
      <a:accent6>
        <a:srgbClr val="00A651"/>
      </a:accent6>
      <a:hlink>
        <a:srgbClr val="B6EEEC"/>
      </a:hlink>
      <a:folHlink>
        <a:srgbClr val="C887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930</TotalTime>
  <Words>1725</Words>
  <Application>Microsoft Macintosh PowerPoint</Application>
  <PresentationFormat>On-screen Show (4:3)</PresentationFormat>
  <Paragraphs>384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Presentation</vt:lpstr>
      <vt:lpstr>Security</vt:lpstr>
      <vt:lpstr>Chapter 18</vt:lpstr>
      <vt:lpstr>Chapter 18</vt:lpstr>
      <vt:lpstr>Security Principles </vt:lpstr>
      <vt:lpstr>Security Principles </vt:lpstr>
      <vt:lpstr>Security Principles </vt:lpstr>
      <vt:lpstr>Security Principles </vt:lpstr>
      <vt:lpstr>Security Principles </vt:lpstr>
      <vt:lpstr>Security Principles </vt:lpstr>
      <vt:lpstr>Security Principles </vt:lpstr>
      <vt:lpstr>Security Principles </vt:lpstr>
      <vt:lpstr>Security Principles </vt:lpstr>
      <vt:lpstr>Security Principles </vt:lpstr>
      <vt:lpstr>Chapter 18</vt:lpstr>
      <vt:lpstr>Authentication</vt:lpstr>
      <vt:lpstr>Authentication</vt:lpstr>
      <vt:lpstr>Authentication</vt:lpstr>
      <vt:lpstr>Authentication</vt:lpstr>
      <vt:lpstr>Authentication</vt:lpstr>
      <vt:lpstr>Authentication</vt:lpstr>
      <vt:lpstr>Chapter 18</vt:lpstr>
      <vt:lpstr>Cryptography </vt:lpstr>
      <vt:lpstr>Cryptography </vt:lpstr>
      <vt:lpstr>Cryptography </vt:lpstr>
      <vt:lpstr>Cryptography </vt:lpstr>
      <vt:lpstr>Cryptography </vt:lpstr>
      <vt:lpstr>Cryptography </vt:lpstr>
      <vt:lpstr>Cryptography </vt:lpstr>
      <vt:lpstr>Cryptography </vt:lpstr>
      <vt:lpstr>Cryptography </vt:lpstr>
      <vt:lpstr>Cryptography </vt:lpstr>
      <vt:lpstr>Cryptography </vt:lpstr>
      <vt:lpstr>Chapter 18</vt:lpstr>
      <vt:lpstr>Hypertext Transfer Protocol Secure (HTTPS) </vt:lpstr>
      <vt:lpstr>Hypertext Transfer Protocol Secure (HTTPS) </vt:lpstr>
      <vt:lpstr>Hypertext Transfer Protocol Secure (HTTPS) </vt:lpstr>
      <vt:lpstr>Hypertext Transfer Protocol Secure (HTTPS) </vt:lpstr>
      <vt:lpstr>Hypertext Transfer Protocol Secure (HTTPS) </vt:lpstr>
      <vt:lpstr>Hypertext Transfer Protocol Secure (HTTPS) </vt:lpstr>
      <vt:lpstr>Hypertext Transfer Protocol Secure (HTTPS) </vt:lpstr>
      <vt:lpstr>Chapter 18</vt:lpstr>
      <vt:lpstr>Security Best Practices</vt:lpstr>
      <vt:lpstr>Security Best Practices</vt:lpstr>
      <vt:lpstr>Security Best Practices</vt:lpstr>
      <vt:lpstr>Security Best Practices</vt:lpstr>
      <vt:lpstr>Security Best Practices</vt:lpstr>
      <vt:lpstr>Chapter 18</vt:lpstr>
      <vt:lpstr>Common Threat Vectors</vt:lpstr>
      <vt:lpstr>Common Threat Vectors</vt:lpstr>
      <vt:lpstr>Common Threat Vectors</vt:lpstr>
      <vt:lpstr>Common Threat Vectors</vt:lpstr>
      <vt:lpstr>Common Threat Vectors</vt:lpstr>
      <vt:lpstr>Common Threat Vectors</vt:lpstr>
      <vt:lpstr>Common Threat Vectors</vt:lpstr>
      <vt:lpstr>Common Threat Vectors</vt:lpstr>
      <vt:lpstr>Common Threat Vectors</vt:lpstr>
      <vt:lpstr>Chapter 18</vt:lpstr>
      <vt:lpstr>Summary</vt:lpstr>
      <vt:lpstr>Summary</vt:lpstr>
      <vt:lpstr>Summary</vt:lpstr>
    </vt:vector>
  </TitlesOfParts>
  <Manager/>
  <Company>Pearson</Company>
  <LinksUpToDate>false</LinksUpToDate>
  <SharedDoc>false</SharedDoc>
  <HyperlinkBase>http://funwebdev.com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Web Development</dc:title>
  <dc:subject/>
  <dc:creator>Randy Connolly and Ricardo Hoar</dc:creator>
  <cp:keywords/>
  <dc:description/>
  <cp:lastModifiedBy>Ricardo</cp:lastModifiedBy>
  <cp:revision>152</cp:revision>
  <dcterms:created xsi:type="dcterms:W3CDTF">2014-01-14T22:57:40Z</dcterms:created>
  <dcterms:modified xsi:type="dcterms:W3CDTF">2017-02-21T03:33:17Z</dcterms:modified>
  <cp:category/>
</cp:coreProperties>
</file>