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67" r:id="rId3"/>
    <p:sldId id="278" r:id="rId4"/>
    <p:sldId id="272" r:id="rId5"/>
    <p:sldId id="295" r:id="rId6"/>
    <p:sldId id="294" r:id="rId7"/>
    <p:sldId id="296" r:id="rId8"/>
    <p:sldId id="286" r:id="rId9"/>
    <p:sldId id="297" r:id="rId10"/>
    <p:sldId id="279" r:id="rId11"/>
    <p:sldId id="269" r:id="rId12"/>
    <p:sldId id="298" r:id="rId13"/>
    <p:sldId id="299" r:id="rId14"/>
    <p:sldId id="287" r:id="rId15"/>
    <p:sldId id="300" r:id="rId16"/>
    <p:sldId id="301" r:id="rId17"/>
    <p:sldId id="302" r:id="rId18"/>
    <p:sldId id="303" r:id="rId19"/>
    <p:sldId id="280" r:id="rId20"/>
    <p:sldId id="273" r:id="rId21"/>
    <p:sldId id="304" r:id="rId22"/>
    <p:sldId id="288" r:id="rId23"/>
    <p:sldId id="281" r:id="rId24"/>
    <p:sldId id="274" r:id="rId25"/>
    <p:sldId id="305" r:id="rId26"/>
    <p:sldId id="289" r:id="rId27"/>
    <p:sldId id="290" r:id="rId28"/>
    <p:sldId id="291" r:id="rId29"/>
    <p:sldId id="282" r:id="rId30"/>
    <p:sldId id="275" r:id="rId31"/>
    <p:sldId id="292" r:id="rId32"/>
    <p:sldId id="306" r:id="rId33"/>
    <p:sldId id="307" r:id="rId34"/>
    <p:sldId id="283" r:id="rId35"/>
    <p:sldId id="277" r:id="rId36"/>
    <p:sldId id="308" r:id="rId37"/>
    <p:sldId id="309" r:id="rId38"/>
    <p:sldId id="284" r:id="rId39"/>
    <p:sldId id="276" r:id="rId40"/>
    <p:sldId id="293" r:id="rId41"/>
    <p:sldId id="311" r:id="rId42"/>
    <p:sldId id="310" r:id="rId43"/>
    <p:sldId id="285" r:id="rId44"/>
    <p:sldId id="270" r:id="rId45"/>
    <p:sldId id="271" r:id="rId46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441402EF-72EA-4F86-9227-E1922CEE125F}">
          <p14:sldIdLst>
            <p14:sldId id="256"/>
            <p14:sldId id="267"/>
          </p14:sldIdLst>
        </p14:section>
        <p14:section name="XML Overview" id="{33FD48A0-F6B7-9C47-9293-E23E8F6A8D99}">
          <p14:sldIdLst>
            <p14:sldId id="278"/>
            <p14:sldId id="272"/>
            <p14:sldId id="295"/>
            <p14:sldId id="294"/>
            <p14:sldId id="296"/>
            <p14:sldId id="286"/>
            <p14:sldId id="297"/>
          </p14:sldIdLst>
        </p14:section>
        <p14:section name="XML Processing" id="{196A4BA2-8188-964E-9FB9-012ED6C955F9}">
          <p14:sldIdLst>
            <p14:sldId id="279"/>
            <p14:sldId id="269"/>
            <p14:sldId id="298"/>
            <p14:sldId id="299"/>
            <p14:sldId id="287"/>
            <p14:sldId id="300"/>
            <p14:sldId id="301"/>
            <p14:sldId id="302"/>
            <p14:sldId id="303"/>
          </p14:sldIdLst>
        </p14:section>
        <p14:section name="JSON" id="{1BC74485-C510-7E4D-8976-C0E705C2B4B9}">
          <p14:sldIdLst>
            <p14:sldId id="280"/>
            <p14:sldId id="273"/>
            <p14:sldId id="304"/>
            <p14:sldId id="288"/>
          </p14:sldIdLst>
        </p14:section>
        <p14:section name="Overview of Web Services" id="{8A3BA47E-DFE6-354C-99B3-D37C8B2E190D}">
          <p14:sldIdLst>
            <p14:sldId id="281"/>
            <p14:sldId id="274"/>
            <p14:sldId id="305"/>
            <p14:sldId id="289"/>
            <p14:sldId id="290"/>
            <p14:sldId id="291"/>
          </p14:sldIdLst>
        </p14:section>
        <p14:section name="ConsumingWeb Services in PHP" id="{EBD61548-879E-2144-8AB6-017AB8CBC480}">
          <p14:sldIdLst>
            <p14:sldId id="282"/>
            <p14:sldId id="275"/>
            <p14:sldId id="292"/>
            <p14:sldId id="306"/>
            <p14:sldId id="307"/>
          </p14:sldIdLst>
        </p14:section>
        <p14:section name="Creating Web Services" id="{0BE4FE28-BF6C-F240-8FEF-2EDB9287B3A8}">
          <p14:sldIdLst>
            <p14:sldId id="283"/>
            <p14:sldId id="277"/>
            <p14:sldId id="308"/>
            <p14:sldId id="309"/>
          </p14:sldIdLst>
        </p14:section>
        <p14:section name="Interacting Asynchronously withWeb Services" id="{3878D769-DCA6-6E47-9F9D-34AB96264B6D}">
          <p14:sldIdLst>
            <p14:sldId id="284"/>
            <p14:sldId id="276"/>
            <p14:sldId id="293"/>
            <p14:sldId id="311"/>
            <p14:sldId id="310"/>
          </p14:sldIdLst>
        </p14:section>
        <p14:section name="Summary" id="{6016C672-7EF5-8544-9FEE-5F02D5CD42F5}">
          <p14:sldIdLst>
            <p14:sldId id="285"/>
            <p14:sldId id="270"/>
            <p14:sldId id="27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orient="horz" pos="1440">
          <p15:clr>
            <a:srgbClr val="A4A3A4"/>
          </p15:clr>
        </p15:guide>
        <p15:guide id="3" orient="horz">
          <p15:clr>
            <a:srgbClr val="A4A3A4"/>
          </p15:clr>
        </p15:guide>
        <p15:guide id="4" pos="3840">
          <p15:clr>
            <a:srgbClr val="A4A3A4"/>
          </p15:clr>
        </p15:guide>
        <p15:guide id="5" pos="19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45" autoAdjust="0"/>
    <p:restoredTop sz="86387" autoAdjust="0"/>
  </p:normalViewPr>
  <p:slideViewPr>
    <p:cSldViewPr showGuides="1">
      <p:cViewPr>
        <p:scale>
          <a:sx n="70" d="100"/>
          <a:sy n="70" d="100"/>
        </p:scale>
        <p:origin x="-984" y="-2392"/>
      </p:cViewPr>
      <p:guideLst>
        <p:guide orient="horz" pos="2880"/>
        <p:guide orient="horz" pos="1440"/>
        <p:guide orient="horz"/>
        <p:guide pos="3840"/>
        <p:guide pos="1920"/>
      </p:guideLst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66" d="100"/>
          <a:sy n="66" d="100"/>
        </p:scale>
        <p:origin x="10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FD27DE-FC0E-EC49-B1C5-B796F9CDC289}" type="datetimeFigureOut">
              <a:rPr lang="en-US" smtClean="0"/>
              <a:t>17-02-22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C01C6-9040-D44A-A0F9-7BE70F3FD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3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C01C6-9040-D44A-A0F9-7BE70F3FD8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81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685800"/>
            <a:ext cx="7474024" cy="2819400"/>
          </a:xfrm>
        </p:spPr>
        <p:txBody>
          <a:bodyPr>
            <a:noAutofit/>
          </a:bodyPr>
          <a:lstStyle>
            <a:lvl1pPr algn="l">
              <a:lnSpc>
                <a:spcPts val="6200"/>
              </a:lnSpc>
              <a:defRPr sz="5400">
                <a:latin typeface="Rockwell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4149080"/>
            <a:ext cx="54864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88392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5203947" y="6096000"/>
            <a:ext cx="3940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Fundamentals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of Web Development</a:t>
            </a:r>
            <a:endParaRPr lang="en-US" sz="1800" dirty="0">
              <a:solidFill>
                <a:schemeClr val="bg2"/>
              </a:solidFill>
              <a:latin typeface="Rockwell" pitchFamily="18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0" y="6096000"/>
            <a:ext cx="377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/>
                </a:solidFill>
                <a:latin typeface="Rockwell" pitchFamily="18" charset="0"/>
              </a:rPr>
              <a:t>Randy Connolly </a:t>
            </a:r>
            <a:r>
              <a:rPr lang="en-US" sz="1800" baseline="0" dirty="0" smtClean="0">
                <a:solidFill>
                  <a:schemeClr val="bg2"/>
                </a:solidFill>
                <a:latin typeface="Rockwell" pitchFamily="18" charset="0"/>
              </a:rPr>
              <a:t>and</a:t>
            </a:r>
            <a:r>
              <a:rPr lang="en-US" sz="1800" baseline="0" dirty="0" smtClean="0">
                <a:latin typeface="Rockwell" pitchFamily="18" charset="0"/>
              </a:rPr>
              <a:t> </a:t>
            </a:r>
            <a:r>
              <a:rPr lang="en-US" sz="1800" baseline="0" dirty="0" smtClean="0">
                <a:solidFill>
                  <a:schemeClr val="accent1"/>
                </a:solidFill>
                <a:latin typeface="Rockwell" pitchFamily="18" charset="0"/>
              </a:rPr>
              <a:t>Ricardo Hoar</a:t>
            </a:r>
            <a:endParaRPr lang="en-US" sz="1800" dirty="0">
              <a:solidFill>
                <a:schemeClr val="accent1"/>
              </a:solidFill>
              <a:latin typeface="Rockwell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5257800" y="6453003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© 2017 Pearson</a:t>
            </a:r>
          </a:p>
          <a:p>
            <a:pPr algn="r"/>
            <a:r>
              <a:rPr lang="en-US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http://www.funwebdev.com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84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0" y="1676400"/>
            <a:ext cx="5638800" cy="452596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61963" indent="-4763"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6294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2238"/>
            <a:ext cx="7772400" cy="102076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6400800" cy="4525963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sz="2200">
                <a:solidFill>
                  <a:schemeClr val="tx1"/>
                </a:solidFill>
              </a:defRPr>
            </a:lvl1pPr>
            <a:lvl2pPr marL="461963" indent="-4763">
              <a:spcAft>
                <a:spcPts val="1200"/>
              </a:spcAft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None/>
              <a:defRPr sz="1800">
                <a:solidFill>
                  <a:schemeClr val="tx1"/>
                </a:solidFill>
              </a:defRPr>
            </a:lvl3pPr>
            <a:lvl4pPr marL="1376363" indent="-4763"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914400" y="838200"/>
            <a:ext cx="6400800" cy="304800"/>
          </a:xfrm>
        </p:spPr>
        <p:txBody>
          <a:bodyPr>
            <a:normAutofit/>
          </a:bodyPr>
          <a:lstStyle>
            <a:lvl1pPr>
              <a:buNone/>
              <a:defRPr sz="1500">
                <a:latin typeface="Rockwell" pitchFamily="18" charset="0"/>
              </a:defRPr>
            </a:lvl1pPr>
          </a:lstStyle>
          <a:p>
            <a:pPr lvl="0"/>
            <a:r>
              <a:rPr lang="en-US" dirty="0" smtClean="0"/>
              <a:t>Enter 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0"/>
            <a:ext cx="8037513" cy="8382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9624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Rockwell Condensed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ECA76C-96BA-4C53-A922-4E6799921C76}" type="datetimeFigureOut">
              <a:rPr lang="en-US" smtClean="0"/>
              <a:pPr/>
              <a:t>17-02-22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46D3AE-9A6B-4724-B938-46259D069C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143000"/>
            <a:ext cx="716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915400" y="0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839200" y="0"/>
            <a:ext cx="762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400" y="6553200"/>
            <a:ext cx="228600" cy="304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6D3AE-9A6B-4724-B938-46259D069CC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200" y="6553200"/>
            <a:ext cx="8001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265591" y="6581001"/>
            <a:ext cx="32863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404040"/>
                </a:solidFill>
                <a:latin typeface="Rockwell" pitchFamily="18" charset="0"/>
              </a:rPr>
              <a:t>Fundamentals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of Web Development - 2</a:t>
            </a:r>
            <a:r>
              <a:rPr lang="en-US" sz="1200" baseline="30000" dirty="0" smtClean="0">
                <a:solidFill>
                  <a:srgbClr val="404040"/>
                </a:solidFill>
                <a:latin typeface="Rockwell" pitchFamily="18" charset="0"/>
              </a:rPr>
              <a:t>nd</a:t>
            </a:r>
            <a:r>
              <a:rPr lang="en-US" sz="1200" baseline="0" dirty="0" smtClean="0">
                <a:solidFill>
                  <a:srgbClr val="404040"/>
                </a:solidFill>
                <a:latin typeface="Rockwell" pitchFamily="18" charset="0"/>
              </a:rPr>
              <a:t> Ed.</a:t>
            </a:r>
            <a:endParaRPr lang="en-US" sz="1200" dirty="0">
              <a:solidFill>
                <a:srgbClr val="404040"/>
              </a:solidFill>
              <a:latin typeface="Rockwell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483" y="6581001"/>
            <a:ext cx="2574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/>
                </a:solidFill>
                <a:latin typeface="Rockwell" pitchFamily="18" charset="0"/>
              </a:rPr>
              <a:t>Randy Connolly </a:t>
            </a:r>
            <a:r>
              <a:rPr lang="en-US" sz="1200" baseline="0" dirty="0" smtClean="0">
                <a:solidFill>
                  <a:schemeClr val="tx1"/>
                </a:solidFill>
                <a:latin typeface="Rockwell" pitchFamily="18" charset="0"/>
              </a:rPr>
              <a:t>and</a:t>
            </a:r>
            <a:r>
              <a:rPr lang="en-US" sz="1200" baseline="0" dirty="0" smtClean="0">
                <a:latin typeface="Rockwell" pitchFamily="18" charset="0"/>
              </a:rPr>
              <a:t> </a:t>
            </a:r>
            <a:r>
              <a:rPr lang="en-US" sz="1200" baseline="0" dirty="0" smtClean="0">
                <a:solidFill>
                  <a:srgbClr val="C88736"/>
                </a:solidFill>
                <a:latin typeface="Rockwell" pitchFamily="18" charset="0"/>
              </a:rPr>
              <a:t>Ricardo Hoar</a:t>
            </a:r>
            <a:endParaRPr lang="en-US" sz="1200" dirty="0">
              <a:solidFill>
                <a:srgbClr val="C88736"/>
              </a:solidFill>
              <a:latin typeface="Rockwell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Rockwell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3">
            <a:lumMod val="75000"/>
          </a:schemeClr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t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XML Processing and Web Services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19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XML </a:t>
            </a:r>
            <a:r>
              <a:rPr lang="en-US" sz="2800" dirty="0" smtClean="0">
                <a:solidFill>
                  <a:schemeClr val="accent3"/>
                </a:solidFill>
              </a:rPr>
              <a:t>Processing</a:t>
            </a:r>
            <a:endParaRPr lang="en-US" sz="2800" dirty="0">
              <a:solidFill>
                <a:schemeClr val="accent3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76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in-memory approach , which involves reading the entire XML file </a:t>
            </a:r>
            <a:r>
              <a:rPr lang="en-US" dirty="0" smtClean="0"/>
              <a:t>into memory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event or pull approach , which lets you pull in just a few elements or </a:t>
            </a:r>
            <a:r>
              <a:rPr lang="en-US" dirty="0" smtClean="0"/>
              <a:t>lines at </a:t>
            </a:r>
            <a:r>
              <a:rPr lang="en-US" dirty="0"/>
              <a:t>a </a:t>
            </a:r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 Processing in JavaScript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4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en-US" sz="2000" dirty="0"/>
              <a:t>if (</a:t>
            </a:r>
            <a:r>
              <a:rPr lang="en-US" sz="2000" dirty="0" err="1"/>
              <a:t>window.XMLHttpRequest</a:t>
            </a:r>
            <a:r>
              <a:rPr lang="en-US" sz="2000" dirty="0"/>
              <a:t>) {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/</a:t>
            </a:r>
            <a:r>
              <a:rPr lang="en-US" sz="2000" dirty="0"/>
              <a:t>/ code for IE7+, Firefox, Chrome, Opera, Safari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</a:t>
            </a:r>
            <a:r>
              <a:rPr lang="en-US" sz="2000" dirty="0" err="1" smtClean="0"/>
              <a:t>var</a:t>
            </a:r>
            <a:r>
              <a:rPr lang="en-US" sz="2000" dirty="0" smtClean="0"/>
              <a:t> </a:t>
            </a:r>
            <a:r>
              <a:rPr lang="en-US" sz="2000" dirty="0" err="1"/>
              <a:t>xmlhttp</a:t>
            </a:r>
            <a:r>
              <a:rPr lang="en-US" sz="2000" dirty="0"/>
              <a:t> = new </a:t>
            </a:r>
            <a:r>
              <a:rPr lang="en-US" sz="2000" b="1" dirty="0" err="1">
                <a:solidFill>
                  <a:srgbClr val="A82233"/>
                </a:solidFill>
              </a:rPr>
              <a:t>XMLHttpRequest</a:t>
            </a:r>
            <a:r>
              <a:rPr lang="en-US" sz="2000" b="1" dirty="0">
                <a:solidFill>
                  <a:srgbClr val="A82233"/>
                </a:solidFill>
              </a:rPr>
              <a:t>()</a:t>
            </a:r>
          </a:p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A82233"/>
                </a:solidFill>
              </a:rPr>
              <a:t>}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else {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/</a:t>
            </a:r>
            <a:r>
              <a:rPr lang="en-US" sz="2000" dirty="0"/>
              <a:t>/ code for old versions of IE (optional)</a:t>
            </a:r>
          </a:p>
          <a:p>
            <a:pPr>
              <a:spcAft>
                <a:spcPts val="0"/>
              </a:spcAft>
            </a:pPr>
            <a:r>
              <a:rPr lang="en-US" sz="2000" dirty="0" smtClean="0"/>
              <a:t>	</a:t>
            </a:r>
            <a:r>
              <a:rPr lang="en-US" sz="2000" dirty="0" err="1" smtClean="0"/>
              <a:t>var</a:t>
            </a:r>
            <a:r>
              <a:rPr lang="en-US" sz="2000" dirty="0" smtClean="0"/>
              <a:t> </a:t>
            </a:r>
            <a:r>
              <a:rPr lang="en-US" sz="2000" dirty="0" err="1"/>
              <a:t>xmlhttp</a:t>
            </a:r>
            <a:r>
              <a:rPr lang="en-US" sz="2000" dirty="0"/>
              <a:t> = new </a:t>
            </a:r>
            <a:r>
              <a:rPr lang="en-US" sz="2000" b="1" dirty="0" err="1">
                <a:solidFill>
                  <a:srgbClr val="A82233"/>
                </a:solidFill>
              </a:rPr>
              <a:t>ActiveXObject</a:t>
            </a:r>
            <a:r>
              <a:rPr lang="en-US" sz="2000" dirty="0"/>
              <a:t>("</a:t>
            </a:r>
            <a:r>
              <a:rPr lang="en-US" sz="2000" dirty="0" err="1"/>
              <a:t>Microsoft.XMLHTTP</a:t>
            </a:r>
            <a:r>
              <a:rPr lang="en-US" sz="2000" dirty="0"/>
              <a:t>");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}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// load the external XML file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xmlhttp.open</a:t>
            </a:r>
            <a:r>
              <a:rPr lang="en-US" sz="2000" dirty="0"/>
              <a:t>("</a:t>
            </a:r>
            <a:r>
              <a:rPr lang="en-US" sz="2000" dirty="0" err="1"/>
              <a:t>GET","art.xml",false</a:t>
            </a:r>
            <a:r>
              <a:rPr lang="en-US" sz="2000" dirty="0"/>
              <a:t>);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xmlhttp.send</a:t>
            </a:r>
            <a:r>
              <a:rPr lang="en-US" sz="2000" dirty="0"/>
              <a:t>();</a:t>
            </a:r>
          </a:p>
          <a:p>
            <a:pPr>
              <a:spcAft>
                <a:spcPts val="0"/>
              </a:spcAft>
            </a:pPr>
            <a:r>
              <a:rPr lang="en-US" sz="2000" b="1" dirty="0" err="1">
                <a:solidFill>
                  <a:srgbClr val="A82233"/>
                </a:solidFill>
              </a:rPr>
              <a:t>var</a:t>
            </a:r>
            <a:r>
              <a:rPr lang="en-US" sz="2000" b="1" dirty="0">
                <a:solidFill>
                  <a:srgbClr val="A82233"/>
                </a:solidFill>
              </a:rPr>
              <a:t> </a:t>
            </a:r>
            <a:r>
              <a:rPr lang="en-US" sz="2000" b="1" dirty="0" err="1">
                <a:solidFill>
                  <a:srgbClr val="A82233"/>
                </a:solidFill>
              </a:rPr>
              <a:t>xmlDoc</a:t>
            </a:r>
            <a:r>
              <a:rPr lang="en-US" sz="2000" b="1" dirty="0">
                <a:solidFill>
                  <a:srgbClr val="A82233"/>
                </a:solidFill>
              </a:rPr>
              <a:t> = </a:t>
            </a:r>
            <a:r>
              <a:rPr lang="en-US" sz="2000" b="1" dirty="0" err="1">
                <a:solidFill>
                  <a:srgbClr val="A82233"/>
                </a:solidFill>
              </a:rPr>
              <a:t>xmlhttp.responseXML</a:t>
            </a:r>
            <a:r>
              <a:rPr lang="en-US" sz="2000" b="1" dirty="0">
                <a:solidFill>
                  <a:srgbClr val="A82233"/>
                </a:solidFill>
              </a:rPr>
              <a:t>;</a:t>
            </a:r>
          </a:p>
          <a:p>
            <a:pPr>
              <a:spcAft>
                <a:spcPts val="0"/>
              </a:spcAft>
            </a:pPr>
            <a:r>
              <a:rPr lang="en-US" sz="2000" dirty="0"/>
              <a:t>// now extract a node list of all &lt;painting&gt; elements</a:t>
            </a:r>
          </a:p>
          <a:p>
            <a:pPr>
              <a:spcAft>
                <a:spcPts val="0"/>
              </a:spcAft>
            </a:pPr>
            <a:r>
              <a:rPr lang="en-US" sz="2000" dirty="0" err="1"/>
              <a:t>var</a:t>
            </a:r>
            <a:r>
              <a:rPr lang="en-US" sz="2000" dirty="0"/>
              <a:t> paintings = </a:t>
            </a:r>
            <a:r>
              <a:rPr lang="en-US" sz="2000" dirty="0" err="1"/>
              <a:t>xmlDoc.getElementsByTagName</a:t>
            </a:r>
            <a:r>
              <a:rPr lang="en-US" sz="2000" dirty="0"/>
              <a:t>("painting");</a:t>
            </a:r>
            <a:endParaRPr lang="en-US" sz="20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 Processing in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JavaScript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181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>
            <a:normAutofit/>
          </a:bodyPr>
          <a:lstStyle/>
          <a:p>
            <a:r>
              <a:rPr lang="mr-IN" sz="2000" dirty="0">
                <a:latin typeface="Calbri"/>
                <a:cs typeface="Calbri"/>
              </a:rPr>
              <a:t>var art = '&lt;?xml version="1.0" encoding="ISO-8859-1"?&gt;';</a:t>
            </a:r>
          </a:p>
          <a:p>
            <a:r>
              <a:rPr lang="en-US" sz="2000" dirty="0">
                <a:latin typeface="Calbri"/>
                <a:cs typeface="Calbri"/>
              </a:rPr>
              <a:t>art += '&lt;art&gt;&lt;painting id="290"&gt;&lt;title&gt;Balcony ... &lt;/art&gt;';</a:t>
            </a:r>
          </a:p>
          <a:p>
            <a:r>
              <a:rPr lang="en-US" sz="2000" dirty="0">
                <a:latin typeface="Calbri"/>
                <a:cs typeface="Calbri"/>
              </a:rPr>
              <a:t>// use </a:t>
            </a:r>
            <a:r>
              <a:rPr lang="en-US" sz="2000" dirty="0" err="1">
                <a:latin typeface="Calbri"/>
                <a:cs typeface="Calbri"/>
              </a:rPr>
              <a:t>jQuery</a:t>
            </a:r>
            <a:r>
              <a:rPr lang="en-US" sz="2000" dirty="0">
                <a:latin typeface="Calbri"/>
                <a:cs typeface="Calbri"/>
              </a:rPr>
              <a:t> </a:t>
            </a:r>
            <a:r>
              <a:rPr lang="en-US" sz="2000" dirty="0" err="1">
                <a:latin typeface="Calbri"/>
                <a:cs typeface="Calbri"/>
              </a:rPr>
              <a:t>parseXML</a:t>
            </a:r>
            <a:r>
              <a:rPr lang="en-US" sz="2000" dirty="0">
                <a:latin typeface="Calbri"/>
                <a:cs typeface="Calbri"/>
              </a:rPr>
              <a:t>() function to create the DOM object</a:t>
            </a:r>
          </a:p>
          <a:p>
            <a:r>
              <a:rPr lang="en-US" sz="2000" dirty="0" err="1">
                <a:latin typeface="Calbri"/>
                <a:cs typeface="Calbri"/>
              </a:rPr>
              <a:t>var</a:t>
            </a:r>
            <a:r>
              <a:rPr lang="en-US" sz="2000" dirty="0">
                <a:latin typeface="Calbri"/>
                <a:cs typeface="Calbri"/>
              </a:rPr>
              <a:t> </a:t>
            </a:r>
            <a:r>
              <a:rPr lang="en-US" sz="2000" dirty="0" err="1">
                <a:latin typeface="Calbri"/>
                <a:cs typeface="Calbri"/>
              </a:rPr>
              <a:t>xmlDoc</a:t>
            </a:r>
            <a:r>
              <a:rPr lang="en-US" sz="2000" dirty="0">
                <a:latin typeface="Calbri"/>
                <a:cs typeface="Calbri"/>
              </a:rPr>
              <a:t> = </a:t>
            </a:r>
            <a:r>
              <a:rPr lang="en-US" sz="2000" b="1" dirty="0">
                <a:solidFill>
                  <a:srgbClr val="A82233"/>
                </a:solidFill>
                <a:latin typeface="Calbri"/>
                <a:cs typeface="Calbri"/>
              </a:rPr>
              <a:t>$.</a:t>
            </a:r>
            <a:r>
              <a:rPr lang="en-US" sz="2000" b="1" dirty="0" err="1">
                <a:solidFill>
                  <a:srgbClr val="A82233"/>
                </a:solidFill>
                <a:latin typeface="Calbri"/>
                <a:cs typeface="Calbri"/>
              </a:rPr>
              <a:t>parseXML</a:t>
            </a:r>
            <a:r>
              <a:rPr lang="en-US" sz="2000" dirty="0">
                <a:latin typeface="Calbri"/>
                <a:cs typeface="Calbri"/>
              </a:rPr>
              <a:t>(art);</a:t>
            </a:r>
          </a:p>
          <a:p>
            <a:r>
              <a:rPr lang="en-US" sz="2000" dirty="0">
                <a:latin typeface="Calbri"/>
                <a:cs typeface="Calbri"/>
              </a:rPr>
              <a:t>// convert DOM object to </a:t>
            </a:r>
            <a:r>
              <a:rPr lang="en-US" sz="2000" dirty="0" err="1">
                <a:latin typeface="Calbri"/>
                <a:cs typeface="Calbri"/>
              </a:rPr>
              <a:t>jQuery</a:t>
            </a:r>
            <a:r>
              <a:rPr lang="en-US" sz="2000" dirty="0">
                <a:latin typeface="Calbri"/>
                <a:cs typeface="Calbri"/>
              </a:rPr>
              <a:t> object</a:t>
            </a:r>
          </a:p>
          <a:p>
            <a:r>
              <a:rPr lang="en-US" sz="2000" dirty="0" err="1">
                <a:latin typeface="Calbri"/>
                <a:cs typeface="Calbri"/>
              </a:rPr>
              <a:t>var</a:t>
            </a:r>
            <a:r>
              <a:rPr lang="en-US" sz="2000" dirty="0">
                <a:latin typeface="Calbri"/>
                <a:cs typeface="Calbri"/>
              </a:rPr>
              <a:t> xml = $(</a:t>
            </a:r>
            <a:r>
              <a:rPr lang="en-US" sz="2000" dirty="0" err="1">
                <a:latin typeface="Calbri"/>
                <a:cs typeface="Calbri"/>
              </a:rPr>
              <a:t>xmlDoc</a:t>
            </a:r>
            <a:r>
              <a:rPr lang="en-US" sz="2000" dirty="0">
                <a:latin typeface="Calbri"/>
                <a:cs typeface="Calbri"/>
              </a:rPr>
              <a:t>);</a:t>
            </a:r>
          </a:p>
          <a:p>
            <a:r>
              <a:rPr lang="en-US" sz="2000" dirty="0">
                <a:latin typeface="Calbri"/>
                <a:cs typeface="Calbri"/>
              </a:rPr>
              <a:t>// find all the painting elements</a:t>
            </a:r>
          </a:p>
          <a:p>
            <a:r>
              <a:rPr lang="en-US" sz="2000" dirty="0" err="1">
                <a:latin typeface="Calbri"/>
                <a:cs typeface="Calbri"/>
              </a:rPr>
              <a:t>var</a:t>
            </a:r>
            <a:r>
              <a:rPr lang="en-US" sz="2000" dirty="0">
                <a:latin typeface="Calbri"/>
                <a:cs typeface="Calbri"/>
              </a:rPr>
              <a:t> paintings = </a:t>
            </a:r>
            <a:r>
              <a:rPr lang="en-US" sz="2000" dirty="0" err="1">
                <a:latin typeface="Calbri"/>
                <a:cs typeface="Calbri"/>
              </a:rPr>
              <a:t>xml.find</a:t>
            </a:r>
            <a:r>
              <a:rPr lang="en-US" sz="2000" dirty="0">
                <a:latin typeface="Calbri"/>
                <a:cs typeface="Calbri"/>
              </a:rPr>
              <a:t>("painting")</a:t>
            </a:r>
            <a:r>
              <a:rPr lang="en-US" sz="2000" dirty="0" smtClean="0">
                <a:latin typeface="Calbri"/>
                <a:cs typeface="Calbri"/>
              </a:rPr>
              <a:t>; //</a:t>
            </a:r>
            <a:r>
              <a:rPr lang="mr-IN" sz="2000" dirty="0" smtClean="0">
                <a:latin typeface="Calbri"/>
                <a:cs typeface="Calbri"/>
              </a:rPr>
              <a:t>…</a:t>
            </a:r>
            <a:endParaRPr lang="en-US" sz="20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 Processing in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jQuery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58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 The DOM extension 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SimpleXML</a:t>
            </a:r>
            <a:r>
              <a:rPr lang="en-US" dirty="0" smtClean="0"/>
              <a:t>  </a:t>
            </a:r>
            <a:r>
              <a:rPr lang="en-US" dirty="0"/>
              <a:t>extension,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XML parse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 smtClean="0"/>
              <a:t>XMLReader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Combining </a:t>
            </a:r>
            <a:r>
              <a:rPr lang="en-US" dirty="0" err="1" smtClean="0"/>
              <a:t>XMLReader</a:t>
            </a:r>
            <a:r>
              <a:rPr lang="en-US" dirty="0" smtClean="0"/>
              <a:t> and </a:t>
            </a:r>
            <a:r>
              <a:rPr lang="en-US" dirty="0" err="1" smtClean="0"/>
              <a:t>SimpleXML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 Processing in 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7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r-IN" dirty="0">
                <a:latin typeface="Calbri"/>
                <a:cs typeface="Calbri"/>
              </a:rPr>
              <a:t>&lt;?php</a:t>
            </a:r>
          </a:p>
          <a:p>
            <a:r>
              <a:rPr lang="en-US" dirty="0">
                <a:latin typeface="Calbri"/>
                <a:cs typeface="Calbri"/>
              </a:rPr>
              <a:t>$filename = '</a:t>
            </a:r>
            <a:r>
              <a:rPr lang="en-US" dirty="0" err="1">
                <a:latin typeface="Calbri"/>
                <a:cs typeface="Calbri"/>
              </a:rPr>
              <a:t>art.xml</a:t>
            </a:r>
            <a:r>
              <a:rPr lang="en-US" dirty="0">
                <a:latin typeface="Calbri"/>
                <a:cs typeface="Calbri"/>
              </a:rPr>
              <a:t>';</a:t>
            </a:r>
          </a:p>
          <a:p>
            <a:r>
              <a:rPr lang="en-US" dirty="0">
                <a:latin typeface="Calbri"/>
                <a:cs typeface="Calbri"/>
              </a:rPr>
              <a:t>if (</a:t>
            </a:r>
            <a:r>
              <a:rPr lang="en-US" dirty="0" err="1">
                <a:latin typeface="Calbri"/>
                <a:cs typeface="Calbri"/>
              </a:rPr>
              <a:t>file_exists</a:t>
            </a:r>
            <a:r>
              <a:rPr lang="en-US" dirty="0">
                <a:latin typeface="Calbri"/>
                <a:cs typeface="Calbri"/>
              </a:rPr>
              <a:t>($filename)) {</a:t>
            </a:r>
          </a:p>
          <a:p>
            <a:r>
              <a:rPr lang="en-US" dirty="0" smtClean="0">
                <a:latin typeface="Calbri"/>
                <a:cs typeface="Calbri"/>
              </a:rPr>
              <a:t>	$</a:t>
            </a:r>
            <a:r>
              <a:rPr lang="en-US" dirty="0">
                <a:latin typeface="Calbri"/>
                <a:cs typeface="Calbri"/>
              </a:rPr>
              <a:t>art = </a:t>
            </a:r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simplexml_load_file</a:t>
            </a:r>
            <a:r>
              <a:rPr lang="en-US" dirty="0">
                <a:latin typeface="Calbri"/>
                <a:cs typeface="Calbri"/>
              </a:rPr>
              <a:t>($filename);</a:t>
            </a:r>
          </a:p>
          <a:p>
            <a:r>
              <a:rPr lang="en-US" dirty="0" smtClean="0">
                <a:latin typeface="Calbri"/>
                <a:cs typeface="Calbri"/>
              </a:rPr>
              <a:t>	/</a:t>
            </a:r>
            <a:r>
              <a:rPr lang="en-US" dirty="0">
                <a:latin typeface="Calbri"/>
                <a:cs typeface="Calbri"/>
              </a:rPr>
              <a:t>/ access a single element</a:t>
            </a:r>
          </a:p>
          <a:p>
            <a:r>
              <a:rPr lang="en-US" dirty="0" smtClean="0">
                <a:latin typeface="Calbri"/>
                <a:cs typeface="Calbri"/>
              </a:rPr>
              <a:t>	$</a:t>
            </a:r>
            <a:r>
              <a:rPr lang="en-US" dirty="0">
                <a:latin typeface="Calbri"/>
                <a:cs typeface="Calbri"/>
              </a:rPr>
              <a:t>painting = 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$art-&gt;painting</a:t>
            </a:r>
            <a:r>
              <a:rPr lang="en-US" dirty="0">
                <a:latin typeface="Calbri"/>
                <a:cs typeface="Calbri"/>
              </a:rPr>
              <a:t>[0];</a:t>
            </a:r>
          </a:p>
          <a:p>
            <a:r>
              <a:rPr lang="en-CA" dirty="0" smtClean="0">
                <a:latin typeface="Calbri"/>
                <a:cs typeface="Calbri"/>
              </a:rPr>
              <a:t>	</a:t>
            </a:r>
            <a:r>
              <a:rPr lang="mr-IN" dirty="0" smtClean="0">
                <a:latin typeface="Calbri"/>
                <a:cs typeface="Calbri"/>
              </a:rPr>
              <a:t>echo </a:t>
            </a:r>
            <a:r>
              <a:rPr lang="mr-IN" dirty="0">
                <a:latin typeface="Calbri"/>
                <a:cs typeface="Calbri"/>
              </a:rPr>
              <a:t>'&lt;h2&gt;' . $painting-&gt;title . '&lt;/h2&gt;';</a:t>
            </a:r>
            <a:endParaRPr lang="en-US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SimpleXML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39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bri"/>
                <a:cs typeface="Calbri"/>
              </a:rPr>
              <a:t>$art = </a:t>
            </a:r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simplexml_load_file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($filename);</a:t>
            </a:r>
          </a:p>
          <a:p>
            <a:r>
              <a:rPr lang="en-US" dirty="0">
                <a:latin typeface="Calbri"/>
                <a:cs typeface="Calbri"/>
              </a:rPr>
              <a:t>$titles = 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$art-&gt;</a:t>
            </a:r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xpath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('/art/painting/title');</a:t>
            </a:r>
          </a:p>
          <a:p>
            <a:r>
              <a:rPr lang="en-US" dirty="0" err="1">
                <a:latin typeface="Calbri"/>
                <a:cs typeface="Calbri"/>
              </a:rPr>
              <a:t>foreach</a:t>
            </a:r>
            <a:r>
              <a:rPr lang="en-US" dirty="0">
                <a:latin typeface="Calbri"/>
                <a:cs typeface="Calbri"/>
              </a:rPr>
              <a:t> ($titles as $t) {</a:t>
            </a:r>
          </a:p>
          <a:p>
            <a:r>
              <a:rPr lang="en-US" dirty="0" smtClean="0">
                <a:latin typeface="Calbri"/>
                <a:cs typeface="Calbri"/>
              </a:rPr>
              <a:t>	echo </a:t>
            </a:r>
            <a:r>
              <a:rPr lang="en-US" dirty="0">
                <a:latin typeface="Calbri"/>
                <a:cs typeface="Calbri"/>
              </a:rPr>
              <a:t>$t . '&lt;</a:t>
            </a:r>
            <a:r>
              <a:rPr lang="en-US" dirty="0" err="1">
                <a:latin typeface="Calbri"/>
                <a:cs typeface="Calbri"/>
              </a:rPr>
              <a:t>br</a:t>
            </a:r>
            <a:r>
              <a:rPr lang="en-US" dirty="0">
                <a:latin typeface="Calbri"/>
                <a:cs typeface="Calbri"/>
              </a:rPr>
              <a:t>/&gt;';</a:t>
            </a:r>
          </a:p>
          <a:p>
            <a:r>
              <a:rPr lang="en-US" dirty="0">
                <a:latin typeface="Calbri"/>
                <a:cs typeface="Calbri"/>
              </a:rPr>
              <a:t>}</a:t>
            </a:r>
          </a:p>
          <a:p>
            <a:r>
              <a:rPr lang="en-US" dirty="0">
                <a:latin typeface="Calbri"/>
                <a:cs typeface="Calbri"/>
              </a:rPr>
              <a:t>$names = 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$art-&gt;</a:t>
            </a:r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xpath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('/art/painting[year&gt;1800]/artist/name');</a:t>
            </a:r>
          </a:p>
          <a:p>
            <a:r>
              <a:rPr lang="en-US" dirty="0" err="1">
                <a:latin typeface="Calbri"/>
                <a:cs typeface="Calbri"/>
              </a:rPr>
              <a:t>foreach</a:t>
            </a:r>
            <a:r>
              <a:rPr lang="en-US" dirty="0">
                <a:latin typeface="Calbri"/>
                <a:cs typeface="Calbri"/>
              </a:rPr>
              <a:t> ($names as $n) {</a:t>
            </a:r>
          </a:p>
          <a:p>
            <a:r>
              <a:rPr lang="en-US" dirty="0" smtClean="0">
                <a:latin typeface="Calbri"/>
                <a:cs typeface="Calbri"/>
              </a:rPr>
              <a:t>	echo </a:t>
            </a:r>
            <a:r>
              <a:rPr lang="en-US" dirty="0">
                <a:latin typeface="Calbri"/>
                <a:cs typeface="Calbri"/>
              </a:rPr>
              <a:t>$n . '&lt;</a:t>
            </a:r>
            <a:r>
              <a:rPr lang="en-US" dirty="0" err="1">
                <a:latin typeface="Calbri"/>
                <a:cs typeface="Calbri"/>
              </a:rPr>
              <a:t>br</a:t>
            </a:r>
            <a:r>
              <a:rPr lang="en-US" dirty="0">
                <a:latin typeface="Calbri"/>
                <a:cs typeface="Calbri"/>
              </a:rPr>
              <a:t>/&gt;';</a:t>
            </a:r>
          </a:p>
          <a:p>
            <a:r>
              <a:rPr lang="en-US" dirty="0">
                <a:latin typeface="Calbri"/>
                <a:cs typeface="Calbri"/>
              </a:rPr>
              <a:t>}</a:t>
            </a:r>
            <a:endParaRPr lang="en-US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XPath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with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SImpleXML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13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rmAutofit/>
          </a:bodyPr>
          <a:lstStyle/>
          <a:p>
            <a:r>
              <a:rPr lang="en-US" dirty="0">
                <a:latin typeface="Calbri"/>
                <a:cs typeface="Calbri"/>
              </a:rPr>
              <a:t>$filename = '</a:t>
            </a:r>
            <a:r>
              <a:rPr lang="en-US" dirty="0" err="1">
                <a:latin typeface="Calbri"/>
                <a:cs typeface="Calbri"/>
              </a:rPr>
              <a:t>art.xml</a:t>
            </a:r>
            <a:r>
              <a:rPr lang="en-US" dirty="0">
                <a:latin typeface="Calbri"/>
                <a:cs typeface="Calbri"/>
              </a:rPr>
              <a:t>';</a:t>
            </a:r>
          </a:p>
          <a:p>
            <a:r>
              <a:rPr lang="en-US" dirty="0">
                <a:latin typeface="Calbri"/>
                <a:cs typeface="Calbri"/>
              </a:rPr>
              <a:t>if (</a:t>
            </a:r>
            <a:r>
              <a:rPr lang="en-US" dirty="0" err="1">
                <a:latin typeface="Calbri"/>
                <a:cs typeface="Calbri"/>
              </a:rPr>
              <a:t>file_exists</a:t>
            </a:r>
            <a:r>
              <a:rPr lang="en-US" dirty="0">
                <a:latin typeface="Calbri"/>
                <a:cs typeface="Calbri"/>
              </a:rPr>
              <a:t>($filename)) {</a:t>
            </a:r>
          </a:p>
          <a:p>
            <a:r>
              <a:rPr lang="en-US" dirty="0" smtClean="0">
                <a:latin typeface="Calbri"/>
                <a:cs typeface="Calbri"/>
              </a:rPr>
              <a:t>	/</a:t>
            </a:r>
            <a:r>
              <a:rPr lang="en-US" dirty="0">
                <a:latin typeface="Calbri"/>
                <a:cs typeface="Calbri"/>
              </a:rPr>
              <a:t>/ create and open the reader</a:t>
            </a:r>
          </a:p>
          <a:p>
            <a:r>
              <a:rPr lang="en-US" dirty="0" smtClean="0">
                <a:latin typeface="Calbri"/>
                <a:cs typeface="Calbri"/>
              </a:rPr>
              <a:t>	</a:t>
            </a:r>
            <a:r>
              <a:rPr lang="en-US" b="1" dirty="0" smtClean="0">
                <a:solidFill>
                  <a:srgbClr val="A82233"/>
                </a:solidFill>
                <a:latin typeface="Calbri"/>
                <a:cs typeface="Calbri"/>
              </a:rPr>
              <a:t>$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reader = new </a:t>
            </a:r>
            <a:r>
              <a:rPr lang="en-US" b="1" dirty="0" err="1">
                <a:solidFill>
                  <a:srgbClr val="A82233"/>
                </a:solidFill>
                <a:latin typeface="Calbri"/>
                <a:cs typeface="Calbri"/>
              </a:rPr>
              <a:t>XMLReader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();</a:t>
            </a:r>
          </a:p>
          <a:p>
            <a:r>
              <a:rPr lang="en-US" dirty="0" smtClean="0">
                <a:latin typeface="Calbri"/>
                <a:cs typeface="Calbri"/>
              </a:rPr>
              <a:t>	</a:t>
            </a:r>
            <a:r>
              <a:rPr lang="en-US" b="1" dirty="0" smtClean="0">
                <a:solidFill>
                  <a:srgbClr val="A82233"/>
                </a:solidFill>
                <a:latin typeface="Calbri"/>
                <a:cs typeface="Calbri"/>
              </a:rPr>
              <a:t>$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reader-&gt;open</a:t>
            </a:r>
            <a:r>
              <a:rPr lang="en-US" dirty="0">
                <a:latin typeface="Calbri"/>
                <a:cs typeface="Calbri"/>
              </a:rPr>
              <a:t>($filename);</a:t>
            </a:r>
          </a:p>
          <a:p>
            <a:r>
              <a:rPr lang="en-US" dirty="0" smtClean="0">
                <a:latin typeface="Calbri"/>
                <a:cs typeface="Calbri"/>
              </a:rPr>
              <a:t>	/</a:t>
            </a:r>
            <a:r>
              <a:rPr lang="en-US" dirty="0">
                <a:latin typeface="Calbri"/>
                <a:cs typeface="Calbri"/>
              </a:rPr>
              <a:t>/ loop through the XML file</a:t>
            </a:r>
          </a:p>
          <a:p>
            <a:r>
              <a:rPr lang="en-US" dirty="0" smtClean="0">
                <a:latin typeface="Calbri"/>
                <a:cs typeface="Calbri"/>
              </a:rPr>
              <a:t>	while </a:t>
            </a:r>
            <a:r>
              <a:rPr lang="en-US" dirty="0">
                <a:latin typeface="Calbri"/>
                <a:cs typeface="Calbri"/>
              </a:rPr>
              <a:t>( </a:t>
            </a:r>
            <a:r>
              <a:rPr lang="en-US" b="1" dirty="0">
                <a:solidFill>
                  <a:srgbClr val="A82233"/>
                </a:solidFill>
                <a:latin typeface="Calbri"/>
                <a:cs typeface="Calbri"/>
              </a:rPr>
              <a:t>$reader-&gt;read() </a:t>
            </a:r>
            <a:r>
              <a:rPr lang="en-US" dirty="0">
                <a:latin typeface="Calbri"/>
                <a:cs typeface="Calbri"/>
              </a:rPr>
              <a:t>) </a:t>
            </a:r>
            <a:r>
              <a:rPr lang="en-US" dirty="0" smtClean="0">
                <a:latin typeface="Calbri"/>
                <a:cs typeface="Calbri"/>
              </a:rPr>
              <a:t>{</a:t>
            </a:r>
          </a:p>
          <a:p>
            <a:r>
              <a:rPr lang="en-US" dirty="0">
                <a:latin typeface="Calbri"/>
                <a:cs typeface="Calbri"/>
              </a:rPr>
              <a:t>	</a:t>
            </a:r>
            <a:r>
              <a:rPr lang="en-US" dirty="0" smtClean="0">
                <a:latin typeface="Calbri"/>
                <a:cs typeface="Calbri"/>
              </a:rPr>
              <a:t>	//</a:t>
            </a:r>
            <a:r>
              <a:rPr lang="mr-IN" dirty="0" smtClean="0">
                <a:latin typeface="Calbri"/>
                <a:cs typeface="Calbri"/>
              </a:rPr>
              <a:t>…</a:t>
            </a:r>
            <a:endParaRPr lang="en-US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XMLReader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41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</a:t>
            </a:r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9"/>
            <a:ext cx="8064896" cy="4831432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//</a:t>
            </a:r>
            <a:r>
              <a:rPr lang="mr-IN" sz="1800" dirty="0" smtClean="0">
                <a:latin typeface="Calbri"/>
                <a:cs typeface="Calbri"/>
              </a:rPr>
              <a:t>…</a:t>
            </a:r>
            <a:endParaRPr lang="en-US" sz="1800" dirty="0"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while</a:t>
            </a:r>
            <a:r>
              <a:rPr lang="en-US" sz="1800" dirty="0">
                <a:latin typeface="Calbri"/>
                <a:cs typeface="Calbri"/>
              </a:rPr>
              <a:t>($reader-&gt;read()) {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$</a:t>
            </a:r>
            <a:r>
              <a:rPr lang="en-US" sz="1800" dirty="0" err="1">
                <a:latin typeface="Calbri"/>
                <a:cs typeface="Calbri"/>
              </a:rPr>
              <a:t>nodeName</a:t>
            </a:r>
            <a:r>
              <a:rPr lang="en-US" sz="1800" dirty="0">
                <a:latin typeface="Calbri"/>
                <a:cs typeface="Calbri"/>
              </a:rPr>
              <a:t> = $reader-&gt;name;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if </a:t>
            </a:r>
            <a:r>
              <a:rPr lang="en-US" sz="1800" dirty="0">
                <a:latin typeface="Calbri"/>
                <a:cs typeface="Calbri"/>
              </a:rPr>
              <a:t>($reader-&gt;</a:t>
            </a:r>
            <a:r>
              <a:rPr lang="en-US" sz="1800" dirty="0" err="1">
                <a:latin typeface="Calbri"/>
                <a:cs typeface="Calbri"/>
              </a:rPr>
              <a:t>nodeType</a:t>
            </a:r>
            <a:r>
              <a:rPr lang="en-US" sz="1800" dirty="0">
                <a:latin typeface="Calbri"/>
                <a:cs typeface="Calbri"/>
              </a:rPr>
              <a:t> == XMLREADER::ELEMENT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&amp;</a:t>
            </a:r>
            <a:r>
              <a:rPr lang="en-US" sz="1800" dirty="0">
                <a:latin typeface="Calbri"/>
                <a:cs typeface="Calbri"/>
              </a:rPr>
              <a:t>&amp; $</a:t>
            </a:r>
            <a:r>
              <a:rPr lang="en-US" sz="1800" dirty="0" err="1">
                <a:latin typeface="Calbri"/>
                <a:cs typeface="Calbri"/>
              </a:rPr>
              <a:t>nodeName</a:t>
            </a:r>
            <a:r>
              <a:rPr lang="en-US" sz="1800" dirty="0">
                <a:latin typeface="Calbri"/>
                <a:cs typeface="Calbri"/>
              </a:rPr>
              <a:t> =='painting') {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/</a:t>
            </a:r>
            <a:r>
              <a:rPr lang="en-US" sz="1800" dirty="0">
                <a:latin typeface="Calbri"/>
                <a:cs typeface="Calbri"/>
              </a:rPr>
              <a:t>/ create a </a:t>
            </a:r>
            <a:r>
              <a:rPr lang="en-US" sz="1800" dirty="0" err="1">
                <a:latin typeface="Calbri"/>
                <a:cs typeface="Calbri"/>
              </a:rPr>
              <a:t>SimpleXML</a:t>
            </a:r>
            <a:r>
              <a:rPr lang="en-US" sz="1800" dirty="0">
                <a:latin typeface="Calbri"/>
                <a:cs typeface="Calbri"/>
              </a:rPr>
              <a:t> object from the current painting node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$</a:t>
            </a:r>
            <a:r>
              <a:rPr lang="en-US" sz="1800" dirty="0">
                <a:latin typeface="Calbri"/>
                <a:cs typeface="Calbri"/>
              </a:rPr>
              <a:t>doc = new </a:t>
            </a:r>
            <a:r>
              <a:rPr lang="en-US" sz="1800" dirty="0" err="1">
                <a:latin typeface="Calbri"/>
                <a:cs typeface="Calbri"/>
              </a:rPr>
              <a:t>DOMDocument</a:t>
            </a:r>
            <a:r>
              <a:rPr lang="en-US" sz="1800" dirty="0">
                <a:latin typeface="Calbri"/>
                <a:cs typeface="Calbri"/>
              </a:rPr>
              <a:t>('1.0', 'UTF-8');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$</a:t>
            </a:r>
            <a:r>
              <a:rPr lang="en-US" sz="1800" dirty="0">
                <a:latin typeface="Calbri"/>
                <a:cs typeface="Calbri"/>
              </a:rPr>
              <a:t>painting = </a:t>
            </a:r>
            <a:r>
              <a:rPr lang="en-US" sz="1800" dirty="0" err="1">
                <a:latin typeface="Calbri"/>
                <a:cs typeface="Calbri"/>
              </a:rPr>
              <a:t>simplexml_import_dom</a:t>
            </a:r>
            <a:r>
              <a:rPr lang="en-US" sz="1800" dirty="0">
                <a:latin typeface="Calbri"/>
                <a:cs typeface="Calbri"/>
              </a:rPr>
              <a:t>($doc-&gt;</a:t>
            </a:r>
            <a:r>
              <a:rPr lang="en-US" sz="1800" dirty="0" err="1">
                <a:latin typeface="Calbri"/>
                <a:cs typeface="Calbri"/>
              </a:rPr>
              <a:t>importNode</a:t>
            </a:r>
            <a:r>
              <a:rPr lang="en-US" sz="1800" dirty="0">
                <a:latin typeface="Calbri"/>
                <a:cs typeface="Calbri"/>
              </a:rPr>
              <a:t>(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			$</a:t>
            </a:r>
            <a:r>
              <a:rPr lang="en-US" sz="1800" dirty="0">
                <a:latin typeface="Calbri"/>
                <a:cs typeface="Calbri"/>
              </a:rPr>
              <a:t>reader-&gt;expand(),true));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/</a:t>
            </a:r>
            <a:r>
              <a:rPr lang="en-US" sz="1800" dirty="0">
                <a:latin typeface="Calbri"/>
                <a:cs typeface="Calbri"/>
              </a:rPr>
              <a:t>/ now have a single painting </a:t>
            </a:r>
            <a:endParaRPr lang="en-US" sz="1800" dirty="0" smtClean="0"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en-CA" sz="1800" dirty="0" smtClean="0">
                <a:latin typeface="Calbri"/>
                <a:cs typeface="Calbri"/>
              </a:rPr>
              <a:t>		</a:t>
            </a:r>
            <a:r>
              <a:rPr lang="mr-IN" sz="1800" dirty="0" smtClean="0">
                <a:latin typeface="Calbri"/>
                <a:cs typeface="Calbri"/>
              </a:rPr>
              <a:t>echo </a:t>
            </a:r>
            <a:r>
              <a:rPr lang="mr-IN" sz="1800" dirty="0">
                <a:latin typeface="Calbri"/>
                <a:cs typeface="Calbri"/>
              </a:rPr>
              <a:t>'&lt;h2&gt;' . $painting-&gt;title . '&lt;/h2&gt;';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echo </a:t>
            </a:r>
            <a:r>
              <a:rPr lang="en-US" sz="1800" dirty="0">
                <a:latin typeface="Calbri"/>
                <a:cs typeface="Calbri"/>
              </a:rPr>
              <a:t>'&lt;p&gt;By ' . $painting-&gt;artist-&gt;name . '&lt;/p&gt;';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}</a:t>
            </a:r>
            <a:endParaRPr lang="en-US" sz="1800" dirty="0"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}</a:t>
            </a:r>
            <a:endParaRPr lang="en-US" sz="18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Combining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XMLReader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 with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SimpleXML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3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JSON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93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JSON</a:t>
            </a:r>
            <a:endParaRPr lang="en-US" dirty="0"/>
          </a:p>
        </p:txBody>
      </p:sp>
      <p:pic>
        <p:nvPicPr>
          <p:cNvPr id="5" name="Content Placeholder 4" descr="482601900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40" b="-3604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Sample JSON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4202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r>
              <a:rPr lang="en-US" dirty="0" err="1"/>
              <a:t>var</a:t>
            </a:r>
            <a:r>
              <a:rPr lang="en-US" dirty="0"/>
              <a:t> text = '{"artist": {"name":"</a:t>
            </a:r>
            <a:r>
              <a:rPr lang="en-US" dirty="0" err="1"/>
              <a:t>Manet</a:t>
            </a:r>
            <a:r>
              <a:rPr lang="en-US" dirty="0"/>
              <a:t>","</a:t>
            </a:r>
            <a:r>
              <a:rPr lang="en-US" dirty="0" err="1"/>
              <a:t>nationality":"France</a:t>
            </a:r>
            <a:r>
              <a:rPr lang="en-US" dirty="0"/>
              <a:t>"}}';</a:t>
            </a:r>
          </a:p>
          <a:p>
            <a:r>
              <a:rPr lang="en-US" dirty="0" err="1"/>
              <a:t>var</a:t>
            </a:r>
            <a:r>
              <a:rPr lang="en-US" dirty="0"/>
              <a:t> a </a:t>
            </a:r>
            <a:r>
              <a:rPr lang="en-US" b="1" dirty="0">
                <a:solidFill>
                  <a:srgbClr val="A82233"/>
                </a:solidFill>
              </a:rPr>
              <a:t>= </a:t>
            </a:r>
            <a:r>
              <a:rPr lang="en-US" b="1" dirty="0" err="1">
                <a:solidFill>
                  <a:srgbClr val="A82233"/>
                </a:solidFill>
              </a:rPr>
              <a:t>JSON.parse</a:t>
            </a:r>
            <a:r>
              <a:rPr lang="en-US" dirty="0"/>
              <a:t>(text);</a:t>
            </a:r>
          </a:p>
          <a:p>
            <a:r>
              <a:rPr lang="en-US" dirty="0"/>
              <a:t>alert(</a:t>
            </a:r>
            <a:r>
              <a:rPr lang="en-US" dirty="0" err="1"/>
              <a:t>a.artist.nationality</a:t>
            </a:r>
            <a:r>
              <a:rPr lang="en-US" dirty="0"/>
              <a:t>);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JSON in </a:t>
            </a:r>
            <a:r>
              <a:rPr lang="en-US" sz="1500" kern="1200" dirty="0" err="1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Javascript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4574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546032" cy="4525963"/>
          </a:xfrm>
        </p:spPr>
        <p:txBody>
          <a:bodyPr>
            <a:noAutofit/>
          </a:bodyPr>
          <a:lstStyle/>
          <a:p>
            <a:r>
              <a:rPr lang="mr-IN" sz="2000" dirty="0">
                <a:latin typeface="Calbri"/>
                <a:cs typeface="Calbri"/>
              </a:rPr>
              <a:t>&lt;?php</a:t>
            </a:r>
          </a:p>
          <a:p>
            <a:r>
              <a:rPr lang="en-US" sz="2000" dirty="0">
                <a:latin typeface="Calbri"/>
                <a:cs typeface="Calbri"/>
              </a:rPr>
              <a:t>// convert JSON string into PHP object</a:t>
            </a:r>
          </a:p>
          <a:p>
            <a:r>
              <a:rPr lang="en-US" sz="2000" dirty="0">
                <a:latin typeface="Calbri"/>
                <a:cs typeface="Calbri"/>
              </a:rPr>
              <a:t>$text = '{"artist": {"name":"</a:t>
            </a:r>
            <a:r>
              <a:rPr lang="en-US" sz="2000" dirty="0" err="1">
                <a:latin typeface="Calbri"/>
                <a:cs typeface="Calbri"/>
              </a:rPr>
              <a:t>Manet</a:t>
            </a:r>
            <a:r>
              <a:rPr lang="en-US" sz="2000" dirty="0">
                <a:latin typeface="Calbri"/>
                <a:cs typeface="Calbri"/>
              </a:rPr>
              <a:t>","</a:t>
            </a:r>
            <a:r>
              <a:rPr lang="en-US" sz="2000" dirty="0" err="1">
                <a:latin typeface="Calbri"/>
                <a:cs typeface="Calbri"/>
              </a:rPr>
              <a:t>nationality":"France</a:t>
            </a:r>
            <a:r>
              <a:rPr lang="en-US" sz="2000" dirty="0">
                <a:latin typeface="Calbri"/>
                <a:cs typeface="Calbri"/>
              </a:rPr>
              <a:t>"}}';</a:t>
            </a:r>
          </a:p>
          <a:p>
            <a:r>
              <a:rPr lang="en-US" sz="2000" dirty="0">
                <a:latin typeface="Calbri"/>
                <a:cs typeface="Calbri"/>
              </a:rPr>
              <a:t>$</a:t>
            </a:r>
            <a:r>
              <a:rPr lang="en-US" sz="2000" dirty="0" err="1">
                <a:latin typeface="Calbri"/>
                <a:cs typeface="Calbri"/>
              </a:rPr>
              <a:t>anObject</a:t>
            </a:r>
            <a:r>
              <a:rPr lang="en-US" sz="2000" dirty="0">
                <a:latin typeface="Calbri"/>
                <a:cs typeface="Calbri"/>
              </a:rPr>
              <a:t> = </a:t>
            </a:r>
            <a:r>
              <a:rPr lang="en-US" sz="2000" b="1" dirty="0" err="1">
                <a:solidFill>
                  <a:srgbClr val="A82233"/>
                </a:solidFill>
                <a:latin typeface="Calbri"/>
                <a:cs typeface="Calbri"/>
              </a:rPr>
              <a:t>json_decode</a:t>
            </a:r>
            <a:r>
              <a:rPr lang="en-US" sz="2000" dirty="0">
                <a:latin typeface="Calbri"/>
                <a:cs typeface="Calbri"/>
              </a:rPr>
              <a:t>($text);</a:t>
            </a:r>
          </a:p>
          <a:p>
            <a:r>
              <a:rPr lang="en-US" sz="2000" dirty="0">
                <a:latin typeface="Calbri"/>
                <a:cs typeface="Calbri"/>
              </a:rPr>
              <a:t>// check for parse errors</a:t>
            </a:r>
          </a:p>
          <a:p>
            <a:r>
              <a:rPr lang="en-US" sz="2000" dirty="0">
                <a:latin typeface="Calbri"/>
                <a:cs typeface="Calbri"/>
              </a:rPr>
              <a:t>if (</a:t>
            </a:r>
            <a:r>
              <a:rPr lang="en-US" sz="2000" b="1" dirty="0" err="1">
                <a:solidFill>
                  <a:srgbClr val="A82233"/>
                </a:solidFill>
                <a:latin typeface="Calbri"/>
                <a:cs typeface="Calbri"/>
              </a:rPr>
              <a:t>json_last_error</a:t>
            </a:r>
            <a:r>
              <a:rPr lang="en-US" sz="2000" b="1" dirty="0">
                <a:solidFill>
                  <a:srgbClr val="A82233"/>
                </a:solidFill>
                <a:latin typeface="Calbri"/>
                <a:cs typeface="Calbri"/>
              </a:rPr>
              <a:t>() == JSON_ERROR_NONE</a:t>
            </a:r>
            <a:r>
              <a:rPr lang="en-US" sz="2000" dirty="0">
                <a:latin typeface="Calbri"/>
                <a:cs typeface="Calbri"/>
              </a:rPr>
              <a:t>) {</a:t>
            </a:r>
          </a:p>
          <a:p>
            <a:r>
              <a:rPr lang="en-US" sz="2000" dirty="0" smtClean="0">
                <a:latin typeface="Calbri"/>
                <a:cs typeface="Calbri"/>
              </a:rPr>
              <a:t>	echo </a:t>
            </a:r>
            <a:r>
              <a:rPr lang="en-US" sz="2000" b="1" dirty="0">
                <a:solidFill>
                  <a:srgbClr val="A82233"/>
                </a:solidFill>
                <a:latin typeface="Calbri"/>
                <a:cs typeface="Calbri"/>
              </a:rPr>
              <a:t>$</a:t>
            </a:r>
            <a:r>
              <a:rPr lang="en-US" sz="2000" b="1" dirty="0" err="1">
                <a:solidFill>
                  <a:srgbClr val="A82233"/>
                </a:solidFill>
                <a:latin typeface="Calbri"/>
                <a:cs typeface="Calbri"/>
              </a:rPr>
              <a:t>anObject</a:t>
            </a:r>
            <a:r>
              <a:rPr lang="en-US" sz="2000" b="1" dirty="0">
                <a:solidFill>
                  <a:srgbClr val="A82233"/>
                </a:solidFill>
                <a:latin typeface="Calbri"/>
                <a:cs typeface="Calbri"/>
              </a:rPr>
              <a:t>-&gt;artist-&gt;nationality</a:t>
            </a:r>
            <a:r>
              <a:rPr lang="en-US" sz="2000" dirty="0">
                <a:latin typeface="Calbri"/>
                <a:cs typeface="Calbri"/>
              </a:rPr>
              <a:t>;</a:t>
            </a:r>
          </a:p>
          <a:p>
            <a:r>
              <a:rPr lang="en-US" sz="2000" dirty="0">
                <a:latin typeface="Calbri"/>
                <a:cs typeface="Calbri"/>
              </a:rPr>
              <a:t>}</a:t>
            </a:r>
          </a:p>
          <a:p>
            <a:r>
              <a:rPr lang="mr-IN" sz="2000" dirty="0">
                <a:latin typeface="Calbri"/>
                <a:cs typeface="Calbri"/>
              </a:rPr>
              <a:t>?&gt;</a:t>
            </a:r>
            <a:endParaRPr lang="en-US" sz="20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JSON in PHP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6824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Overview </a:t>
            </a:r>
            <a:r>
              <a:rPr lang="en-US" sz="2800" dirty="0" smtClean="0">
                <a:solidFill>
                  <a:schemeClr val="accent3"/>
                </a:solidFill>
              </a:rPr>
              <a:t>of Web Services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1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dirty="0" smtClean="0"/>
              <a:t>of Web Services</a:t>
            </a:r>
            <a:endParaRPr lang="en-US" dirty="0"/>
          </a:p>
        </p:txBody>
      </p:sp>
      <p:pic>
        <p:nvPicPr>
          <p:cNvPr id="6" name="Content Placeholder 5" descr="482601900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9" b="-469"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6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dirty="0" smtClean="0"/>
              <a:t>of Web Services</a:t>
            </a:r>
            <a:endParaRPr lang="en-US" dirty="0"/>
          </a:p>
        </p:txBody>
      </p:sp>
      <p:pic>
        <p:nvPicPr>
          <p:cNvPr id="5" name="Content Placeholder 4" descr="4826019008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94" r="-21694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SOAP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305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dirty="0" smtClean="0"/>
              <a:t>of Web Services</a:t>
            </a:r>
            <a:endParaRPr lang="en-US" dirty="0"/>
          </a:p>
        </p:txBody>
      </p:sp>
      <p:pic>
        <p:nvPicPr>
          <p:cNvPr id="5" name="Content Placeholder 4" descr="4826019009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80" r="-2938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REST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145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dirty="0" smtClean="0"/>
              <a:t>of Web Services</a:t>
            </a:r>
            <a:endParaRPr lang="en-US" dirty="0"/>
          </a:p>
        </p:txBody>
      </p:sp>
      <p:pic>
        <p:nvPicPr>
          <p:cNvPr id="5" name="Content Placeholder 4" descr="4826019010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6" r="-4806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An Example Web 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517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Overview </a:t>
            </a:r>
            <a:r>
              <a:rPr lang="en-US" dirty="0" smtClean="0"/>
              <a:t>of Web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02016" cy="4525963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Identity. Each web service request must identify who is making the </a:t>
            </a:r>
            <a:r>
              <a:rPr lang="en-US" dirty="0" smtClean="0"/>
              <a:t>request.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Authentication</a:t>
            </a:r>
            <a:r>
              <a:rPr lang="en-US" dirty="0"/>
              <a:t>. Each web service request must provide additional </a:t>
            </a:r>
            <a:r>
              <a:rPr lang="en-US" dirty="0" smtClean="0"/>
              <a:t>evidence that </a:t>
            </a:r>
            <a:r>
              <a:rPr lang="en-US" dirty="0"/>
              <a:t>they are who they say they are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API Keys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dev.virtualearth.net</a:t>
            </a:r>
            <a:r>
              <a:rPr lang="en-US" dirty="0"/>
              <a:t>/REST/v1/</a:t>
            </a:r>
            <a:r>
              <a:rPr lang="en-US" dirty="0" err="1"/>
              <a:t>Locations?o</a:t>
            </a:r>
            <a:r>
              <a:rPr lang="en-US" dirty="0"/>
              <a:t>=</a:t>
            </a:r>
            <a:r>
              <a:rPr lang="en-US" dirty="0" err="1"/>
              <a:t>json&amp;query</a:t>
            </a:r>
            <a:r>
              <a:rPr lang="en-US" dirty="0"/>
              <a:t>=British%</a:t>
            </a:r>
            <a:r>
              <a:rPr lang="en-US" dirty="0" smtClean="0"/>
              <a:t>20Museum</a:t>
            </a:r>
            <a:r>
              <a:rPr lang="en-US" dirty="0"/>
              <a:t>,+Great+Russell+Street,+London,+WC1B+3DG,+UK&amp;key=</a:t>
            </a:r>
            <a:r>
              <a:rPr lang="en-US" b="1" dirty="0">
                <a:solidFill>
                  <a:srgbClr val="A82233"/>
                </a:solidFill>
              </a:rPr>
              <a:t>[BING API </a:t>
            </a:r>
            <a:r>
              <a:rPr lang="en-US" b="1" dirty="0" smtClean="0">
                <a:solidFill>
                  <a:srgbClr val="A82233"/>
                </a:solidFill>
              </a:rPr>
              <a:t>KEY HERE</a:t>
            </a:r>
            <a:r>
              <a:rPr lang="en-US" b="1" dirty="0">
                <a:solidFill>
                  <a:srgbClr val="A82233"/>
                </a:solidFill>
              </a:rPr>
              <a:t>]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Identifying and Authenticating Service Requests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53069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accent3"/>
                </a:solidFill>
              </a:rPr>
              <a:t>Consuming Web </a:t>
            </a:r>
            <a:r>
              <a:rPr lang="en-US" sz="2700" dirty="0">
                <a:solidFill>
                  <a:schemeClr val="accent3"/>
                </a:solidFill>
              </a:rPr>
              <a:t>Services in </a:t>
            </a:r>
            <a:r>
              <a:rPr lang="en-US" sz="2700" dirty="0" smtClean="0">
                <a:solidFill>
                  <a:schemeClr val="accent3"/>
                </a:solidFill>
              </a:rPr>
              <a:t>PHP</a:t>
            </a:r>
            <a:endParaRPr lang="en-US" sz="2700" dirty="0">
              <a:solidFill>
                <a:schemeClr val="accent3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19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9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Consuming Web </a:t>
            </a:r>
            <a:r>
              <a:rPr lang="en-US" sz="3800" dirty="0"/>
              <a:t>Services in PHP </a:t>
            </a:r>
          </a:p>
        </p:txBody>
      </p:sp>
      <p:pic>
        <p:nvPicPr>
          <p:cNvPr id="5" name="Content Placeholder 4" descr="482601901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r="-48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Consuming an XML Web Service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1099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Consuming Web </a:t>
            </a:r>
            <a:r>
              <a:rPr lang="en-US" sz="3800" dirty="0"/>
              <a:t>Services in PHP </a:t>
            </a:r>
          </a:p>
        </p:txBody>
      </p:sp>
      <p:pic>
        <p:nvPicPr>
          <p:cNvPr id="5" name="Content Placeholder 4" descr="4826019012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1" r="-1694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Consuming a JSON Web Service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337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Consuming Web </a:t>
            </a:r>
            <a:r>
              <a:rPr lang="en-US" sz="3800" dirty="0"/>
              <a:t>Services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Consuming a JSON Web Service</a:t>
            </a:r>
            <a:endParaRPr lang="en-US" dirty="0">
              <a:effectLst/>
            </a:endParaRPr>
          </a:p>
        </p:txBody>
      </p:sp>
      <p:pic>
        <p:nvPicPr>
          <p:cNvPr id="6" name="Content Placeholder 5" descr="4826019013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17" b="-52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72636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 smtClean="0"/>
              <a:t>Consuming Web </a:t>
            </a:r>
            <a:r>
              <a:rPr lang="en-US" sz="3800" dirty="0"/>
              <a:t>Services in PHP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Consuming a JSON Web Service</a:t>
            </a:r>
            <a:endParaRPr lang="en-US" dirty="0">
              <a:effectLst/>
            </a:endParaRPr>
          </a:p>
        </p:txBody>
      </p:sp>
      <p:pic>
        <p:nvPicPr>
          <p:cNvPr id="5" name="Content Placeholder 4" descr="4826019014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7" b="-5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0370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</a:rPr>
              <a:t>Creating Web </a:t>
            </a:r>
            <a:r>
              <a:rPr lang="en-US" sz="2800" dirty="0" smtClean="0">
                <a:solidFill>
                  <a:schemeClr val="accent3"/>
                </a:solidFill>
              </a:rPr>
              <a:t>Services </a:t>
            </a:r>
            <a:endParaRPr lang="en-US" sz="2800" dirty="0">
              <a:solidFill>
                <a:schemeClr val="accent3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939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Web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Consider the URL and format of requests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Tell </a:t>
            </a:r>
            <a:r>
              <a:rPr lang="en-US" dirty="0"/>
              <a:t>the browser to expect JSON rather than HTML</a:t>
            </a:r>
          </a:p>
          <a:p>
            <a:pPr marL="804863" lvl="1" indent="-342900">
              <a:buFont typeface="Arial"/>
              <a:buChar char="•"/>
            </a:pPr>
            <a:r>
              <a:rPr lang="en-US" dirty="0" smtClean="0"/>
              <a:t>Header</a:t>
            </a:r>
            <a:r>
              <a:rPr lang="en-US" dirty="0"/>
              <a:t>('Content-Type: application/</a:t>
            </a:r>
            <a:r>
              <a:rPr lang="en-US" dirty="0" err="1"/>
              <a:t>json</a:t>
            </a:r>
            <a:r>
              <a:rPr lang="en-US" dirty="0"/>
              <a:t>')</a:t>
            </a:r>
            <a:r>
              <a:rPr lang="en-US" dirty="0" smtClean="0"/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 </a:t>
            </a:r>
            <a:r>
              <a:rPr lang="en-US" dirty="0" err="1" smtClean="0"/>
              <a:t>json_encode</a:t>
            </a:r>
            <a:r>
              <a:rPr lang="en-US" dirty="0" smtClean="0"/>
              <a:t>() to format.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Implement </a:t>
            </a:r>
            <a:r>
              <a:rPr lang="en-US" i="1" dirty="0" err="1" smtClean="0"/>
              <a:t>JsonSerializable</a:t>
            </a:r>
            <a:endParaRPr lang="en-US" i="1" dirty="0" smtClean="0"/>
          </a:p>
          <a:p>
            <a:pPr marL="342900" indent="-342900">
              <a:buFont typeface="Arial"/>
              <a:buChar char="•"/>
            </a:pPr>
            <a:endParaRPr lang="en-US" i="1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Creating a JSON Web Service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868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Web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646237"/>
            <a:ext cx="7474024" cy="452596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Calbri"/>
                <a:cs typeface="Calbri"/>
              </a:rPr>
              <a:t>class Country extends </a:t>
            </a:r>
            <a:r>
              <a:rPr lang="en-US" sz="1600" dirty="0" err="1">
                <a:latin typeface="Calbri"/>
                <a:cs typeface="Calbri"/>
              </a:rPr>
              <a:t>DomainObject</a:t>
            </a:r>
            <a:r>
              <a:rPr lang="en-US" sz="1600" dirty="0">
                <a:latin typeface="Calbri"/>
                <a:cs typeface="Calbri"/>
              </a:rPr>
              <a:t> 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implements 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JsonSerializable</a:t>
            </a:r>
            <a:endParaRPr lang="en-US" sz="1600" b="1" dirty="0">
              <a:solidFill>
                <a:srgbClr val="A82233"/>
              </a:solidFill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latin typeface="Calbri"/>
                <a:cs typeface="Calbri"/>
              </a:rPr>
              <a:t>{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Calbri"/>
                <a:cs typeface="Calbri"/>
              </a:rPr>
              <a:t>...</a:t>
            </a:r>
          </a:p>
          <a:p>
            <a:pPr>
              <a:spcAft>
                <a:spcPts val="0"/>
              </a:spcAft>
            </a:pPr>
            <a:r>
              <a:rPr lang="en-CA" sz="1600" dirty="0" smtClean="0">
                <a:latin typeface="Calbri"/>
                <a:cs typeface="Calbri"/>
              </a:rPr>
              <a:t>	</a:t>
            </a:r>
            <a:r>
              <a:rPr lang="mr-IN" sz="1600" dirty="0" smtClean="0">
                <a:latin typeface="Calbri"/>
                <a:cs typeface="Calbri"/>
              </a:rPr>
              <a:t>/</a:t>
            </a:r>
            <a:r>
              <a:rPr lang="mr-IN" sz="1600" dirty="0">
                <a:latin typeface="Calbri"/>
                <a:cs typeface="Calbri"/>
              </a:rPr>
              <a:t>*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This </a:t>
            </a:r>
            <a:r>
              <a:rPr lang="en-US" sz="1600" dirty="0">
                <a:latin typeface="Calbri"/>
                <a:cs typeface="Calbri"/>
              </a:rPr>
              <a:t>method is called by the </a:t>
            </a:r>
            <a:r>
              <a:rPr lang="en-US" sz="1600" dirty="0" err="1">
                <a:latin typeface="Calbri"/>
                <a:cs typeface="Calbri"/>
              </a:rPr>
              <a:t>json_encode</a:t>
            </a:r>
            <a:r>
              <a:rPr lang="en-US" sz="1600" dirty="0">
                <a:latin typeface="Calbri"/>
                <a:cs typeface="Calbri"/>
              </a:rPr>
              <a:t>() function that is part of PHP</a:t>
            </a:r>
          </a:p>
          <a:p>
            <a:pPr>
              <a:spcAft>
                <a:spcPts val="0"/>
              </a:spcAft>
            </a:pPr>
            <a:r>
              <a:rPr lang="en-CA" sz="1600" dirty="0" smtClean="0">
                <a:latin typeface="Calbri"/>
                <a:cs typeface="Calbri"/>
              </a:rPr>
              <a:t>	</a:t>
            </a:r>
            <a:r>
              <a:rPr lang="mr-IN" sz="1600" dirty="0" smtClean="0">
                <a:latin typeface="Calbri"/>
                <a:cs typeface="Calbri"/>
              </a:rPr>
              <a:t>*</a:t>
            </a:r>
            <a:r>
              <a:rPr lang="mr-IN" sz="1600" dirty="0">
                <a:latin typeface="Calbri"/>
                <a:cs typeface="Calbri"/>
              </a:rPr>
              <a:t>/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</a:t>
            </a: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public 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function 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jsonSerialize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() </a:t>
            </a:r>
            <a:r>
              <a:rPr lang="en-US" sz="1600" dirty="0">
                <a:latin typeface="Calbri"/>
                <a:cs typeface="Calbri"/>
              </a:rPr>
              <a:t>{</a:t>
            </a:r>
          </a:p>
          <a:p>
            <a:pPr lvl="3"/>
            <a:r>
              <a:rPr lang="en-US" dirty="0" smtClean="0">
                <a:latin typeface="Calbri"/>
                <a:cs typeface="Calbri"/>
              </a:rPr>
              <a:t>return </a:t>
            </a:r>
            <a:r>
              <a:rPr lang="en-US" dirty="0">
                <a:latin typeface="Calbri"/>
                <a:cs typeface="Calbri"/>
              </a:rPr>
              <a:t>['</a:t>
            </a:r>
            <a:r>
              <a:rPr lang="en-US" dirty="0" err="1">
                <a:latin typeface="Calbri"/>
                <a:cs typeface="Calbri"/>
              </a:rPr>
              <a:t>iso</a:t>
            </a:r>
            <a:r>
              <a:rPr lang="en-US" dirty="0">
                <a:latin typeface="Calbri"/>
                <a:cs typeface="Calbri"/>
              </a:rPr>
              <a:t>' =&gt; $this-&gt;ISO,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'name' =&gt; $this-&gt;</a:t>
            </a:r>
            <a:r>
              <a:rPr lang="en-US" sz="1600" dirty="0" err="1">
                <a:latin typeface="Calbri"/>
                <a:cs typeface="Calbri"/>
              </a:rPr>
              <a:t>CountryName</a:t>
            </a:r>
            <a:r>
              <a:rPr lang="en-US" sz="1600" dirty="0">
                <a:latin typeface="Calbri"/>
                <a:cs typeface="Calbri"/>
              </a:rPr>
              <a:t>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'value' =&gt; $this-&gt;</a:t>
            </a:r>
            <a:r>
              <a:rPr lang="en-US" sz="1600" dirty="0" err="1">
                <a:latin typeface="Calbri"/>
                <a:cs typeface="Calbri"/>
              </a:rPr>
              <a:t>CountryName</a:t>
            </a:r>
            <a:r>
              <a:rPr lang="en-US" sz="1600" dirty="0">
                <a:latin typeface="Calbri"/>
                <a:cs typeface="Calbri"/>
              </a:rPr>
              <a:t>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'area' =&gt; $this-&gt;Area,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'population' =&gt; $this-&gt;Population,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'continent' =&gt; $this-&gt;Continent,</a:t>
            </a:r>
          </a:p>
          <a:p>
            <a:pPr lvl="4"/>
            <a:r>
              <a:rPr lang="en-US" sz="1600" dirty="0">
                <a:latin typeface="Calbri"/>
                <a:cs typeface="Calbri"/>
              </a:rPr>
              <a:t>'capital' =&gt; $this-&gt;Capital</a:t>
            </a:r>
          </a:p>
          <a:p>
            <a:pPr lvl="3"/>
            <a:r>
              <a:rPr lang="mr-IN" dirty="0">
                <a:latin typeface="Calbri"/>
                <a:cs typeface="Calbri"/>
              </a:rPr>
              <a:t>]; }</a:t>
            </a:r>
          </a:p>
          <a:p>
            <a:pPr>
              <a:spcAft>
                <a:spcPts val="0"/>
              </a:spcAft>
            </a:pPr>
            <a:r>
              <a:rPr lang="mr-IN" sz="1600" dirty="0">
                <a:latin typeface="Calbri"/>
                <a:cs typeface="Calbri"/>
              </a:rPr>
              <a:t>}</a:t>
            </a:r>
            <a:endParaRPr lang="en-US" sz="16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Creating a JSON Web Service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306758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Creating Web </a:t>
            </a:r>
            <a:r>
              <a:rPr lang="en-US" dirty="0" smtClean="0"/>
              <a:t>Services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Creating a JSON Web Service</a:t>
            </a:r>
            <a:endParaRPr lang="en-US" dirty="0">
              <a:effectLst/>
            </a:endParaRPr>
          </a:p>
        </p:txBody>
      </p:sp>
      <p:pic>
        <p:nvPicPr>
          <p:cNvPr id="7" name="Content Placeholder 6" descr="4826019015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0121" b="-601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028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accent3"/>
                </a:solidFill>
              </a:rPr>
              <a:t>with Web Services</a:t>
            </a:r>
            <a:endParaRPr lang="en-US" sz="2400" dirty="0">
              <a:solidFill>
                <a:schemeClr val="accent3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</a:rPr>
              <a:t>Summary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78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Interacting Asynchronously </a:t>
            </a:r>
            <a:r>
              <a:rPr lang="en-US" sz="2800" dirty="0" smtClean="0"/>
              <a:t>with Web Services</a:t>
            </a:r>
            <a:endParaRPr lang="en-US" sz="2800" dirty="0"/>
          </a:p>
        </p:txBody>
      </p:sp>
      <p:pic>
        <p:nvPicPr>
          <p:cNvPr id="5" name="Content Placeholder 4" descr="4826019016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909" b="-14909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Consuming Your Own Service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5863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Recall </a:t>
            </a:r>
            <a:r>
              <a:rPr lang="en-US" dirty="0"/>
              <a:t> XML is a markup language, </a:t>
            </a:r>
            <a:r>
              <a:rPr lang="en-US" dirty="0" smtClean="0"/>
              <a:t>but unlike </a:t>
            </a:r>
            <a:r>
              <a:rPr lang="en-US" dirty="0"/>
              <a:t>HTML, XML can be used to mark up any type of </a:t>
            </a:r>
            <a:r>
              <a:rPr lang="en-US" dirty="0" smtClean="0"/>
              <a:t>data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One </a:t>
            </a:r>
            <a:r>
              <a:rPr lang="en-US" dirty="0" smtClean="0"/>
              <a:t>key benefit </a:t>
            </a:r>
            <a:r>
              <a:rPr lang="en-US" dirty="0"/>
              <a:t>of XML data is that as plain text, it can be read </a:t>
            </a:r>
            <a:r>
              <a:rPr lang="en-US" dirty="0" smtClean="0"/>
              <a:t>and transferred </a:t>
            </a:r>
            <a:r>
              <a:rPr lang="en-US" dirty="0"/>
              <a:t>between applications and different operating </a:t>
            </a:r>
            <a:r>
              <a:rPr lang="en-US" dirty="0" smtClean="0"/>
              <a:t>systems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XML is </a:t>
            </a:r>
            <a:r>
              <a:rPr lang="en-US" dirty="0" smtClean="0"/>
              <a:t>used </a:t>
            </a:r>
            <a:r>
              <a:rPr lang="en-US" dirty="0"/>
              <a:t>on the web server </a:t>
            </a:r>
            <a:r>
              <a:rPr lang="en-US" dirty="0" smtClean="0"/>
              <a:t>to communicate asynchronously </a:t>
            </a:r>
            <a:r>
              <a:rPr lang="en-US" dirty="0"/>
              <a:t>with the </a:t>
            </a:r>
            <a:r>
              <a:rPr lang="en-US" dirty="0" smtClean="0"/>
              <a:t>browser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used </a:t>
            </a:r>
            <a:r>
              <a:rPr lang="en-US" dirty="0"/>
              <a:t>as a data </a:t>
            </a:r>
            <a:r>
              <a:rPr lang="en-US" dirty="0" smtClean="0"/>
              <a:t>interchange format </a:t>
            </a:r>
            <a:r>
              <a:rPr lang="en-US" dirty="0"/>
              <a:t>for moving information between systems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	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675263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Interacting Asynchronously </a:t>
            </a:r>
            <a:r>
              <a:rPr lang="en-US" sz="2800" dirty="0" smtClean="0"/>
              <a:t>with Web Services</a:t>
            </a:r>
            <a:endParaRPr lang="en-US" sz="28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Google Maps</a:t>
            </a:r>
            <a:endParaRPr lang="en-US" dirty="0" smtClean="0">
              <a:effectLst/>
            </a:endParaRPr>
          </a:p>
        </p:txBody>
      </p:sp>
      <p:pic>
        <p:nvPicPr>
          <p:cNvPr id="6" name="Content Placeholder 5" descr="4826019017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490" r="-1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848654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Interacting Asynchronously </a:t>
            </a:r>
            <a:r>
              <a:rPr lang="en-US" sz="2800" dirty="0" smtClean="0"/>
              <a:t>with Web Services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340769"/>
            <a:ext cx="7776864" cy="483143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&lt;</a:t>
            </a:r>
            <a:r>
              <a:rPr lang="en-US" sz="1800" dirty="0">
                <a:latin typeface="Calbri"/>
                <a:cs typeface="Calbri"/>
              </a:rPr>
              <a:t>script type='text/</a:t>
            </a:r>
            <a:r>
              <a:rPr lang="en-US" sz="1800" dirty="0" err="1">
                <a:latin typeface="Calbri"/>
                <a:cs typeface="Calbri"/>
              </a:rPr>
              <a:t>javascript</a:t>
            </a:r>
            <a:r>
              <a:rPr lang="en-US" sz="1800" dirty="0">
                <a:latin typeface="Calbri"/>
                <a:cs typeface="Calbri"/>
              </a:rPr>
              <a:t>'</a:t>
            </a:r>
          </a:p>
          <a:p>
            <a:pPr>
              <a:spcAft>
                <a:spcPts val="0"/>
              </a:spcAft>
            </a:pPr>
            <a:r>
              <a:rPr lang="en-US" sz="1800" dirty="0" err="1">
                <a:latin typeface="Calbri"/>
                <a:cs typeface="Calbri"/>
              </a:rPr>
              <a:t>src</a:t>
            </a:r>
            <a:r>
              <a:rPr lang="en-US" sz="1800" dirty="0">
                <a:latin typeface="Calbri"/>
                <a:cs typeface="Calbri"/>
              </a:rPr>
              <a:t>='https://</a:t>
            </a:r>
            <a:r>
              <a:rPr lang="en-US" sz="1800" dirty="0" err="1">
                <a:latin typeface="Calbri"/>
                <a:cs typeface="Calbri"/>
              </a:rPr>
              <a:t>maps.googleapis.com</a:t>
            </a:r>
            <a:r>
              <a:rPr lang="en-US" sz="1800" dirty="0">
                <a:latin typeface="Calbri"/>
                <a:cs typeface="Calbri"/>
              </a:rPr>
              <a:t>/maps/</a:t>
            </a:r>
            <a:r>
              <a:rPr lang="en-US" sz="1800" dirty="0" err="1">
                <a:latin typeface="Calbri"/>
                <a:cs typeface="Calbri"/>
              </a:rPr>
              <a:t>api</a:t>
            </a:r>
            <a:r>
              <a:rPr lang="en-US" sz="1800" dirty="0">
                <a:latin typeface="Calbri"/>
                <a:cs typeface="Calbri"/>
              </a:rPr>
              <a:t>/</a:t>
            </a:r>
            <a:r>
              <a:rPr lang="en-US" sz="1800" dirty="0" err="1">
                <a:latin typeface="Calbri"/>
                <a:cs typeface="Calbri"/>
              </a:rPr>
              <a:t>js?key</a:t>
            </a:r>
            <a:r>
              <a:rPr lang="en-US" sz="1800" dirty="0">
                <a:latin typeface="Calbri"/>
                <a:cs typeface="Calbri"/>
              </a:rPr>
              <a:t>=</a:t>
            </a:r>
            <a:r>
              <a:rPr lang="en-US" sz="1800" dirty="0" err="1" smtClean="0">
                <a:latin typeface="Calbri"/>
                <a:cs typeface="Calbri"/>
              </a:rPr>
              <a:t>yourkey</a:t>
            </a:r>
            <a:r>
              <a:rPr lang="en-US" sz="1800" dirty="0">
                <a:latin typeface="Calbri"/>
                <a:cs typeface="Calbri"/>
              </a:rPr>
              <a:t>'&gt;&lt;/script</a:t>
            </a:r>
            <a:r>
              <a:rPr lang="en-US" sz="1800" dirty="0" smtClean="0">
                <a:latin typeface="Calbri"/>
                <a:cs typeface="Calbri"/>
              </a:rPr>
              <a:t>&gt;</a:t>
            </a:r>
          </a:p>
          <a:p>
            <a:pPr>
              <a:spcAft>
                <a:spcPts val="0"/>
              </a:spcAft>
            </a:pPr>
            <a:endParaRPr lang="en-US" sz="1800" dirty="0"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&lt;style&gt;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/* map element needs a styled size otherwise it doesn't appear at all */</a:t>
            </a:r>
          </a:p>
          <a:p>
            <a:pPr>
              <a:spcAft>
                <a:spcPts val="0"/>
              </a:spcAft>
            </a:pPr>
            <a:r>
              <a:rPr lang="uk-UA" sz="1800" dirty="0">
                <a:latin typeface="Calbri"/>
                <a:cs typeface="Calbri"/>
              </a:rPr>
              <a:t>#map {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height: 500px;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width: 600px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}</a:t>
            </a:r>
          </a:p>
          <a:p>
            <a:pPr>
              <a:spcAft>
                <a:spcPts val="0"/>
              </a:spcAft>
            </a:pPr>
            <a:r>
              <a:rPr lang="en-US" sz="1800" dirty="0">
                <a:latin typeface="Calbri"/>
                <a:cs typeface="Calbri"/>
              </a:rPr>
              <a:t>&lt;/style&gt;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Google Maps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27897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Interacting Asynchronously </a:t>
            </a:r>
            <a:r>
              <a:rPr lang="en-US" sz="2800" dirty="0" smtClean="0"/>
              <a:t>with Web Services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1"/>
            <a:ext cx="7992888" cy="490344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600" dirty="0">
                <a:latin typeface="Calbri"/>
                <a:cs typeface="Calbri"/>
              </a:rPr>
              <a:t>&lt;script&gt;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$</a:t>
            </a:r>
            <a:r>
              <a:rPr lang="en-US" sz="1600" dirty="0">
                <a:latin typeface="Calbri"/>
                <a:cs typeface="Calbri"/>
              </a:rPr>
              <a:t>(function() {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/</a:t>
            </a:r>
            <a:r>
              <a:rPr lang="en-US" sz="1600" dirty="0">
                <a:latin typeface="Calbri"/>
                <a:cs typeface="Calbri"/>
              </a:rPr>
              <a:t>/ hard-coded latitude and longitude for demonstration purposes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</a:t>
            </a:r>
            <a:r>
              <a:rPr lang="en-US" sz="1600" dirty="0" err="1" smtClean="0">
                <a:latin typeface="Calbri"/>
                <a:cs typeface="Calbri"/>
              </a:rPr>
              <a:t>var</a:t>
            </a:r>
            <a:r>
              <a:rPr lang="en-US" sz="1600" dirty="0" smtClean="0">
                <a:latin typeface="Calbri"/>
                <a:cs typeface="Calbri"/>
              </a:rPr>
              <a:t> </a:t>
            </a:r>
            <a:r>
              <a:rPr lang="en-US" sz="1600" dirty="0" err="1">
                <a:latin typeface="Calbri"/>
                <a:cs typeface="Calbri"/>
              </a:rPr>
              <a:t>ourLatLong</a:t>
            </a:r>
            <a:r>
              <a:rPr lang="en-US" sz="1600" dirty="0">
                <a:latin typeface="Calbri"/>
                <a:cs typeface="Calbri"/>
              </a:rPr>
              <a:t> = {</a:t>
            </a:r>
            <a:r>
              <a:rPr lang="en-US" sz="1600" dirty="0" err="1">
                <a:latin typeface="Calbri"/>
                <a:cs typeface="Calbri"/>
              </a:rPr>
              <a:t>lat</a:t>
            </a:r>
            <a:r>
              <a:rPr lang="en-US" sz="1600" dirty="0">
                <a:latin typeface="Calbri"/>
                <a:cs typeface="Calbri"/>
              </a:rPr>
              <a:t>: 51.011179 , </a:t>
            </a:r>
            <a:r>
              <a:rPr lang="en-US" sz="1600" dirty="0" err="1">
                <a:latin typeface="Calbri"/>
                <a:cs typeface="Calbri"/>
              </a:rPr>
              <a:t>lng</a:t>
            </a:r>
            <a:r>
              <a:rPr lang="en-US" sz="1600" dirty="0">
                <a:latin typeface="Calbri"/>
                <a:cs typeface="Calbri"/>
              </a:rPr>
              <a:t>: -114.132866 };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</a:t>
            </a:r>
            <a:r>
              <a:rPr lang="en-US" sz="1600" b="1" dirty="0" err="1" smtClean="0">
                <a:solidFill>
                  <a:srgbClr val="A82233"/>
                </a:solidFill>
                <a:latin typeface="Calbri"/>
                <a:cs typeface="Calbri"/>
              </a:rPr>
              <a:t>var</a:t>
            </a: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 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ourMap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 = new 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google.maps.Map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(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document.getElementById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(</a:t>
            </a:r>
            <a:r>
              <a:rPr lang="en-US" sz="1600" b="1" dirty="0">
                <a:solidFill>
                  <a:srgbClr val="FF0000"/>
                </a:solidFill>
                <a:latin typeface="Calbri"/>
                <a:cs typeface="Calbri"/>
              </a:rPr>
              <a:t>'</a:t>
            </a:r>
            <a:r>
              <a:rPr lang="en-US" sz="1600" b="1" dirty="0">
                <a:solidFill>
                  <a:schemeClr val="accent3"/>
                </a:solidFill>
                <a:latin typeface="Calbri"/>
                <a:cs typeface="Calbri"/>
              </a:rPr>
              <a:t>map</a:t>
            </a:r>
            <a:r>
              <a:rPr lang="en-US" sz="1600" b="1" dirty="0">
                <a:solidFill>
                  <a:srgbClr val="FF0000"/>
                </a:solidFill>
                <a:latin typeface="Calbri"/>
                <a:cs typeface="Calbri"/>
              </a:rPr>
              <a:t>'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), {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		center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: </a:t>
            </a:r>
            <a:r>
              <a:rPr lang="en-US" sz="1600" b="1" dirty="0" err="1">
                <a:solidFill>
                  <a:srgbClr val="A82233"/>
                </a:solidFill>
                <a:latin typeface="Calbri"/>
                <a:cs typeface="Calbri"/>
              </a:rPr>
              <a:t>ourLatLong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,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		</a:t>
            </a:r>
            <a:r>
              <a:rPr lang="en-US" sz="1600" b="1" dirty="0" err="1" smtClean="0">
                <a:solidFill>
                  <a:srgbClr val="A82233"/>
                </a:solidFill>
                <a:latin typeface="Calbri"/>
                <a:cs typeface="Calbri"/>
              </a:rPr>
              <a:t>scrollwheel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: false,</a:t>
            </a:r>
          </a:p>
          <a:p>
            <a:pPr>
              <a:spcAft>
                <a:spcPts val="0"/>
              </a:spcAft>
            </a:pPr>
            <a:r>
              <a:rPr lang="nl-NL" sz="1600" b="1" dirty="0" smtClean="0">
                <a:solidFill>
                  <a:srgbClr val="A82233"/>
                </a:solidFill>
                <a:latin typeface="Calbri"/>
                <a:cs typeface="Calbri"/>
              </a:rPr>
              <a:t>		zoom</a:t>
            </a:r>
            <a:r>
              <a:rPr lang="nl-NL" sz="1600" b="1" dirty="0">
                <a:solidFill>
                  <a:srgbClr val="A82233"/>
                </a:solidFill>
                <a:latin typeface="Calbri"/>
                <a:cs typeface="Calbri"/>
              </a:rPr>
              <a:t>: 14</a:t>
            </a:r>
          </a:p>
          <a:p>
            <a:pPr>
              <a:spcAft>
                <a:spcPts val="0"/>
              </a:spcAft>
            </a:pPr>
            <a:r>
              <a:rPr lang="en-CA" sz="1600" b="1" dirty="0" smtClean="0">
                <a:solidFill>
                  <a:srgbClr val="A82233"/>
                </a:solidFill>
                <a:latin typeface="Calbri"/>
                <a:cs typeface="Calbri"/>
              </a:rPr>
              <a:t>		</a:t>
            </a:r>
            <a:r>
              <a:rPr lang="mr-IN" sz="1600" b="1" dirty="0" smtClean="0">
                <a:solidFill>
                  <a:srgbClr val="A82233"/>
                </a:solidFill>
                <a:latin typeface="Calbri"/>
                <a:cs typeface="Calbri"/>
              </a:rPr>
              <a:t>}</a:t>
            </a:r>
            <a:r>
              <a:rPr lang="mr-IN" sz="1600" b="1" dirty="0">
                <a:solidFill>
                  <a:srgbClr val="A82233"/>
                </a:solidFill>
                <a:latin typeface="Calbri"/>
                <a:cs typeface="Calbri"/>
              </a:rPr>
              <a:t>);</a:t>
            </a:r>
          </a:p>
          <a:p>
            <a:pPr>
              <a:spcAft>
                <a:spcPts val="0"/>
              </a:spcAft>
            </a:pPr>
            <a:r>
              <a:rPr lang="mr-IN" sz="1600" dirty="0">
                <a:latin typeface="Calbri"/>
                <a:cs typeface="Calbri"/>
              </a:rPr>
              <a:t>});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&lt;</a:t>
            </a:r>
            <a:r>
              <a:rPr lang="en-US" sz="1600" dirty="0">
                <a:latin typeface="Calbri"/>
                <a:cs typeface="Calbri"/>
              </a:rPr>
              <a:t>/script&gt;</a:t>
            </a:r>
          </a:p>
          <a:p>
            <a:pPr>
              <a:spcAft>
                <a:spcPts val="0"/>
              </a:spcAft>
            </a:pPr>
            <a:r>
              <a:rPr lang="mr-IN" sz="1600" dirty="0">
                <a:latin typeface="Calbri"/>
                <a:cs typeface="Calbri"/>
              </a:rPr>
              <a:t>&lt;/head&gt;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Calbri"/>
                <a:cs typeface="Calbri"/>
              </a:rPr>
              <a:t>&lt;body&gt;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&lt;</a:t>
            </a:r>
            <a:r>
              <a:rPr lang="en-US" sz="1600" dirty="0">
                <a:latin typeface="Calbri"/>
                <a:cs typeface="Calbri"/>
              </a:rPr>
              <a:t>h2&gt;Our Location&lt;/h2&gt;</a:t>
            </a:r>
          </a:p>
          <a:p>
            <a:pPr>
              <a:spcAft>
                <a:spcPts val="0"/>
              </a:spcAft>
            </a:pPr>
            <a:r>
              <a:rPr lang="en-US" sz="1600" dirty="0" smtClean="0">
                <a:latin typeface="Calbri"/>
                <a:cs typeface="Calbri"/>
              </a:rPr>
              <a:t>	&lt;</a:t>
            </a:r>
            <a:r>
              <a:rPr lang="en-US" sz="1600" dirty="0">
                <a:latin typeface="Calbri"/>
                <a:cs typeface="Calbri"/>
              </a:rPr>
              <a:t>h3&gt;This is where we work ... &lt;/h3&gt;</a:t>
            </a:r>
          </a:p>
          <a:p>
            <a:pPr>
              <a:spcAft>
                <a:spcPts val="0"/>
              </a:spcAft>
            </a:pPr>
            <a:r>
              <a:rPr lang="en-US" sz="1600" b="1" dirty="0" smtClean="0">
                <a:solidFill>
                  <a:srgbClr val="A82233"/>
                </a:solidFill>
                <a:latin typeface="Calbri"/>
                <a:cs typeface="Calbri"/>
              </a:rPr>
              <a:t>	&lt;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div id=</a:t>
            </a:r>
            <a:r>
              <a:rPr lang="en-US" sz="1600" b="1" dirty="0">
                <a:solidFill>
                  <a:schemeClr val="accent3"/>
                </a:solidFill>
                <a:latin typeface="Calbri"/>
                <a:cs typeface="Calbri"/>
              </a:rPr>
              <a:t>"map</a:t>
            </a:r>
            <a:r>
              <a:rPr lang="en-US" sz="1600" b="1" dirty="0">
                <a:solidFill>
                  <a:srgbClr val="A82233"/>
                </a:solidFill>
                <a:latin typeface="Calbri"/>
                <a:cs typeface="Calbri"/>
              </a:rPr>
              <a:t>"&gt;&lt;/div&gt;</a:t>
            </a:r>
          </a:p>
          <a:p>
            <a:pPr>
              <a:spcAft>
                <a:spcPts val="0"/>
              </a:spcAft>
            </a:pPr>
            <a:r>
              <a:rPr lang="mr-IN" sz="1600" dirty="0">
                <a:latin typeface="Calbri"/>
                <a:cs typeface="Calbri"/>
              </a:rPr>
              <a:t>&lt;/body&gt;</a:t>
            </a:r>
          </a:p>
          <a:p>
            <a:pPr>
              <a:spcAft>
                <a:spcPts val="0"/>
              </a:spcAft>
            </a:pPr>
            <a:r>
              <a:rPr lang="mr-IN" sz="1600" dirty="0">
                <a:latin typeface="Calbri"/>
                <a:cs typeface="Calbri"/>
              </a:rPr>
              <a:t>&lt;/html&gt;</a:t>
            </a:r>
            <a:endParaRPr lang="en-US" sz="16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Using Google Maps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6303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Chapter 19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144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4648200" y="9144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9144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4648200" y="2348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144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648200" y="378904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144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1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48200" y="9144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2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3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48200" y="2381071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4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144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5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3810000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6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63688" y="105273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Overview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08104" y="1052736"/>
            <a:ext cx="2520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XML Processing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35696" y="2492896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JSON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80112" y="249289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Overview </a:t>
            </a:r>
            <a:r>
              <a:rPr lang="en-US" sz="2800" dirty="0" smtClean="0">
                <a:solidFill>
                  <a:schemeClr val="bg1"/>
                </a:solidFill>
              </a:rPr>
              <a:t>of Web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07704" y="3933056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smtClean="0">
                <a:solidFill>
                  <a:schemeClr val="bg1"/>
                </a:solidFill>
              </a:rPr>
              <a:t>Consuming Web </a:t>
            </a:r>
            <a:r>
              <a:rPr lang="en-US" sz="2700" dirty="0">
                <a:solidFill>
                  <a:schemeClr val="bg1"/>
                </a:solidFill>
              </a:rPr>
              <a:t>Services in </a:t>
            </a:r>
            <a:r>
              <a:rPr lang="en-US" sz="2700" dirty="0" smtClean="0">
                <a:solidFill>
                  <a:schemeClr val="bg1"/>
                </a:solidFill>
              </a:rPr>
              <a:t>PHP</a:t>
            </a:r>
            <a:endParaRPr lang="en-US" sz="27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580112" y="3933056"/>
            <a:ext cx="252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Creating Web </a:t>
            </a:r>
            <a:r>
              <a:rPr lang="en-US" sz="2800" dirty="0" smtClean="0">
                <a:solidFill>
                  <a:schemeClr val="bg1"/>
                </a:solidFill>
              </a:rPr>
              <a:t>Services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14400" y="522920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42561" y="523892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Rockwell Extra Bold" pitchFamily="18" charset="0"/>
              </a:rPr>
              <a:t>7</a:t>
            </a:r>
            <a:endParaRPr lang="en-US" sz="72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975520" y="5229200"/>
            <a:ext cx="25202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Interacting Asynchronously </a:t>
            </a:r>
            <a:r>
              <a:rPr lang="en-US" sz="2400" dirty="0" smtClean="0">
                <a:solidFill>
                  <a:schemeClr val="bg1"/>
                </a:solidFill>
              </a:rPr>
              <a:t>with Web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4639064" y="5215880"/>
            <a:ext cx="3581400" cy="1219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667225" y="5225609"/>
            <a:ext cx="68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accent3"/>
                </a:solidFill>
                <a:latin typeface="Rockwell Extra Bold" pitchFamily="18" charset="0"/>
              </a:rPr>
              <a:t>8</a:t>
            </a:r>
            <a:endParaRPr lang="en-US" sz="7200" dirty="0">
              <a:solidFill>
                <a:schemeClr val="accent3"/>
              </a:solidFill>
              <a:latin typeface="Rockwell Extra Bold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700184" y="530226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3"/>
                </a:solidFill>
              </a:rPr>
              <a:t>Summary</a:t>
            </a:r>
            <a:endParaRPr lang="en-US" sz="28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083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333871"/>
            <a:ext cx="7848872" cy="4975449"/>
          </a:xfrm>
        </p:spPr>
        <p:txBody>
          <a:bodyPr numCol="3">
            <a:noAutofit/>
          </a:bodyPr>
          <a:lstStyle/>
          <a:p>
            <a:r>
              <a:rPr lang="en-US" dirty="0"/>
              <a:t> authentication</a:t>
            </a:r>
          </a:p>
          <a:p>
            <a:r>
              <a:rPr lang="en-US" dirty="0"/>
              <a:t>DOM extension</a:t>
            </a:r>
          </a:p>
          <a:p>
            <a:r>
              <a:rPr lang="en-US" dirty="0"/>
              <a:t>event or pull approach</a:t>
            </a:r>
          </a:p>
          <a:p>
            <a:r>
              <a:rPr lang="en-US" dirty="0"/>
              <a:t>geocoding</a:t>
            </a:r>
          </a:p>
          <a:p>
            <a:r>
              <a:rPr lang="en-US" dirty="0"/>
              <a:t>identity</a:t>
            </a:r>
          </a:p>
          <a:p>
            <a:r>
              <a:rPr lang="en-US" dirty="0"/>
              <a:t>in-memory approach</a:t>
            </a:r>
          </a:p>
          <a:p>
            <a:r>
              <a:rPr lang="en-US" dirty="0"/>
              <a:t>JSON</a:t>
            </a:r>
          </a:p>
          <a:p>
            <a:r>
              <a:rPr lang="en-US" dirty="0" err="1"/>
              <a:t>mashup</a:t>
            </a:r>
            <a:endParaRPr lang="en-US" dirty="0"/>
          </a:p>
          <a:p>
            <a:r>
              <a:rPr lang="en-US" dirty="0" smtClean="0"/>
              <a:t>Node</a:t>
            </a:r>
          </a:p>
          <a:p>
            <a:r>
              <a:rPr lang="en-US" dirty="0"/>
              <a:t> REST</a:t>
            </a:r>
          </a:p>
          <a:p>
            <a:r>
              <a:rPr lang="en-US" dirty="0"/>
              <a:t>reverse geocoding</a:t>
            </a:r>
          </a:p>
          <a:p>
            <a:r>
              <a:rPr lang="en-US" dirty="0"/>
              <a:t>root element</a:t>
            </a:r>
          </a:p>
          <a:p>
            <a:r>
              <a:rPr lang="en-US" dirty="0"/>
              <a:t>service</a:t>
            </a:r>
          </a:p>
          <a:p>
            <a:r>
              <a:rPr lang="en-US" dirty="0"/>
              <a:t>service-oriented</a:t>
            </a:r>
          </a:p>
          <a:p>
            <a:r>
              <a:rPr lang="en-US" dirty="0"/>
              <a:t>architecture</a:t>
            </a:r>
          </a:p>
          <a:p>
            <a:r>
              <a:rPr lang="en-US" dirty="0"/>
              <a:t>service-oriented</a:t>
            </a:r>
          </a:p>
          <a:p>
            <a:r>
              <a:rPr lang="en-US" dirty="0"/>
              <a:t>computing</a:t>
            </a:r>
          </a:p>
          <a:p>
            <a:r>
              <a:rPr lang="en-US" dirty="0" err="1"/>
              <a:t>SimpleXML</a:t>
            </a:r>
            <a:endParaRPr lang="en-US" dirty="0"/>
          </a:p>
          <a:p>
            <a:r>
              <a:rPr lang="en-US" dirty="0"/>
              <a:t>valid XML</a:t>
            </a:r>
          </a:p>
          <a:p>
            <a:r>
              <a:rPr lang="en-US" dirty="0"/>
              <a:t>web services</a:t>
            </a:r>
          </a:p>
          <a:p>
            <a:r>
              <a:rPr lang="en-US" dirty="0"/>
              <a:t>well-formed XML</a:t>
            </a:r>
          </a:p>
          <a:p>
            <a:r>
              <a:rPr lang="en-US" dirty="0"/>
              <a:t>XML declaration</a:t>
            </a:r>
          </a:p>
          <a:p>
            <a:r>
              <a:rPr lang="en-US" dirty="0"/>
              <a:t>XML parser</a:t>
            </a:r>
          </a:p>
          <a:p>
            <a:r>
              <a:rPr lang="en-US" dirty="0" err="1"/>
              <a:t>XMLReader</a:t>
            </a:r>
            <a:endParaRPr lang="en-US" dirty="0"/>
          </a:p>
          <a:p>
            <a:r>
              <a:rPr lang="en-US" dirty="0" err="1"/>
              <a:t>XPath</a:t>
            </a:r>
            <a:endParaRPr lang="en-US" dirty="0"/>
          </a:p>
          <a:p>
            <a:r>
              <a:rPr lang="en-US" dirty="0"/>
              <a:t>XSLT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Terms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5684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mtClean="0"/>
              <a:t>Questions?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1746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	</a:t>
            </a:r>
            <a:endParaRPr lang="en-US" dirty="0" smtClean="0"/>
          </a:p>
        </p:txBody>
      </p:sp>
      <p:pic>
        <p:nvPicPr>
          <p:cNvPr id="6" name="Content Placeholder 5" descr="4826019001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21" r="-35921"/>
          <a:stretch>
            <a:fillRect/>
          </a:stretch>
        </p:blipFill>
        <p:spPr>
          <a:xfrm>
            <a:off x="755576" y="1124744"/>
            <a:ext cx="7434074" cy="5256584"/>
          </a:xfrm>
        </p:spPr>
      </p:pic>
    </p:spTree>
    <p:extLst>
      <p:ext uri="{BB962C8B-B14F-4D97-AF65-F5344CB8AC3E}">
        <p14:creationId xmlns:p14="http://schemas.microsoft.com/office/powerpoint/2010/main" val="1029960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 Element names are composed of any of the valid characters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Element </a:t>
            </a:r>
            <a:r>
              <a:rPr lang="en-US" dirty="0"/>
              <a:t>names can’t start with a number.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There </a:t>
            </a:r>
            <a:r>
              <a:rPr lang="en-US" dirty="0"/>
              <a:t>must be a single-root element. </a:t>
            </a: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All </a:t>
            </a:r>
            <a:r>
              <a:rPr lang="en-US" dirty="0"/>
              <a:t>elements must have a closing element (or be self-closing).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Elements </a:t>
            </a:r>
            <a:r>
              <a:rPr lang="en-US" dirty="0"/>
              <a:t>must be properly nested.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Elements </a:t>
            </a:r>
            <a:r>
              <a:rPr lang="en-US" dirty="0"/>
              <a:t>can contain attributes</a:t>
            </a:r>
            <a:r>
              <a:rPr lang="en-US" dirty="0" smtClean="0"/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Attribute </a:t>
            </a:r>
            <a:r>
              <a:rPr lang="en-US" dirty="0"/>
              <a:t>values must always be within quotes.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Element </a:t>
            </a:r>
            <a:r>
              <a:rPr lang="en-US" dirty="0"/>
              <a:t>and attribute names are case sensitive.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Well-Formed XML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5291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mr-IN" sz="1800" dirty="0">
                <a:latin typeface="Calbri"/>
                <a:cs typeface="Calbri"/>
              </a:rPr>
              <a:t>&lt;?xml version="1.0" encoding="ISO-8859-1"?&gt;</a:t>
            </a:r>
          </a:p>
          <a:p>
            <a:pPr>
              <a:spcAft>
                <a:spcPts val="0"/>
              </a:spcAft>
            </a:pPr>
            <a:r>
              <a:rPr lang="mr-IN" sz="1800" dirty="0">
                <a:latin typeface="Calbri"/>
                <a:cs typeface="Calbri"/>
              </a:rPr>
              <a:t>&lt;art&gt;</a:t>
            </a:r>
          </a:p>
          <a:p>
            <a:pPr>
              <a:spcAft>
                <a:spcPts val="0"/>
              </a:spcAft>
            </a:pPr>
            <a:r>
              <a:rPr lang="en-CA" sz="1800" dirty="0">
                <a:latin typeface="Calbri"/>
                <a:cs typeface="Calbri"/>
              </a:rPr>
              <a:t>	</a:t>
            </a:r>
            <a:r>
              <a:rPr lang="mr-IN" sz="1800" dirty="0" smtClean="0">
                <a:latin typeface="Calbri"/>
                <a:cs typeface="Calbri"/>
              </a:rPr>
              <a:t>&lt;</a:t>
            </a:r>
            <a:r>
              <a:rPr lang="mr-IN" sz="1800" dirty="0">
                <a:latin typeface="Calbri"/>
                <a:cs typeface="Calbri"/>
              </a:rPr>
              <a:t>painting id="290"&gt;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&lt;</a:t>
            </a:r>
            <a:r>
              <a:rPr lang="en-US" sz="1800" dirty="0">
                <a:latin typeface="Calbri"/>
                <a:cs typeface="Calbri"/>
              </a:rPr>
              <a:t>title&gt;Balcony&lt;/title&gt;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&lt;</a:t>
            </a:r>
            <a:r>
              <a:rPr lang="en-US" sz="1800" dirty="0">
                <a:latin typeface="Calbri"/>
                <a:cs typeface="Calbri"/>
              </a:rPr>
              <a:t>artist&gt;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	&lt;</a:t>
            </a:r>
            <a:r>
              <a:rPr lang="en-US" sz="1800" dirty="0">
                <a:latin typeface="Calbri"/>
                <a:cs typeface="Calbri"/>
              </a:rPr>
              <a:t>name&gt;</a:t>
            </a:r>
            <a:r>
              <a:rPr lang="en-US" sz="1800" dirty="0" err="1">
                <a:latin typeface="Calbri"/>
                <a:cs typeface="Calbri"/>
              </a:rPr>
              <a:t>Manet</a:t>
            </a:r>
            <a:r>
              <a:rPr lang="en-US" sz="1800" dirty="0">
                <a:latin typeface="Calbri"/>
                <a:cs typeface="Calbri"/>
              </a:rPr>
              <a:t>&lt;/name&gt;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	&lt;</a:t>
            </a:r>
            <a:r>
              <a:rPr lang="en-US" sz="1800" dirty="0">
                <a:latin typeface="Calbri"/>
                <a:cs typeface="Calbri"/>
              </a:rPr>
              <a:t>nationality&gt;France&lt;/nationality&gt;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&lt;</a:t>
            </a:r>
            <a:r>
              <a:rPr lang="en-US" sz="1800" dirty="0">
                <a:latin typeface="Calbri"/>
                <a:cs typeface="Calbri"/>
              </a:rPr>
              <a:t>/artist&gt;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&lt;</a:t>
            </a:r>
            <a:r>
              <a:rPr lang="en-US" sz="1800" dirty="0">
                <a:latin typeface="Calbri"/>
                <a:cs typeface="Calbri"/>
              </a:rPr>
              <a:t>year&gt;1868&lt;/year&gt;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	&lt;</a:t>
            </a:r>
            <a:r>
              <a:rPr lang="en-US" sz="1800" dirty="0">
                <a:latin typeface="Calbri"/>
                <a:cs typeface="Calbri"/>
              </a:rPr>
              <a:t>medium&gt;Oil on canvas&lt;/medium&gt;</a:t>
            </a:r>
          </a:p>
          <a:p>
            <a:pPr>
              <a:spcAft>
                <a:spcPts val="0"/>
              </a:spcAft>
            </a:pPr>
            <a:r>
              <a:rPr lang="en-US" sz="1800" dirty="0" smtClean="0">
                <a:latin typeface="Calbri"/>
                <a:cs typeface="Calbri"/>
              </a:rPr>
              <a:t>	&lt;</a:t>
            </a:r>
            <a:r>
              <a:rPr lang="en-US" sz="1800" dirty="0">
                <a:latin typeface="Calbri"/>
                <a:cs typeface="Calbri"/>
              </a:rPr>
              <a:t>/painting</a:t>
            </a:r>
            <a:r>
              <a:rPr lang="en-US" sz="1800" dirty="0" smtClean="0">
                <a:latin typeface="Calbri"/>
                <a:cs typeface="Calbri"/>
              </a:rPr>
              <a:t>&gt;</a:t>
            </a:r>
            <a:endParaRPr lang="en-US" sz="1800" dirty="0">
              <a:latin typeface="Calbri"/>
              <a:cs typeface="Calbri"/>
            </a:endParaRPr>
          </a:p>
          <a:p>
            <a:pPr>
              <a:spcAft>
                <a:spcPts val="0"/>
              </a:spcAft>
            </a:pPr>
            <a:r>
              <a:rPr lang="mr-IN" sz="1800" dirty="0" smtClean="0">
                <a:latin typeface="Calbri"/>
                <a:cs typeface="Calbri"/>
              </a:rPr>
              <a:t>&lt;</a:t>
            </a:r>
            <a:r>
              <a:rPr lang="mr-IN" sz="1800" dirty="0">
                <a:latin typeface="Calbri"/>
                <a:cs typeface="Calbri"/>
              </a:rPr>
              <a:t>/art&gt;</a:t>
            </a:r>
            <a:endParaRPr lang="en-US" sz="1800" dirty="0">
              <a:latin typeface="Calbri"/>
              <a:cs typeface="Calbri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>
                  <a:lumMod val="75000"/>
                </a:schemeClr>
              </a:buClr>
              <a:buSzTx/>
              <a:buFont typeface="Wingdings" pitchFamily="2" charset="2"/>
              <a:buNone/>
              <a:tabLst/>
              <a:defRPr/>
            </a:pP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Well-Formed </a:t>
            </a:r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XML Simplified Example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7961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 valid XML  document is one that is well formed and whose element and </a:t>
            </a:r>
            <a:r>
              <a:rPr lang="en-US" dirty="0" smtClean="0"/>
              <a:t>content conform </a:t>
            </a:r>
            <a:r>
              <a:rPr lang="en-US" dirty="0"/>
              <a:t>to the rules of either its document type definition (DTD) or its </a:t>
            </a:r>
            <a:r>
              <a:rPr lang="en-US" dirty="0" smtClean="0"/>
              <a:t>schema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DTDs </a:t>
            </a:r>
            <a:r>
              <a:rPr lang="en-US" dirty="0" smtClean="0"/>
              <a:t>tell </a:t>
            </a:r>
            <a:r>
              <a:rPr lang="en-US" dirty="0"/>
              <a:t>the XML parser which elements and attributes to expect in </a:t>
            </a:r>
            <a:r>
              <a:rPr lang="en-US" dirty="0" smtClean="0"/>
              <a:t>the document </a:t>
            </a:r>
            <a:r>
              <a:rPr lang="en-US" dirty="0"/>
              <a:t>as well as the order and nesting of those </a:t>
            </a:r>
            <a:r>
              <a:rPr lang="en-US" dirty="0" smtClean="0"/>
              <a:t>elements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 A DTD can be </a:t>
            </a:r>
            <a:r>
              <a:rPr lang="en-US" dirty="0" smtClean="0"/>
              <a:t>defined within </a:t>
            </a:r>
            <a:r>
              <a:rPr lang="en-US" dirty="0"/>
              <a:t>an XML document or within an external file.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Valid XML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514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XML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</a:pPr>
            <a:r>
              <a:rPr lang="mr-IN" dirty="0"/>
              <a:t>&lt;?xml version="1.0" encoding="ISO-8859-1"?&gt;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&lt;!DOCTYPE art [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art (painting*)&gt;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painting (</a:t>
            </a:r>
            <a:r>
              <a:rPr lang="en-US" dirty="0" err="1">
                <a:solidFill>
                  <a:srgbClr val="A82233"/>
                </a:solidFill>
              </a:rPr>
              <a:t>title,artist,year,medium</a:t>
            </a:r>
            <a:r>
              <a:rPr lang="en-US" dirty="0">
                <a:solidFill>
                  <a:srgbClr val="A82233"/>
                </a:solidFill>
              </a:rPr>
              <a:t>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&lt;!ATTLIST painting id CDATA #REQUIRED&gt;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title (#PCDATA)&gt;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artist (</a:t>
            </a:r>
            <a:r>
              <a:rPr lang="en-US" dirty="0" err="1">
                <a:solidFill>
                  <a:srgbClr val="A82233"/>
                </a:solidFill>
              </a:rPr>
              <a:t>name,nationality</a:t>
            </a:r>
            <a:r>
              <a:rPr lang="en-US" dirty="0">
                <a:solidFill>
                  <a:srgbClr val="A82233"/>
                </a:solidFill>
              </a:rPr>
              <a:t>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name (#PCDATA)&gt;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nationality (#PCDATA)&gt;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year (#PCDATA)&gt;</a:t>
            </a:r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A82233"/>
                </a:solidFill>
              </a:rPr>
              <a:t>&lt;!ELEMENT medium (#PCDATA)&gt;</a:t>
            </a:r>
          </a:p>
          <a:p>
            <a:pPr>
              <a:spcAft>
                <a:spcPts val="0"/>
              </a:spcAft>
            </a:pPr>
            <a:r>
              <a:rPr lang="mr-IN" dirty="0">
                <a:solidFill>
                  <a:srgbClr val="A82233"/>
                </a:solidFill>
              </a:rPr>
              <a:t>]&gt;</a:t>
            </a:r>
          </a:p>
          <a:p>
            <a:pPr>
              <a:spcAft>
                <a:spcPts val="0"/>
              </a:spcAft>
            </a:pPr>
            <a:r>
              <a:rPr lang="mr-IN" dirty="0"/>
              <a:t>&lt;art&gt;</a:t>
            </a:r>
          </a:p>
          <a:p>
            <a:pPr>
              <a:spcAft>
                <a:spcPts val="0"/>
              </a:spcAft>
            </a:pPr>
            <a:r>
              <a:rPr lang="mr-IN" dirty="0"/>
              <a:t>...</a:t>
            </a:r>
          </a:p>
          <a:p>
            <a:pPr>
              <a:spcAft>
                <a:spcPts val="0"/>
              </a:spcAft>
            </a:pPr>
            <a:r>
              <a:rPr lang="mr-IN" dirty="0"/>
              <a:t>&lt;/art&gt;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1500" kern="1200" dirty="0" smtClean="0">
                <a:solidFill>
                  <a:schemeClr val="tx1"/>
                </a:solidFill>
                <a:effectLst/>
                <a:latin typeface="Rockwell" pitchFamily="18" charset="0"/>
                <a:ea typeface="+mn-ea"/>
                <a:cs typeface="+mn-cs"/>
              </a:rPr>
              <a:t>Example Document Type Definition (DTD)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50401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">
  <a:themeElements>
    <a:clrScheme name="FunWebDev - 2nd Edition">
      <a:dk1>
        <a:srgbClr val="404040"/>
      </a:dk1>
      <a:lt1>
        <a:srgbClr val="F3F3E7"/>
      </a:lt1>
      <a:dk2>
        <a:srgbClr val="37475F"/>
      </a:dk2>
      <a:lt2>
        <a:srgbClr val="FFFFFF"/>
      </a:lt2>
      <a:accent1>
        <a:srgbClr val="B6E4EC"/>
      </a:accent1>
      <a:accent2>
        <a:srgbClr val="A82233"/>
      </a:accent2>
      <a:accent3>
        <a:srgbClr val="C88736"/>
      </a:accent3>
      <a:accent4>
        <a:srgbClr val="467082"/>
      </a:accent4>
      <a:accent5>
        <a:srgbClr val="F3703A"/>
      </a:accent5>
      <a:accent6>
        <a:srgbClr val="00A651"/>
      </a:accent6>
      <a:hlink>
        <a:srgbClr val="B6EEEC"/>
      </a:hlink>
      <a:folHlink>
        <a:srgbClr val="C8873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995</TotalTime>
  <Words>1494</Words>
  <Application>Microsoft Macintosh PowerPoint</Application>
  <PresentationFormat>On-screen Show (4:3)</PresentationFormat>
  <Paragraphs>425</Paragraphs>
  <Slides>45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Presentation</vt:lpstr>
      <vt:lpstr>XML Processing and Web Services </vt:lpstr>
      <vt:lpstr>Chapter 19</vt:lpstr>
      <vt:lpstr>Chapter 19</vt:lpstr>
      <vt:lpstr>XML Overview </vt:lpstr>
      <vt:lpstr>XML Overview </vt:lpstr>
      <vt:lpstr>XML Overview </vt:lpstr>
      <vt:lpstr>XML Overview </vt:lpstr>
      <vt:lpstr>XML Overview </vt:lpstr>
      <vt:lpstr>XML Overview </vt:lpstr>
      <vt:lpstr>Chapter 19</vt:lpstr>
      <vt:lpstr>XML Processing</vt:lpstr>
      <vt:lpstr>XML Processing</vt:lpstr>
      <vt:lpstr>XML Processing</vt:lpstr>
      <vt:lpstr>XML Processing</vt:lpstr>
      <vt:lpstr>XML Processing</vt:lpstr>
      <vt:lpstr>XML Processing</vt:lpstr>
      <vt:lpstr>XML Processing</vt:lpstr>
      <vt:lpstr>XML Processing</vt:lpstr>
      <vt:lpstr>Chapter 19</vt:lpstr>
      <vt:lpstr>JSON</vt:lpstr>
      <vt:lpstr>JSON</vt:lpstr>
      <vt:lpstr>JSON</vt:lpstr>
      <vt:lpstr>Chapter 19</vt:lpstr>
      <vt:lpstr>Overview of Web Services</vt:lpstr>
      <vt:lpstr>Overview of Web Services</vt:lpstr>
      <vt:lpstr>Overview of Web Services</vt:lpstr>
      <vt:lpstr>Overview of Web Services</vt:lpstr>
      <vt:lpstr>Overview of Web Services</vt:lpstr>
      <vt:lpstr>Chapter 19</vt:lpstr>
      <vt:lpstr>Consuming Web Services in PHP </vt:lpstr>
      <vt:lpstr>Consuming Web Services in PHP </vt:lpstr>
      <vt:lpstr>Consuming Web Services in PHP </vt:lpstr>
      <vt:lpstr>Consuming Web Services in PHP </vt:lpstr>
      <vt:lpstr>Chapter 19</vt:lpstr>
      <vt:lpstr>Creating Web Services</vt:lpstr>
      <vt:lpstr>Creating Web Services</vt:lpstr>
      <vt:lpstr>Creating Web Services</vt:lpstr>
      <vt:lpstr>Chapter 19</vt:lpstr>
      <vt:lpstr>Interacting Asynchronously with Web Services</vt:lpstr>
      <vt:lpstr>Interacting Asynchronously with Web Services</vt:lpstr>
      <vt:lpstr>Interacting Asynchronously with Web Services</vt:lpstr>
      <vt:lpstr>Interacting Asynchronously with Web Services</vt:lpstr>
      <vt:lpstr>Chapter 19</vt:lpstr>
      <vt:lpstr>Summary</vt:lpstr>
      <vt:lpstr>Summary</vt:lpstr>
    </vt:vector>
  </TitlesOfParts>
  <Manager/>
  <Company>Pearson</Company>
  <LinksUpToDate>false</LinksUpToDate>
  <SharedDoc>false</SharedDoc>
  <HyperlinkBase>http://funwebdev.com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Fundamentals of Web Development</dc:title>
  <dc:subject/>
  <dc:creator>Randy Connolly and Ricardo Hoar</dc:creator>
  <cp:keywords/>
  <dc:description/>
  <cp:lastModifiedBy>Ricardo</cp:lastModifiedBy>
  <cp:revision>126</cp:revision>
  <dcterms:created xsi:type="dcterms:W3CDTF">2014-01-14T22:57:40Z</dcterms:created>
  <dcterms:modified xsi:type="dcterms:W3CDTF">2017-02-23T04:34:15Z</dcterms:modified>
  <cp:category/>
</cp:coreProperties>
</file>