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275" r:id="rId4"/>
    <p:sldId id="274" r:id="rId5"/>
    <p:sldId id="289" r:id="rId6"/>
    <p:sldId id="280" r:id="rId7"/>
    <p:sldId id="276" r:id="rId8"/>
    <p:sldId id="272" r:id="rId9"/>
    <p:sldId id="281" r:id="rId10"/>
    <p:sldId id="282" r:id="rId11"/>
    <p:sldId id="290" r:id="rId12"/>
    <p:sldId id="291" r:id="rId13"/>
    <p:sldId id="292" r:id="rId14"/>
    <p:sldId id="293" r:id="rId15"/>
    <p:sldId id="294" r:id="rId16"/>
    <p:sldId id="277" r:id="rId17"/>
    <p:sldId id="269" r:id="rId18"/>
    <p:sldId id="284" r:id="rId19"/>
    <p:sldId id="285" r:id="rId20"/>
    <p:sldId id="286" r:id="rId21"/>
    <p:sldId id="295" r:id="rId22"/>
    <p:sldId id="278" r:id="rId23"/>
    <p:sldId id="287" r:id="rId24"/>
    <p:sldId id="297" r:id="rId25"/>
    <p:sldId id="298" r:id="rId26"/>
    <p:sldId id="299" r:id="rId27"/>
    <p:sldId id="300" r:id="rId28"/>
    <p:sldId id="279" r:id="rId29"/>
    <p:sldId id="270" r:id="rId30"/>
    <p:sldId id="271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41402EF-72EA-4F86-9227-E1922CEE125F}">
          <p14:sldIdLst>
            <p14:sldId id="256"/>
            <p14:sldId id="267"/>
          </p14:sldIdLst>
        </p14:section>
        <p14:section name="JavaScript Frameworks" id="{33FD48A0-F6B7-9C47-9293-E23E8F6A8D99}">
          <p14:sldIdLst>
            <p14:sldId id="275"/>
            <p14:sldId id="274"/>
            <p14:sldId id="289"/>
            <p14:sldId id="280"/>
          </p14:sldIdLst>
        </p14:section>
        <p14:section name="Node.js" id="{6FD3322A-53B1-2F49-A98B-BCE2CFE695DE}">
          <p14:sldIdLst>
            <p14:sldId id="276"/>
            <p14:sldId id="272"/>
            <p14:sldId id="281"/>
            <p14:sldId id="282"/>
            <p14:sldId id="290"/>
            <p14:sldId id="291"/>
            <p14:sldId id="292"/>
            <p14:sldId id="293"/>
            <p14:sldId id="294"/>
          </p14:sldIdLst>
        </p14:section>
        <p14:section name="MongoDB" id="{785C55D4-D37E-B549-A41D-5A27C6BFEF9B}">
          <p14:sldIdLst>
            <p14:sldId id="277"/>
            <p14:sldId id="269"/>
            <p14:sldId id="284"/>
            <p14:sldId id="285"/>
            <p14:sldId id="286"/>
            <p14:sldId id="295"/>
          </p14:sldIdLst>
        </p14:section>
        <p14:section name="Angular" id="{426CF28F-52EE-E747-9631-CA0593A883D2}">
          <p14:sldIdLst>
            <p14:sldId id="278"/>
            <p14:sldId id="287"/>
            <p14:sldId id="297"/>
            <p14:sldId id="298"/>
            <p14:sldId id="299"/>
            <p14:sldId id="300"/>
          </p14:sldIdLst>
        </p14:section>
        <p14:section name="Summary" id="{6016C672-7EF5-8544-9FEE-5F02D5CD42F5}">
          <p14:sldIdLst>
            <p14:sldId id="27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57" autoAdjust="0"/>
    <p:restoredTop sz="86387" autoAdjust="0"/>
  </p:normalViewPr>
  <p:slideViewPr>
    <p:cSldViewPr showGuides="1">
      <p:cViewPr>
        <p:scale>
          <a:sx n="70" d="100"/>
          <a:sy n="70" d="100"/>
        </p:scale>
        <p:origin x="-1144" y="-2392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6" d="100"/>
          <a:sy n="66" d="100"/>
        </p:scale>
        <p:origin x="1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7DE-FC0E-EC49-B1C5-B796F9CDC289}" type="datetimeFigureOut">
              <a:rPr lang="en-US" smtClean="0"/>
              <a:t>17-02-22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01C6-9040-D44A-A0F9-7BE70F3FD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1C6-9040-D44A-A0F9-7BE70F3FD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7474024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4908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Pearson</a:t>
            </a:r>
          </a:p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591" y="6581001"/>
            <a:ext cx="328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of Web Development - 2</a:t>
            </a:r>
            <a:r>
              <a:rPr lang="en-US" sz="1200" baseline="30000" dirty="0" smtClean="0">
                <a:solidFill>
                  <a:srgbClr val="404040"/>
                </a:solidFill>
                <a:latin typeface="Rockwell" pitchFamily="18" charset="0"/>
              </a:rPr>
              <a:t>nd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Ed.</a:t>
            </a:r>
            <a:endParaRPr lang="en-US" sz="1200" dirty="0">
              <a:solidFill>
                <a:srgbClr val="40404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rgbClr val="C88736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rgbClr val="C88736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JavaScript 4: Frameworks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Node.js</a:t>
            </a:r>
            <a:endParaRPr lang="en-US" dirty="0"/>
          </a:p>
        </p:txBody>
      </p:sp>
      <p:pic>
        <p:nvPicPr>
          <p:cNvPr id="5" name="Content Placeholder 4" descr="481262000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6" r="-929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Node.js</a:t>
            </a:r>
            <a:r>
              <a:rPr lang="en-US" dirty="0" smtClean="0"/>
              <a:t> single-thread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4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Node.js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546032" cy="452596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latin typeface="Calbri"/>
                <a:cs typeface="Calbri"/>
              </a:rPr>
              <a:t>// Load the http module to create an HTTP server</a:t>
            </a:r>
          </a:p>
          <a:p>
            <a:pPr>
              <a:spcAft>
                <a:spcPts val="0"/>
              </a:spcAft>
            </a:pPr>
            <a:r>
              <a:rPr lang="en-US" sz="1800" dirty="0" err="1">
                <a:latin typeface="Calbri"/>
                <a:cs typeface="Calbri"/>
              </a:rPr>
              <a:t>var</a:t>
            </a:r>
            <a:r>
              <a:rPr lang="en-US" sz="1800" dirty="0">
                <a:latin typeface="Calbri"/>
                <a:cs typeface="Calbri"/>
              </a:rPr>
              <a:t> http = require('http')</a:t>
            </a:r>
            <a:r>
              <a:rPr lang="en-US" sz="1800" dirty="0" smtClean="0">
                <a:latin typeface="Calbri"/>
                <a:cs typeface="Calbri"/>
              </a:rPr>
              <a:t>;</a:t>
            </a:r>
          </a:p>
          <a:p>
            <a:pPr>
              <a:spcAft>
                <a:spcPts val="0"/>
              </a:spcAft>
            </a:pPr>
            <a:endParaRPr lang="en-US" sz="1800" dirty="0">
              <a:latin typeface="Calbri"/>
              <a:cs typeface="Calbri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albri"/>
                <a:cs typeface="Calbri"/>
              </a:rPr>
              <a:t>// Configure HTTP server to respond with Hello World to all requests</a:t>
            </a:r>
          </a:p>
          <a:p>
            <a:pPr>
              <a:spcAft>
                <a:spcPts val="0"/>
              </a:spcAft>
            </a:pPr>
            <a:r>
              <a:rPr lang="en-US" sz="1800" dirty="0" err="1">
                <a:latin typeface="Calbri"/>
                <a:cs typeface="Calbri"/>
              </a:rPr>
              <a:t>var</a:t>
            </a:r>
            <a:r>
              <a:rPr lang="en-US" sz="1800" dirty="0">
                <a:latin typeface="Calbri"/>
                <a:cs typeface="Calbri"/>
              </a:rPr>
              <a:t> server = </a:t>
            </a:r>
            <a:r>
              <a:rPr lang="en-US" sz="1800" dirty="0" err="1">
                <a:latin typeface="Calbri"/>
                <a:cs typeface="Calbri"/>
              </a:rPr>
              <a:t>http.createServer</a:t>
            </a:r>
            <a:r>
              <a:rPr lang="en-US" sz="1800" dirty="0">
                <a:latin typeface="Calbri"/>
                <a:cs typeface="Calbri"/>
              </a:rPr>
              <a:t>(function (request, response) {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bri"/>
                <a:cs typeface="Calbri"/>
              </a:rPr>
              <a:t>	</a:t>
            </a:r>
            <a:r>
              <a:rPr lang="en-US" sz="1800" dirty="0" err="1" smtClean="0">
                <a:latin typeface="Calbri"/>
                <a:cs typeface="Calbri"/>
              </a:rPr>
              <a:t>response.writeHead</a:t>
            </a:r>
            <a:r>
              <a:rPr lang="en-US" sz="1800" dirty="0">
                <a:latin typeface="Calbri"/>
                <a:cs typeface="Calbri"/>
              </a:rPr>
              <a:t>(200, {"Content-Type": "text/plain"});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bri"/>
                <a:cs typeface="Calbri"/>
              </a:rPr>
              <a:t>	</a:t>
            </a:r>
            <a:r>
              <a:rPr lang="en-US" sz="1800" dirty="0" err="1" smtClean="0">
                <a:latin typeface="Calbri"/>
                <a:cs typeface="Calbri"/>
              </a:rPr>
              <a:t>response.write</a:t>
            </a:r>
            <a:r>
              <a:rPr lang="en-US" sz="1800" dirty="0">
                <a:latin typeface="Calbri"/>
                <a:cs typeface="Calbri"/>
              </a:rPr>
              <a:t>("Hello this is our first </a:t>
            </a:r>
            <a:r>
              <a:rPr lang="en-US" sz="1800" dirty="0" err="1">
                <a:latin typeface="Calbri"/>
                <a:cs typeface="Calbri"/>
              </a:rPr>
              <a:t>node.js</a:t>
            </a:r>
            <a:r>
              <a:rPr lang="en-US" sz="1800" dirty="0">
                <a:latin typeface="Calbri"/>
                <a:cs typeface="Calbri"/>
              </a:rPr>
              <a:t> application\n");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Calbri"/>
                <a:cs typeface="Calbri"/>
              </a:rPr>
              <a:t>	</a:t>
            </a:r>
            <a:r>
              <a:rPr lang="en-US" sz="1800" dirty="0" err="1" smtClean="0">
                <a:latin typeface="Calbri"/>
                <a:cs typeface="Calbri"/>
              </a:rPr>
              <a:t>response.end</a:t>
            </a:r>
            <a:r>
              <a:rPr lang="en-US" sz="1800" dirty="0">
                <a:latin typeface="Calbri"/>
                <a:cs typeface="Calbri"/>
              </a:rPr>
              <a:t>();</a:t>
            </a:r>
          </a:p>
          <a:p>
            <a:pPr>
              <a:spcAft>
                <a:spcPts val="0"/>
              </a:spcAft>
            </a:pPr>
            <a:r>
              <a:rPr lang="mr-IN" sz="1800" dirty="0">
                <a:latin typeface="Calbri"/>
                <a:cs typeface="Calbri"/>
              </a:rPr>
              <a:t>})</a:t>
            </a:r>
            <a:r>
              <a:rPr lang="mr-IN" sz="1800" dirty="0" smtClean="0">
                <a:latin typeface="Calbri"/>
                <a:cs typeface="Calbri"/>
              </a:rPr>
              <a:t>;</a:t>
            </a:r>
            <a:endParaRPr lang="en-CA" sz="1800" dirty="0" smtClean="0">
              <a:latin typeface="Calbri"/>
              <a:cs typeface="Calbri"/>
            </a:endParaRPr>
          </a:p>
          <a:p>
            <a:pPr>
              <a:spcAft>
                <a:spcPts val="0"/>
              </a:spcAft>
            </a:pPr>
            <a:endParaRPr lang="mr-IN" sz="1800" dirty="0">
              <a:latin typeface="Calbri"/>
              <a:cs typeface="Calbri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albri"/>
                <a:cs typeface="Calbri"/>
              </a:rPr>
              <a:t>// Listen on port 7000 on </a:t>
            </a:r>
            <a:r>
              <a:rPr lang="en-US" sz="1800" dirty="0" err="1">
                <a:latin typeface="Calbri"/>
                <a:cs typeface="Calbri"/>
              </a:rPr>
              <a:t>localhost</a:t>
            </a:r>
            <a:endParaRPr lang="en-US" sz="1800" dirty="0">
              <a:latin typeface="Calbri"/>
              <a:cs typeface="Calbri"/>
            </a:endParaRPr>
          </a:p>
          <a:p>
            <a:pPr>
              <a:spcAft>
                <a:spcPts val="0"/>
              </a:spcAft>
            </a:pPr>
            <a:r>
              <a:rPr lang="en-US" sz="1800" dirty="0" err="1">
                <a:latin typeface="Calbri"/>
                <a:cs typeface="Calbri"/>
              </a:rPr>
              <a:t>server.listen</a:t>
            </a:r>
            <a:r>
              <a:rPr lang="en-US" sz="1800" dirty="0">
                <a:latin typeface="Calbri"/>
                <a:cs typeface="Calbri"/>
              </a:rPr>
              <a:t>(7000, "</a:t>
            </a:r>
            <a:r>
              <a:rPr lang="en-US" sz="1800" dirty="0" err="1">
                <a:latin typeface="Calbri"/>
                <a:cs typeface="Calbri"/>
              </a:rPr>
              <a:t>localhost</a:t>
            </a:r>
            <a:r>
              <a:rPr lang="en-US" sz="1800" dirty="0">
                <a:latin typeface="Calbri"/>
                <a:cs typeface="Calbri"/>
              </a:rPr>
              <a:t>")</a:t>
            </a:r>
            <a:r>
              <a:rPr lang="en-US" sz="1800" dirty="0" smtClean="0">
                <a:latin typeface="Calbri"/>
                <a:cs typeface="Calbri"/>
              </a:rPr>
              <a:t>;</a:t>
            </a:r>
          </a:p>
          <a:p>
            <a:pPr>
              <a:spcAft>
                <a:spcPts val="0"/>
              </a:spcAft>
            </a:pPr>
            <a:endParaRPr lang="en-US" sz="1800" dirty="0">
              <a:latin typeface="Calbri"/>
              <a:cs typeface="Calbri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albri"/>
                <a:cs typeface="Calbri"/>
              </a:rPr>
              <a:t>// display a message on the terminal</a:t>
            </a:r>
          </a:p>
          <a:p>
            <a:pPr>
              <a:spcAft>
                <a:spcPts val="0"/>
              </a:spcAft>
            </a:pPr>
            <a:r>
              <a:rPr lang="en-US" sz="1800" dirty="0" err="1">
                <a:latin typeface="Calbri"/>
                <a:cs typeface="Calbri"/>
              </a:rPr>
              <a:t>console.log</a:t>
            </a:r>
            <a:r>
              <a:rPr lang="en-US" sz="1800" dirty="0">
                <a:latin typeface="Calbri"/>
                <a:cs typeface="Calbri"/>
              </a:rPr>
              <a:t>("Server running at http://127.0.0.1:7000/");</a:t>
            </a:r>
            <a:endParaRPr lang="en-US" sz="1800" dirty="0">
              <a:latin typeface="Calbri"/>
              <a:cs typeface="Cal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with </a:t>
            </a:r>
            <a:r>
              <a:rPr lang="en-US" dirty="0" err="1"/>
              <a:t>Node.js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7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Node.js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with </a:t>
            </a:r>
            <a:r>
              <a:rPr lang="en-US" dirty="0" err="1"/>
              <a:t>Node.js</a:t>
            </a:r>
            <a:endParaRPr lang="en-US" dirty="0"/>
          </a:p>
        </p:txBody>
      </p:sp>
      <p:pic>
        <p:nvPicPr>
          <p:cNvPr id="6" name="Content Placeholder 5" descr="481262000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69" b="-62569"/>
          <a:stretch>
            <a:fillRect/>
          </a:stretch>
        </p:blipFill>
        <p:spPr>
          <a:xfrm>
            <a:off x="914400" y="836451"/>
            <a:ext cx="7546032" cy="5335749"/>
          </a:xfrm>
        </p:spPr>
      </p:pic>
    </p:spTree>
    <p:extLst>
      <p:ext uri="{BB962C8B-B14F-4D97-AF65-F5344CB8AC3E}">
        <p14:creationId xmlns:p14="http://schemas.microsoft.com/office/powerpoint/2010/main" val="230611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Node.js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Static file server example</a:t>
            </a:r>
            <a:endParaRPr lang="en-US" dirty="0"/>
          </a:p>
        </p:txBody>
      </p:sp>
      <p:pic>
        <p:nvPicPr>
          <p:cNvPr id="5" name="Content Placeholder 4" descr="481262000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23" r="-45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651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Node.js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Static file server example</a:t>
            </a:r>
            <a:endParaRPr lang="en-US" dirty="0"/>
          </a:p>
        </p:txBody>
      </p:sp>
      <p:pic>
        <p:nvPicPr>
          <p:cNvPr id="5" name="Content Placeholder 4" descr="481262000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23" r="-45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581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Node.js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Chat application</a:t>
            </a:r>
            <a:endParaRPr lang="en-US" dirty="0"/>
          </a:p>
        </p:txBody>
      </p:sp>
      <p:pic>
        <p:nvPicPr>
          <p:cNvPr id="6" name="Content Placeholder 5" descr="48126200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62" r="-11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322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20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JavaScript </a:t>
            </a:r>
            <a:r>
              <a:rPr lang="en-US" sz="2800" dirty="0" smtClean="0">
                <a:solidFill>
                  <a:schemeClr val="bg1"/>
                </a:solidFill>
              </a:rPr>
              <a:t>Frameworks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Node.js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MongoDB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Angular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/>
          <a:lstStyle/>
          <a:p>
            <a:r>
              <a:rPr lang="en-US" dirty="0" err="1" smtClean="0"/>
              <a:t>MongoDB</a:t>
            </a:r>
            <a:r>
              <a:rPr lang="en-US" dirty="0" smtClean="0"/>
              <a:t> </a:t>
            </a:r>
            <a:r>
              <a:rPr lang="en-US" dirty="0"/>
              <a:t>is a document-based database system, and uses different terminology </a:t>
            </a:r>
            <a:r>
              <a:rPr lang="en-US" dirty="0" smtClean="0"/>
              <a:t>and ideas </a:t>
            </a:r>
            <a:r>
              <a:rPr lang="en-US" dirty="0"/>
              <a:t>to describe the way it organizes its data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Collections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Document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Field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Nested Document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MongoDB</a:t>
            </a:r>
            <a:r>
              <a:rPr lang="en-US" dirty="0" smtClean="0"/>
              <a:t> Data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4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MongoDB</a:t>
            </a:r>
            <a:endParaRPr lang="en-US" dirty="0"/>
          </a:p>
        </p:txBody>
      </p:sp>
      <p:pic>
        <p:nvPicPr>
          <p:cNvPr id="5" name="Content Placeholder 4" descr="481262001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59" r="-34959"/>
          <a:stretch>
            <a:fillRect/>
          </a:stretch>
        </p:blipFill>
        <p:spPr>
          <a:xfrm>
            <a:off x="395536" y="1192866"/>
            <a:ext cx="7560840" cy="534621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Comparing to relational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MongoDB</a:t>
            </a:r>
            <a:endParaRPr lang="en-US" dirty="0"/>
          </a:p>
        </p:txBody>
      </p:sp>
      <p:pic>
        <p:nvPicPr>
          <p:cNvPr id="5" name="Content Placeholder 4" descr="481262001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27" r="-36527"/>
          <a:stretch>
            <a:fillRect/>
          </a:stretch>
        </p:blipFill>
        <p:spPr>
          <a:xfrm>
            <a:off x="539552" y="1196752"/>
            <a:ext cx="7488832" cy="529530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Running the </a:t>
            </a:r>
            <a:r>
              <a:rPr lang="en-US" dirty="0" err="1" smtClean="0"/>
              <a:t>MongoDB</a:t>
            </a:r>
            <a:r>
              <a:rPr lang="en-US" dirty="0" smtClean="0"/>
              <a:t> 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20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JavaScript </a:t>
            </a:r>
            <a:r>
              <a:rPr lang="en-US" sz="2800" dirty="0" smtClean="0">
                <a:solidFill>
                  <a:schemeClr val="bg1"/>
                </a:solidFill>
              </a:rPr>
              <a:t>Frameworks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Node.js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MongoDB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Angular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MongoDB</a:t>
            </a:r>
            <a:endParaRPr lang="en-US" dirty="0"/>
          </a:p>
        </p:txBody>
      </p:sp>
      <p:pic>
        <p:nvPicPr>
          <p:cNvPr id="5" name="Content Placeholder 4" descr="481262001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82" b="-22182"/>
          <a:stretch>
            <a:fillRect/>
          </a:stretch>
        </p:blipFill>
        <p:spPr>
          <a:xfrm>
            <a:off x="539552" y="1192866"/>
            <a:ext cx="7416824" cy="524438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Comparing a </a:t>
            </a:r>
            <a:r>
              <a:rPr lang="en-US" dirty="0" err="1"/>
              <a:t>MongoDB</a:t>
            </a:r>
            <a:r>
              <a:rPr lang="en-US" dirty="0"/>
              <a:t> query to an SQL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MongoDB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Accessing </a:t>
            </a:r>
            <a:r>
              <a:rPr lang="en-US" dirty="0" err="1"/>
              <a:t>MongoDB</a:t>
            </a:r>
            <a:r>
              <a:rPr lang="en-US" dirty="0"/>
              <a:t> Data in </a:t>
            </a:r>
            <a:r>
              <a:rPr lang="en-US" dirty="0" err="1"/>
              <a:t>Node.js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official </a:t>
            </a:r>
            <a:r>
              <a:rPr lang="en-US" dirty="0" err="1"/>
              <a:t>MongoDB</a:t>
            </a:r>
            <a:r>
              <a:rPr lang="en-US" dirty="0"/>
              <a:t> driver for </a:t>
            </a:r>
            <a:r>
              <a:rPr lang="en-US" dirty="0" err="1"/>
              <a:t>Node.js</a:t>
            </a:r>
            <a:r>
              <a:rPr lang="en-US" dirty="0"/>
              <a:t> (https://</a:t>
            </a:r>
            <a:r>
              <a:rPr lang="en-US" dirty="0" err="1" smtClean="0"/>
              <a:t>mongodb.github</a:t>
            </a:r>
            <a:r>
              <a:rPr lang="en-US" dirty="0"/>
              <a:t> </a:t>
            </a:r>
            <a:r>
              <a:rPr lang="en-US" dirty="0" smtClean="0"/>
              <a:t>.</a:t>
            </a:r>
            <a:r>
              <a:rPr lang="en-US" dirty="0" err="1" smtClean="0"/>
              <a:t>io</a:t>
            </a:r>
            <a:r>
              <a:rPr lang="en-US" dirty="0"/>
              <a:t>/node-</a:t>
            </a:r>
            <a:r>
              <a:rPr lang="en-US" dirty="0" err="1"/>
              <a:t>mongodb</a:t>
            </a:r>
            <a:r>
              <a:rPr lang="en-US" dirty="0"/>
              <a:t>-native/ ) provides a comprehensive set of methods and </a:t>
            </a:r>
            <a:r>
              <a:rPr lang="en-US" dirty="0" smtClean="0"/>
              <a:t>properties for </a:t>
            </a:r>
            <a:r>
              <a:rPr lang="en-US" dirty="0"/>
              <a:t>accessing a </a:t>
            </a:r>
            <a:r>
              <a:rPr lang="en-US" dirty="0" err="1"/>
              <a:t>MongoDB</a:t>
            </a:r>
            <a:r>
              <a:rPr lang="en-US" dirty="0"/>
              <a:t> </a:t>
            </a:r>
            <a:r>
              <a:rPr lang="en-US" dirty="0" smtClean="0"/>
              <a:t>database</a:t>
            </a:r>
          </a:p>
          <a:p>
            <a:r>
              <a:rPr lang="en-US" dirty="0" smtClean="0"/>
              <a:t>An </a:t>
            </a:r>
            <a:r>
              <a:rPr lang="en-US" dirty="0"/>
              <a:t>ORM (Object-Relational Mapping)  </a:t>
            </a:r>
            <a:r>
              <a:rPr lang="en-US" dirty="0" smtClean="0"/>
              <a:t>tool or </a:t>
            </a:r>
            <a:r>
              <a:rPr lang="en-US" dirty="0"/>
              <a:t>framework is a technique for moving data between objects in your </a:t>
            </a:r>
            <a:r>
              <a:rPr lang="en-US" dirty="0" smtClean="0"/>
              <a:t>programming code </a:t>
            </a:r>
            <a:r>
              <a:rPr lang="en-US" dirty="0"/>
              <a:t>and some form of persistence </a:t>
            </a:r>
            <a:r>
              <a:rPr lang="en-US" dirty="0" smtClean="0"/>
              <a:t>storage (mongoose)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70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20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JavaScript </a:t>
            </a:r>
            <a:r>
              <a:rPr lang="en-US" sz="2800" dirty="0" smtClean="0">
                <a:solidFill>
                  <a:schemeClr val="bg1"/>
                </a:solidFill>
              </a:rPr>
              <a:t>Frameworks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Node.js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MongoDB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Angular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0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/>
          <a:lstStyle/>
          <a:p>
            <a:r>
              <a:rPr lang="en-US" dirty="0" smtClean="0"/>
              <a:t>Angular </a:t>
            </a:r>
            <a:r>
              <a:rPr lang="en-US" dirty="0"/>
              <a:t>is a popular browser-based, open-</a:t>
            </a:r>
            <a:r>
              <a:rPr lang="en-US" dirty="0" smtClean="0"/>
              <a:t>source </a:t>
            </a:r>
            <a:r>
              <a:rPr lang="en-US" dirty="0"/>
              <a:t>JavaScript MVC </a:t>
            </a:r>
            <a:r>
              <a:rPr lang="en-US" dirty="0" smtClean="0"/>
              <a:t>framework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Goole</a:t>
            </a:r>
            <a:r>
              <a:rPr lang="en-US" dirty="0" smtClean="0"/>
              <a:t> driven)</a:t>
            </a:r>
          </a:p>
          <a:p>
            <a:r>
              <a:rPr lang="en-US" dirty="0"/>
              <a:t> It is the “A” in </a:t>
            </a:r>
            <a:r>
              <a:rPr lang="en-US" dirty="0" smtClean="0"/>
              <a:t>the MEAN </a:t>
            </a:r>
            <a:r>
              <a:rPr lang="en-US" dirty="0"/>
              <a:t>stack, though like everything covered in this chapter, it is independent of </a:t>
            </a:r>
            <a:r>
              <a:rPr lang="en-US" dirty="0" smtClean="0"/>
              <a:t>the other </a:t>
            </a:r>
            <a:r>
              <a:rPr lang="en-US" dirty="0"/>
              <a:t>components of the stack, and can be used without any of them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Angular </a:t>
            </a:r>
            <a:r>
              <a:rPr lang="en-US" dirty="0"/>
              <a:t>2 now allows </a:t>
            </a:r>
            <a:r>
              <a:rPr lang="en-US" dirty="0" smtClean="0"/>
              <a:t>developers to </a:t>
            </a:r>
            <a:r>
              <a:rPr lang="en-US" dirty="0"/>
              <a:t>write in </a:t>
            </a:r>
            <a:r>
              <a:rPr lang="en-US" dirty="0" err="1"/>
              <a:t>TypeScript</a:t>
            </a:r>
            <a:r>
              <a:rPr lang="en-US" dirty="0"/>
              <a:t>, JavaScript, or </a:t>
            </a:r>
            <a:r>
              <a:rPr lang="en-US" dirty="0" smtClean="0"/>
              <a:t>Dart.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many </a:t>
            </a:r>
            <a:r>
              <a:rPr lang="en-US" dirty="0"/>
              <a:t>of the online examples and tutorials are </a:t>
            </a:r>
            <a:r>
              <a:rPr lang="en-US" dirty="0" err="1"/>
              <a:t>TypeScript</a:t>
            </a:r>
            <a:r>
              <a:rPr lang="en-US" dirty="0"/>
              <a:t> </a:t>
            </a:r>
            <a:r>
              <a:rPr lang="en-US" dirty="0" smtClean="0"/>
              <a:t>only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AngularJS</a:t>
            </a:r>
            <a:r>
              <a:rPr lang="en-US" dirty="0" smtClean="0"/>
              <a:t> uses JavaScript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77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</a:t>
            </a:r>
            <a:r>
              <a:rPr lang="en-US" dirty="0" err="1" smtClean="0"/>
              <a:t>AngularJS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Well suited for Single Page Applications</a:t>
            </a:r>
            <a:endParaRPr lang="en-US" dirty="0"/>
          </a:p>
        </p:txBody>
      </p:sp>
      <p:pic>
        <p:nvPicPr>
          <p:cNvPr id="6" name="Content Placeholder 5" descr="4812620019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02" r="-41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2546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Creating a Simple </a:t>
            </a:r>
            <a:r>
              <a:rPr lang="en-US" dirty="0" err="1"/>
              <a:t>AngularJS</a:t>
            </a:r>
            <a:r>
              <a:rPr lang="en-US" dirty="0"/>
              <a:t> Application</a:t>
            </a:r>
            <a:endParaRPr lang="en-US" dirty="0"/>
          </a:p>
        </p:txBody>
      </p:sp>
      <p:pic>
        <p:nvPicPr>
          <p:cNvPr id="5" name="Content Placeholder 4" descr="481262002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1" r="-8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6917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Controller</a:t>
            </a:r>
            <a:endParaRPr lang="en-US" dirty="0"/>
          </a:p>
        </p:txBody>
      </p:sp>
      <p:pic>
        <p:nvPicPr>
          <p:cNvPr id="6" name="Content Placeholder 5" descr="481262002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86" r="-45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5673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Controller</a:t>
            </a:r>
            <a:endParaRPr lang="en-US" dirty="0"/>
          </a:p>
        </p:txBody>
      </p:sp>
      <p:pic>
        <p:nvPicPr>
          <p:cNvPr id="6" name="Content Placeholder 5" descr="481262002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86" r="-45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6463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20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JavaScript </a:t>
            </a:r>
            <a:r>
              <a:rPr lang="en-US" sz="2800" dirty="0" smtClean="0">
                <a:solidFill>
                  <a:schemeClr val="bg1"/>
                </a:solidFill>
              </a:rPr>
              <a:t>Frameworks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Node.js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MongoDB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Angular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Summary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6753"/>
            <a:ext cx="7402016" cy="4975448"/>
          </a:xfrm>
        </p:spPr>
        <p:txBody>
          <a:bodyPr numCol="3">
            <a:noAutofit/>
          </a:bodyPr>
          <a:lstStyle/>
          <a:p>
            <a:pPr>
              <a:spcAft>
                <a:spcPts val="0"/>
              </a:spcAft>
            </a:pPr>
            <a:r>
              <a:rPr lang="en-US" smtClean="0"/>
              <a:t>Angular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build tools</a:t>
            </a:r>
          </a:p>
          <a:p>
            <a:pPr>
              <a:spcAft>
                <a:spcPts val="0"/>
              </a:spcAft>
            </a:pPr>
            <a:r>
              <a:rPr lang="en-US" dirty="0"/>
              <a:t>clickstream</a:t>
            </a:r>
          </a:p>
          <a:p>
            <a:pPr>
              <a:spcAft>
                <a:spcPts val="0"/>
              </a:spcAft>
            </a:pPr>
            <a:r>
              <a:rPr lang="en-US" dirty="0"/>
              <a:t>commodity servers</a:t>
            </a:r>
          </a:p>
          <a:p>
            <a:pPr>
              <a:spcAft>
                <a:spcPts val="0"/>
              </a:spcAft>
            </a:pPr>
            <a:r>
              <a:rPr lang="en-US" dirty="0"/>
              <a:t>context switching</a:t>
            </a:r>
          </a:p>
          <a:p>
            <a:pPr>
              <a:spcAft>
                <a:spcPts val="0"/>
              </a:spcAft>
            </a:pPr>
            <a:r>
              <a:rPr lang="en-US" dirty="0"/>
              <a:t>DIRT (data-intensive</a:t>
            </a:r>
          </a:p>
          <a:p>
            <a:pPr>
              <a:spcAft>
                <a:spcPts val="0"/>
              </a:spcAft>
            </a:pPr>
            <a:r>
              <a:rPr lang="en-US" dirty="0"/>
              <a:t>real-time) applications</a:t>
            </a:r>
          </a:p>
          <a:p>
            <a:pPr>
              <a:spcAft>
                <a:spcPts val="0"/>
              </a:spcAft>
            </a:pPr>
            <a:r>
              <a:rPr lang="en-US" dirty="0"/>
              <a:t>Ember</a:t>
            </a:r>
          </a:p>
          <a:p>
            <a:pPr>
              <a:spcAft>
                <a:spcPts val="0"/>
              </a:spcAft>
            </a:pPr>
            <a:r>
              <a:rPr lang="en-US" dirty="0"/>
              <a:t>failover clustering</a:t>
            </a:r>
          </a:p>
          <a:p>
            <a:pPr>
              <a:spcAft>
                <a:spcPts val="0"/>
              </a:spcAft>
            </a:pPr>
            <a:r>
              <a:rPr lang="en-US" dirty="0"/>
              <a:t>full-duplex</a:t>
            </a:r>
          </a:p>
          <a:p>
            <a:pPr>
              <a:spcAft>
                <a:spcPts val="0"/>
              </a:spcAft>
            </a:pPr>
            <a:r>
              <a:rPr lang="en-US" dirty="0"/>
              <a:t>MEAN stack</a:t>
            </a:r>
          </a:p>
          <a:p>
            <a:pPr>
              <a:spcAft>
                <a:spcPts val="0"/>
              </a:spcAft>
            </a:pPr>
            <a:r>
              <a:rPr lang="en-US" dirty="0"/>
              <a:t>module</a:t>
            </a:r>
          </a:p>
          <a:p>
            <a:pPr>
              <a:spcAft>
                <a:spcPts val="0"/>
              </a:spcAft>
            </a:pPr>
            <a:r>
              <a:rPr lang="en-US" dirty="0"/>
              <a:t>multiple master replication</a:t>
            </a:r>
          </a:p>
          <a:p>
            <a:pPr>
              <a:spcAft>
                <a:spcPts val="0"/>
              </a:spcAft>
            </a:pPr>
            <a:r>
              <a:rPr lang="en-US" dirty="0" err="1"/>
              <a:t>node.js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err="1"/>
              <a:t>npm</a:t>
            </a:r>
            <a:r>
              <a:rPr lang="en-US" dirty="0"/>
              <a:t> (Node Package</a:t>
            </a:r>
          </a:p>
          <a:p>
            <a:pPr>
              <a:spcAft>
                <a:spcPts val="0"/>
              </a:spcAft>
            </a:pPr>
            <a:r>
              <a:rPr lang="en-US" dirty="0"/>
              <a:t>Manager)</a:t>
            </a:r>
          </a:p>
          <a:p>
            <a:pPr>
              <a:spcAft>
                <a:spcPts val="0"/>
              </a:spcAft>
            </a:pPr>
            <a:r>
              <a:rPr lang="en-US" dirty="0"/>
              <a:t>ORM (Object-Relational</a:t>
            </a:r>
          </a:p>
          <a:p>
            <a:pPr>
              <a:spcAft>
                <a:spcPts val="0"/>
              </a:spcAft>
            </a:pPr>
            <a:r>
              <a:rPr lang="en-US" dirty="0"/>
              <a:t>Mapping)</a:t>
            </a:r>
          </a:p>
          <a:p>
            <a:pPr>
              <a:spcAft>
                <a:spcPts val="0"/>
              </a:spcAft>
            </a:pPr>
            <a:r>
              <a:rPr lang="en-US" dirty="0"/>
              <a:t>push-based web</a:t>
            </a:r>
          </a:p>
          <a:p>
            <a:pPr>
              <a:spcAft>
                <a:spcPts val="0"/>
              </a:spcAft>
            </a:pPr>
            <a:r>
              <a:rPr lang="en-US" dirty="0"/>
              <a:t>applications</a:t>
            </a:r>
          </a:p>
          <a:p>
            <a:pPr>
              <a:spcAft>
                <a:spcPts val="0"/>
              </a:spcAft>
            </a:pPr>
            <a:r>
              <a:rPr lang="en-US" dirty="0"/>
              <a:t>React</a:t>
            </a:r>
          </a:p>
          <a:p>
            <a:pPr>
              <a:spcAft>
                <a:spcPts val="0"/>
              </a:spcAft>
            </a:pPr>
            <a:r>
              <a:rPr lang="en-US" dirty="0"/>
              <a:t>routing</a:t>
            </a:r>
          </a:p>
          <a:p>
            <a:pPr>
              <a:spcAft>
                <a:spcPts val="0"/>
              </a:spcAft>
            </a:pPr>
            <a:r>
              <a:rPr lang="en-US" dirty="0" err="1"/>
              <a:t>sharding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single master replication</a:t>
            </a:r>
          </a:p>
          <a:p>
            <a:pPr>
              <a:spcAft>
                <a:spcPts val="0"/>
              </a:spcAft>
            </a:pPr>
            <a:r>
              <a:rPr lang="en-US" dirty="0"/>
              <a:t>Single-Page Applications</a:t>
            </a:r>
          </a:p>
          <a:p>
            <a:pPr>
              <a:spcAft>
                <a:spcPts val="0"/>
              </a:spcAft>
            </a:pPr>
            <a:r>
              <a:rPr lang="mr-IN" dirty="0"/>
              <a:t>(SPA)</a:t>
            </a:r>
          </a:p>
          <a:p>
            <a:pPr>
              <a:spcAft>
                <a:spcPts val="0"/>
              </a:spcAft>
            </a:pPr>
            <a:r>
              <a:rPr lang="en-US" dirty="0"/>
              <a:t>software framework</a:t>
            </a:r>
          </a:p>
          <a:p>
            <a:pPr>
              <a:spcAft>
                <a:spcPts val="0"/>
              </a:spcAft>
            </a:pPr>
            <a:r>
              <a:rPr lang="en-US" dirty="0"/>
              <a:t>task runner tools</a:t>
            </a:r>
          </a:p>
          <a:p>
            <a:pPr>
              <a:spcAft>
                <a:spcPts val="0"/>
              </a:spcAft>
            </a:pPr>
            <a:r>
              <a:rPr lang="en-US" dirty="0" err="1"/>
              <a:t>WebSockets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Terms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68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20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JavaScript Frameworks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Node.js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MongoDB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Angular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7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Questions?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174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Frameworks </a:t>
            </a:r>
          </a:p>
        </p:txBody>
      </p:sp>
      <p:pic>
        <p:nvPicPr>
          <p:cNvPr id="5" name="Content Placeholder 4" descr="4812620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21" b="-3162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Popularity of Frameworks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Frameworks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Ember</a:t>
            </a:r>
            <a:r>
              <a:rPr lang="en-US" dirty="0"/>
              <a:t> </a:t>
            </a:r>
            <a:r>
              <a:rPr lang="en-US" dirty="0" smtClean="0"/>
              <a:t>forces developers to </a:t>
            </a:r>
            <a:r>
              <a:rPr lang="en-US" dirty="0"/>
              <a:t>adopt a known and well-regarded approach to structuring and implementing a </a:t>
            </a:r>
            <a:r>
              <a:rPr lang="en-US" dirty="0" smtClean="0"/>
              <a:t>web application</a:t>
            </a:r>
            <a:r>
              <a:rPr lang="en-US" dirty="0"/>
              <a:t>. It uses a variant of the MVC </a:t>
            </a:r>
            <a:r>
              <a:rPr lang="en-US" dirty="0" smtClean="0"/>
              <a:t>pattern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Angular</a:t>
            </a:r>
            <a:r>
              <a:rPr lang="en-US" dirty="0"/>
              <a:t> has many similarities to Ember (i.e., models, templates, and routing)</a:t>
            </a:r>
            <a:r>
              <a:rPr lang="en-US" dirty="0" smtClean="0"/>
              <a:t>, and </a:t>
            </a:r>
            <a:r>
              <a:rPr lang="en-US" dirty="0"/>
              <a:t>has the added advantage of being partially maintained by Google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React</a:t>
            </a:r>
            <a:r>
              <a:rPr lang="en-US" dirty="0"/>
              <a:t> is a newer framework developed by Facebook. Unlike Ember </a:t>
            </a:r>
            <a:r>
              <a:rPr lang="en-US" dirty="0" smtClean="0"/>
              <a:t>and Angular</a:t>
            </a:r>
            <a:r>
              <a:rPr lang="en-US" dirty="0"/>
              <a:t>, React is not a complete MVC-like framework; instead it focuses on </a:t>
            </a:r>
            <a:r>
              <a:rPr lang="en-US" dirty="0" smtClean="0"/>
              <a:t>the view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JavaScript Front-End Frameworks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4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Frameworks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Node.js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Alternative to LAMP stack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MEAN stack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/>
              <a:t> </a:t>
            </a:r>
            <a:r>
              <a:rPr lang="en-US" dirty="0" err="1"/>
              <a:t>MongoDB</a:t>
            </a:r>
            <a:r>
              <a:rPr lang="en-US" dirty="0"/>
              <a:t>-Express-Angular-</a:t>
            </a:r>
            <a:r>
              <a:rPr lang="en-US" dirty="0" err="1"/>
              <a:t>Node.js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1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20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JavaScript </a:t>
            </a:r>
            <a:r>
              <a:rPr lang="en-US" sz="2800" dirty="0" smtClean="0">
                <a:solidFill>
                  <a:schemeClr val="bg1"/>
                </a:solidFill>
              </a:rPr>
              <a:t>Frameworks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/>
                </a:solidFill>
              </a:rPr>
              <a:t>Node.js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MongoDB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Angular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9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Node.js</a:t>
            </a:r>
            <a:endParaRPr lang="en-US" dirty="0"/>
          </a:p>
        </p:txBody>
      </p:sp>
      <p:pic>
        <p:nvPicPr>
          <p:cNvPr id="5" name="Content Placeholder 4" descr="481262000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8" r="-731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Push based web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8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Node.js</a:t>
            </a:r>
            <a:endParaRPr lang="en-US" dirty="0"/>
          </a:p>
        </p:txBody>
      </p:sp>
      <p:pic>
        <p:nvPicPr>
          <p:cNvPr id="5" name="Content Placeholder 4" descr="481262000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0" r="-657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Blocking thread-based </a:t>
            </a:r>
            <a:r>
              <a:rPr lang="en-US" dirty="0" smtClean="0"/>
              <a:t>architecture (how apache /PHP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7653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FunWebDev - 2nd Edition">
      <a:dk1>
        <a:srgbClr val="404040"/>
      </a:dk1>
      <a:lt1>
        <a:srgbClr val="F3F3E7"/>
      </a:lt1>
      <a:dk2>
        <a:srgbClr val="37475F"/>
      </a:dk2>
      <a:lt2>
        <a:srgbClr val="FFFFFF"/>
      </a:lt2>
      <a:accent1>
        <a:srgbClr val="B6E4EC"/>
      </a:accent1>
      <a:accent2>
        <a:srgbClr val="A82233"/>
      </a:accent2>
      <a:accent3>
        <a:srgbClr val="C88736"/>
      </a:accent3>
      <a:accent4>
        <a:srgbClr val="467082"/>
      </a:accent4>
      <a:accent5>
        <a:srgbClr val="F3703A"/>
      </a:accent5>
      <a:accent6>
        <a:srgbClr val="00A651"/>
      </a:accent6>
      <a:hlink>
        <a:srgbClr val="B6EEEC"/>
      </a:hlink>
      <a:folHlink>
        <a:srgbClr val="C887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893</TotalTime>
  <Words>602</Words>
  <Application>Microsoft Macintosh PowerPoint</Application>
  <PresentationFormat>On-screen Show (4:3)</PresentationFormat>
  <Paragraphs>176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Presentation</vt:lpstr>
      <vt:lpstr>JavaScript 4: Frameworks </vt:lpstr>
      <vt:lpstr>Chapter 20</vt:lpstr>
      <vt:lpstr>Chapter 20</vt:lpstr>
      <vt:lpstr>JavaScript Frameworks </vt:lpstr>
      <vt:lpstr>JavaScript Frameworks </vt:lpstr>
      <vt:lpstr>JavaScript Frameworks </vt:lpstr>
      <vt:lpstr>Chapter 20</vt:lpstr>
      <vt:lpstr>Node.js</vt:lpstr>
      <vt:lpstr>Node.js</vt:lpstr>
      <vt:lpstr>Node.js</vt:lpstr>
      <vt:lpstr>Node.js</vt:lpstr>
      <vt:lpstr>Node.js</vt:lpstr>
      <vt:lpstr>Node.js</vt:lpstr>
      <vt:lpstr>Node.js</vt:lpstr>
      <vt:lpstr>Node.js</vt:lpstr>
      <vt:lpstr>Chapter 20</vt:lpstr>
      <vt:lpstr>MongoDB</vt:lpstr>
      <vt:lpstr>MongoDB</vt:lpstr>
      <vt:lpstr>MongoDB</vt:lpstr>
      <vt:lpstr>MongoDB</vt:lpstr>
      <vt:lpstr>MongoDB</vt:lpstr>
      <vt:lpstr>Chapter 20</vt:lpstr>
      <vt:lpstr>Angular</vt:lpstr>
      <vt:lpstr>Angular</vt:lpstr>
      <vt:lpstr>Angular</vt:lpstr>
      <vt:lpstr>Angular</vt:lpstr>
      <vt:lpstr>Angular</vt:lpstr>
      <vt:lpstr>Chapter 20</vt:lpstr>
      <vt:lpstr>Summary</vt:lpstr>
      <vt:lpstr>Summary</vt:lpstr>
    </vt:vector>
  </TitlesOfParts>
  <Manager/>
  <Company>Pearson</Company>
  <LinksUpToDate>false</LinksUpToDate>
  <SharedDoc>false</SharedDoc>
  <HyperlinkBase>http://funwebdev.com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Web Development</dc:title>
  <dc:subject/>
  <dc:creator>Randy Connolly and Ricardo Hoar</dc:creator>
  <cp:keywords/>
  <dc:description/>
  <cp:lastModifiedBy>Ricardo</cp:lastModifiedBy>
  <cp:revision>109</cp:revision>
  <dcterms:created xsi:type="dcterms:W3CDTF">2014-01-14T22:57:40Z</dcterms:created>
  <dcterms:modified xsi:type="dcterms:W3CDTF">2017-02-23T05:00:18Z</dcterms:modified>
  <cp:category/>
</cp:coreProperties>
</file>