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7" r:id="rId3"/>
    <p:sldId id="268" r:id="rId4"/>
    <p:sldId id="269" r:id="rId5"/>
    <p:sldId id="295" r:id="rId6"/>
    <p:sldId id="270" r:id="rId7"/>
    <p:sldId id="296" r:id="rId8"/>
    <p:sldId id="297" r:id="rId9"/>
    <p:sldId id="271" r:id="rId10"/>
    <p:sldId id="272" r:id="rId11"/>
    <p:sldId id="273" r:id="rId12"/>
    <p:sldId id="279" r:id="rId13"/>
    <p:sldId id="298" r:id="rId14"/>
    <p:sldId id="280" r:id="rId15"/>
    <p:sldId id="299" r:id="rId16"/>
    <p:sldId id="300" r:id="rId17"/>
    <p:sldId id="301" r:id="rId18"/>
    <p:sldId id="274" r:id="rId19"/>
    <p:sldId id="281" r:id="rId20"/>
    <p:sldId id="282" r:id="rId21"/>
    <p:sldId id="283" r:id="rId22"/>
    <p:sldId id="284" r:id="rId23"/>
    <p:sldId id="302" r:id="rId24"/>
    <p:sldId id="275" r:id="rId25"/>
    <p:sldId id="285" r:id="rId26"/>
    <p:sldId id="303" r:id="rId27"/>
    <p:sldId id="286" r:id="rId28"/>
    <p:sldId id="304" r:id="rId29"/>
    <p:sldId id="287" r:id="rId30"/>
    <p:sldId id="305" r:id="rId31"/>
    <p:sldId id="306" r:id="rId32"/>
    <p:sldId id="288" r:id="rId33"/>
    <p:sldId id="307" r:id="rId34"/>
    <p:sldId id="308" r:id="rId35"/>
    <p:sldId id="289" r:id="rId36"/>
    <p:sldId id="309" r:id="rId37"/>
    <p:sldId id="276" r:id="rId38"/>
    <p:sldId id="290" r:id="rId39"/>
    <p:sldId id="291" r:id="rId40"/>
    <p:sldId id="277" r:id="rId41"/>
    <p:sldId id="292" r:id="rId42"/>
    <p:sldId id="310" r:id="rId43"/>
    <p:sldId id="311" r:id="rId44"/>
    <p:sldId id="278" r:id="rId45"/>
    <p:sldId id="293" r:id="rId46"/>
    <p:sldId id="294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Introducing Tables" id="{CD5D992E-19BC-2940-A29C-632AF5012C69}">
          <p14:sldIdLst>
            <p14:sldId id="268"/>
            <p14:sldId id="269"/>
            <p14:sldId id="295"/>
            <p14:sldId id="270"/>
            <p14:sldId id="296"/>
            <p14:sldId id="297"/>
            <p14:sldId id="271"/>
            <p14:sldId id="272"/>
          </p14:sldIdLst>
        </p14:section>
        <p14:section name="Styling Tables" id="{8E729670-99AC-544C-A3BD-09116A043B6C}">
          <p14:sldIdLst>
            <p14:sldId id="273"/>
            <p14:sldId id="279"/>
            <p14:sldId id="298"/>
            <p14:sldId id="280"/>
            <p14:sldId id="299"/>
            <p14:sldId id="300"/>
            <p14:sldId id="301"/>
          </p14:sldIdLst>
        </p14:section>
        <p14:section name="Introducing Forms" id="{7AD86E47-2798-A24B-9224-9C5BA890DCFA}">
          <p14:sldIdLst>
            <p14:sldId id="274"/>
            <p14:sldId id="281"/>
            <p14:sldId id="282"/>
            <p14:sldId id="283"/>
            <p14:sldId id="284"/>
            <p14:sldId id="302"/>
          </p14:sldIdLst>
        </p14:section>
        <p14:section name="Form Control Elements" id="{42FFCD64-5086-5C45-BF0C-5DA5BE92ED3B}">
          <p14:sldIdLst>
            <p14:sldId id="275"/>
            <p14:sldId id="285"/>
            <p14:sldId id="303"/>
            <p14:sldId id="286"/>
            <p14:sldId id="304"/>
            <p14:sldId id="287"/>
            <p14:sldId id="305"/>
            <p14:sldId id="306"/>
            <p14:sldId id="288"/>
            <p14:sldId id="307"/>
            <p14:sldId id="308"/>
            <p14:sldId id="289"/>
            <p14:sldId id="309"/>
          </p14:sldIdLst>
        </p14:section>
        <p14:section name="Table and Form Accessibility" id="{D4C7937F-53CE-5A47-BDEB-D8945E374AB7}">
          <p14:sldIdLst>
            <p14:sldId id="276"/>
            <p14:sldId id="290"/>
            <p14:sldId id="291"/>
          </p14:sldIdLst>
        </p14:section>
        <p14:section name="Microformats" id="{546BA598-3F63-4E4E-95AC-D1EDA05842AF}">
          <p14:sldIdLst>
            <p14:sldId id="277"/>
            <p14:sldId id="292"/>
            <p14:sldId id="310"/>
            <p14:sldId id="311"/>
          </p14:sldIdLst>
        </p14:section>
        <p14:section name="Summary" id="{43366BB5-B015-C246-A243-02DEA4889A51}">
          <p14:sldIdLst>
            <p14:sldId id="278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48" autoAdjust="0"/>
    <p:restoredTop sz="86387" autoAdjust="0"/>
  </p:normalViewPr>
  <p:slideViewPr>
    <p:cSldViewPr showGuides="1">
      <p:cViewPr>
        <p:scale>
          <a:sx n="130" d="100"/>
          <a:sy n="130" d="100"/>
        </p:scale>
        <p:origin x="-632" y="-1128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1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HTML Tables and </a:t>
            </a:r>
            <a:r>
              <a:rPr lang="en-US" b="1" dirty="0" smtClean="0"/>
              <a:t>Forms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pic>
        <p:nvPicPr>
          <p:cNvPr id="2" name="Content Placeholder 1" descr="4812605007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98" r="-8798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Using Tables for </a:t>
            </a:r>
            <a:r>
              <a:rPr lang="en-US" dirty="0" smtClean="0"/>
              <a:t>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7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Styling </a:t>
            </a:r>
            <a:r>
              <a:rPr lang="en-US" sz="2800" dirty="0" smtClean="0">
                <a:solidFill>
                  <a:schemeClr val="accent3"/>
                </a:solidFill>
              </a:rPr>
              <a:t>Tables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0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Styling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2" name="Content Placeholder 1" descr="481260500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" t="152" r="-1705" b="52735"/>
          <a:stretch/>
        </p:blipFill>
        <p:spPr>
          <a:xfrm>
            <a:off x="827584" y="1628800"/>
            <a:ext cx="7272751" cy="402506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Table </a:t>
            </a:r>
            <a:r>
              <a:rPr lang="en-US" dirty="0" smtClean="0"/>
              <a:t>Borders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6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Styling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2" name="Content Placeholder 1" descr="481260500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" t="52181" r="-752" b="-1381"/>
          <a:stretch/>
        </p:blipFill>
        <p:spPr>
          <a:xfrm>
            <a:off x="827584" y="1628799"/>
            <a:ext cx="7272751" cy="420343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Table </a:t>
            </a:r>
            <a:r>
              <a:rPr lang="en-US" dirty="0" smtClean="0"/>
              <a:t>Borders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7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7" t="-757" r="-686" b="63631"/>
          <a:stretch/>
        </p:blipFill>
        <p:spPr>
          <a:xfrm>
            <a:off x="395536" y="2060848"/>
            <a:ext cx="8308132" cy="324036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0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80" t="36292" r="147" b="34042"/>
          <a:stretch/>
        </p:blipFill>
        <p:spPr>
          <a:xfrm>
            <a:off x="395536" y="2060848"/>
            <a:ext cx="8308132" cy="2589306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6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pic>
        <p:nvPicPr>
          <p:cNvPr id="2" name="Content Placeholder 1" descr="481260500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" t="66512" r="-448" b="-991"/>
          <a:stretch/>
        </p:blipFill>
        <p:spPr>
          <a:xfrm>
            <a:off x="395536" y="2060847"/>
            <a:ext cx="8308132" cy="3009383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Styling </a:t>
            </a:r>
            <a:r>
              <a:rPr lang="en-US" b="1" smtClean="0"/>
              <a:t>Tables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Hover &amp; </a:t>
            </a:r>
            <a:r>
              <a:rPr lang="en-US" dirty="0" smtClean="0"/>
              <a:t>Zebras</a:t>
            </a:r>
            <a:endParaRPr lang="en-US" dirty="0"/>
          </a:p>
        </p:txBody>
      </p:sp>
      <p:pic>
        <p:nvPicPr>
          <p:cNvPr id="6" name="Content Placeholder 5" descr="4812605010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74" r="-53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92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Introducing </a:t>
            </a:r>
            <a:r>
              <a:rPr lang="en-US" sz="2800" dirty="0" smtClean="0">
                <a:solidFill>
                  <a:schemeClr val="accent3"/>
                </a:solidFill>
              </a:rPr>
              <a:t>Forms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Forms</a:t>
            </a:r>
            <a:endParaRPr lang="en-US" dirty="0"/>
          </a:p>
        </p:txBody>
      </p:sp>
      <p:pic>
        <p:nvPicPr>
          <p:cNvPr id="2" name="Content Placeholder 1" descr="481260501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92" b="-21792"/>
          <a:stretch>
            <a:fillRect/>
          </a:stretch>
        </p:blipFill>
        <p:spPr>
          <a:xfrm>
            <a:off x="914400" y="1141949"/>
            <a:ext cx="7113984" cy="503025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Form </a:t>
            </a:r>
            <a:r>
              <a:rPr lang="en-US" dirty="0" smtClean="0"/>
              <a:t>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4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2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38" t="30917" r="16389" b="31639"/>
          <a:stretch/>
        </p:blipFill>
        <p:spPr>
          <a:xfrm>
            <a:off x="827584" y="1484784"/>
            <a:ext cx="6624736" cy="4823734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Forms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7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79" b="-44279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Query </a:t>
            </a:r>
            <a:r>
              <a:rPr lang="en-US" dirty="0" smtClean="0"/>
              <a:t>Strings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85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pic>
        <p:nvPicPr>
          <p:cNvPr id="2" name="Content Placeholder 1" descr="4812605015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" t="7660" r="15418" b="53056"/>
          <a:stretch/>
        </p:blipFill>
        <p:spPr>
          <a:xfrm>
            <a:off x="721946" y="1484784"/>
            <a:ext cx="6802382" cy="456839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and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68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Introducing </a:t>
            </a:r>
            <a:r>
              <a:rPr lang="en-US" b="1" smtClean="0"/>
              <a:t>Forms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HTML Form elements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numCol="2">
            <a:normAutofit fontScale="62500" lnSpcReduction="20000"/>
          </a:bodyPr>
          <a:lstStyle/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&lt;button&gt;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/>
              <a:t>datalist</a:t>
            </a:r>
            <a:r>
              <a:rPr lang="en-US" dirty="0" smtClean="0"/>
              <a:t>&gt;</a:t>
            </a:r>
            <a:endParaRPr lang="en-US" dirty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</a:t>
            </a:r>
            <a:r>
              <a:rPr lang="en-US" dirty="0" err="1"/>
              <a:t>fieldset</a:t>
            </a:r>
            <a:r>
              <a:rPr lang="en-US" dirty="0"/>
              <a:t>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form&gt;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input&gt;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label&gt;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legend&gt;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/>
              <a:t>option&gt;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/>
              <a:t>optgroup</a:t>
            </a:r>
            <a:r>
              <a:rPr lang="en-US" dirty="0"/>
              <a:t>&gt; </a:t>
            </a:r>
            <a:endParaRPr lang="en-US" dirty="0" smtClean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&lt;select&gt;</a:t>
            </a:r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 smtClean="0"/>
              <a:t>&lt;</a:t>
            </a:r>
            <a:r>
              <a:rPr lang="en-US" dirty="0" err="1" smtClean="0"/>
              <a:t>textarea</a:t>
            </a:r>
            <a:r>
              <a:rPr lang="en-US" dirty="0" smtClean="0"/>
              <a:t>&gt;</a:t>
            </a:r>
            <a:endParaRPr lang="en-US" dirty="0"/>
          </a:p>
          <a:p>
            <a:pPr marL="342900" indent="-342900">
              <a:lnSpc>
                <a:spcPct val="220000"/>
              </a:lnSpc>
              <a:buFont typeface="Arial"/>
              <a:buChar char="•"/>
            </a:pPr>
            <a:r>
              <a:rPr lang="en-US" dirty="0"/>
              <a:t>&lt;output</a:t>
            </a:r>
            <a:r>
              <a:rPr lang="en-US" dirty="0" smtClean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18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Form Control </a:t>
            </a:r>
            <a:r>
              <a:rPr lang="en-US" sz="2800" dirty="0" smtClean="0">
                <a:solidFill>
                  <a:schemeClr val="accent3"/>
                </a:solidFill>
              </a:rPr>
              <a:t>Elements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 Control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 Input </a:t>
            </a:r>
            <a:r>
              <a:rPr lang="en-US" dirty="0" smtClean="0"/>
              <a:t>Controls</a:t>
            </a:r>
            <a:endParaRPr lang="en-US" dirty="0"/>
          </a:p>
        </p:txBody>
      </p:sp>
      <p:pic>
        <p:nvPicPr>
          <p:cNvPr id="6" name="Content Placeholder 5" descr="4812605016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942" r="-20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075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 Control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in HTML5 </a:t>
            </a:r>
            <a:r>
              <a:rPr lang="mr-IN" dirty="0" smtClean="0"/>
              <a:t>–</a:t>
            </a:r>
            <a:r>
              <a:rPr lang="en-US" dirty="0" smtClean="0"/>
              <a:t> pattern and </a:t>
            </a:r>
            <a:r>
              <a:rPr lang="en-US" dirty="0" err="1" smtClean="0"/>
              <a:t>datalist</a:t>
            </a:r>
            <a:endParaRPr lang="en-US" dirty="0"/>
          </a:p>
        </p:txBody>
      </p:sp>
      <p:pic>
        <p:nvPicPr>
          <p:cNvPr id="4" name="Content Placeholder 3" descr="4812605017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59" b="-21512"/>
          <a:stretch/>
        </p:blipFill>
        <p:spPr>
          <a:xfrm>
            <a:off x="683568" y="1772816"/>
            <a:ext cx="7912917" cy="1400944"/>
          </a:xfrm>
        </p:spPr>
      </p:pic>
      <p:pic>
        <p:nvPicPr>
          <p:cNvPr id="7" name="Picture 6" descr="481260501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861048"/>
            <a:ext cx="7776864" cy="21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19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81" r="-10481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Choice </a:t>
            </a:r>
            <a:r>
              <a:rPr lang="en-US" dirty="0" smtClean="0"/>
              <a:t>Controls ( &lt;select&gt;)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Choice </a:t>
            </a:r>
            <a:r>
              <a:rPr lang="en-US" dirty="0" smtClean="0"/>
              <a:t>Controls &lt;select&gt; using value attribute</a:t>
            </a:r>
            <a:endParaRPr lang="en-US" dirty="0"/>
          </a:p>
        </p:txBody>
      </p:sp>
      <p:pic>
        <p:nvPicPr>
          <p:cNvPr id="6" name="Content Placeholder 5" descr="4812605020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741" b="-157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415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(radio)</a:t>
            </a:r>
            <a:endParaRPr lang="en-US" dirty="0"/>
          </a:p>
        </p:txBody>
      </p:sp>
      <p:pic>
        <p:nvPicPr>
          <p:cNvPr id="7" name="Content Placeholder 6" descr="481260502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6648" b="-256648"/>
          <a:stretch>
            <a:fillRect/>
          </a:stretch>
        </p:blipFill>
        <p:spPr>
          <a:xfrm>
            <a:off x="899592" y="1124744"/>
            <a:ext cx="7113984" cy="5030251"/>
          </a:xfrm>
        </p:spPr>
      </p:pic>
    </p:spTree>
    <p:extLst>
      <p:ext uri="{BB962C8B-B14F-4D97-AF65-F5344CB8AC3E}">
        <p14:creationId xmlns:p14="http://schemas.microsoft.com/office/powerpoint/2010/main" val="149694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Introducing </a:t>
            </a:r>
            <a:r>
              <a:rPr lang="en-US" sz="2800" dirty="0" smtClean="0">
                <a:solidFill>
                  <a:schemeClr val="accent3"/>
                </a:solidFill>
              </a:rPr>
              <a:t>Tables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(checkbox)</a:t>
            </a:r>
            <a:endParaRPr lang="en-US" dirty="0"/>
          </a:p>
        </p:txBody>
      </p:sp>
      <p:pic>
        <p:nvPicPr>
          <p:cNvPr id="4" name="Content Placeholder 3" descr="4812605022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8" r="-692" b="-3229"/>
          <a:stretch/>
        </p:blipFill>
        <p:spPr>
          <a:xfrm>
            <a:off x="539552" y="2276872"/>
            <a:ext cx="7891102" cy="2592288"/>
          </a:xfrm>
        </p:spPr>
      </p:pic>
    </p:spTree>
    <p:extLst>
      <p:ext uri="{BB962C8B-B14F-4D97-AF65-F5344CB8AC3E}">
        <p14:creationId xmlns:p14="http://schemas.microsoft.com/office/powerpoint/2010/main" val="125076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Form Control </a:t>
            </a:r>
            <a:r>
              <a:rPr lang="en-US" b="1" smtClean="0"/>
              <a:t>Elements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Button </a:t>
            </a:r>
            <a:r>
              <a:rPr lang="en-US" dirty="0" smtClean="0"/>
              <a:t>Controls (checkbox)</a:t>
            </a:r>
            <a:endParaRPr lang="en-US" dirty="0"/>
          </a:p>
        </p:txBody>
      </p:sp>
      <p:pic>
        <p:nvPicPr>
          <p:cNvPr id="6" name="Content Placeholder 5" descr="481260502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79" b="-25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910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83" b="-5409"/>
          <a:stretch/>
        </p:blipFill>
        <p:spPr>
          <a:xfrm>
            <a:off x="914400" y="3321538"/>
            <a:ext cx="6400800" cy="118207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(file upload)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9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(number and range controls)</a:t>
            </a:r>
            <a:endParaRPr lang="en-US" dirty="0"/>
          </a:p>
        </p:txBody>
      </p:sp>
      <p:pic>
        <p:nvPicPr>
          <p:cNvPr id="6" name="Content Placeholder 5" descr="481260502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732" b="-44732"/>
          <a:stretch>
            <a:fillRect/>
          </a:stretch>
        </p:blipFill>
        <p:spPr>
          <a:xfrm>
            <a:off x="914400" y="1040117"/>
            <a:ext cx="7258000" cy="5132083"/>
          </a:xfrm>
        </p:spPr>
      </p:pic>
    </p:spTree>
    <p:extLst>
      <p:ext uri="{BB962C8B-B14F-4D97-AF65-F5344CB8AC3E}">
        <p14:creationId xmlns:p14="http://schemas.microsoft.com/office/powerpoint/2010/main" val="85784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</a:t>
            </a:r>
            <a:r>
              <a:rPr lang="en-US" dirty="0" smtClean="0"/>
              <a:t>Controls (</a:t>
            </a:r>
            <a:r>
              <a:rPr lang="en-US" dirty="0" err="1" smtClean="0"/>
              <a:t>colour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812605027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33" b="-121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54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90" r="-2520" b="52408"/>
          <a:stretch/>
        </p:blipFill>
        <p:spPr>
          <a:xfrm>
            <a:off x="1259632" y="1916832"/>
            <a:ext cx="6266017" cy="365497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Date and Time </a:t>
            </a:r>
            <a:r>
              <a:rPr lang="en-US" dirty="0" smtClean="0"/>
              <a:t>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2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 Control </a:t>
            </a:r>
            <a:r>
              <a:rPr lang="en-US" b="1" dirty="0" smtClean="0"/>
              <a:t>Elements</a:t>
            </a:r>
            <a:endParaRPr lang="en-US" dirty="0"/>
          </a:p>
        </p:txBody>
      </p:sp>
      <p:pic>
        <p:nvPicPr>
          <p:cNvPr id="2" name="Content Placeholder 1" descr="4812605028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79" t="46812" r="-1532" b="-4028"/>
          <a:stretch/>
        </p:blipFill>
        <p:spPr>
          <a:xfrm>
            <a:off x="1259632" y="1916831"/>
            <a:ext cx="6266017" cy="439409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Date and Time </a:t>
            </a:r>
            <a:r>
              <a:rPr lang="en-US" dirty="0" smtClean="0"/>
              <a:t>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1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9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Table and Form </a:t>
            </a:r>
            <a:r>
              <a:rPr lang="en-US" b="1" dirty="0" smtClean="0"/>
              <a:t>Accessibility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Use tables for data, not layout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the &lt;caption&gt; element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Connect cells with a textual description in the header</a:t>
            </a:r>
          </a:p>
          <a:p>
            <a:pPr lvl="2"/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&lt;caption&gt;</a:t>
            </a:r>
            <a:r>
              <a:rPr lang="en-US" dirty="0">
                <a:latin typeface="Monaco"/>
                <a:cs typeface="Monaco"/>
              </a:rPr>
              <a:t>Famous Paintings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&lt;/caption&gt;</a:t>
            </a:r>
          </a:p>
          <a:p>
            <a:pPr lvl="2"/>
            <a:r>
              <a:rPr lang="en-CA" dirty="0">
                <a:latin typeface="Monaco"/>
                <a:cs typeface="Monaco"/>
              </a:rPr>
              <a:t>&lt;</a:t>
            </a:r>
            <a:r>
              <a:rPr lang="mr-IN" dirty="0" smtClean="0">
                <a:latin typeface="Monaco"/>
                <a:cs typeface="Monaco"/>
              </a:rPr>
              <a:t>tr</a:t>
            </a:r>
            <a:r>
              <a:rPr lang="en-CA" dirty="0" smtClean="0">
                <a:latin typeface="Monaco"/>
                <a:cs typeface="Monaco"/>
              </a:rPr>
              <a:t>&gt;</a:t>
            </a:r>
            <a:endParaRPr lang="mr-IN" dirty="0">
              <a:latin typeface="Monaco"/>
              <a:cs typeface="Monaco"/>
            </a:endParaRP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&gt;Title&lt;/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&gt;Artist&lt;/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&gt;Year&lt;/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&gt;Width&lt;/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US" dirty="0">
                <a:latin typeface="Monaco"/>
                <a:cs typeface="Monaco"/>
              </a:rPr>
              <a:t>&lt;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 </a:t>
            </a:r>
            <a:r>
              <a:rPr lang="en-US" dirty="0">
                <a:solidFill>
                  <a:srgbClr val="A82233"/>
                </a:solidFill>
                <a:latin typeface="Monaco"/>
                <a:cs typeface="Monaco"/>
              </a:rPr>
              <a:t>scope="col"</a:t>
            </a:r>
            <a:r>
              <a:rPr lang="en-US" dirty="0">
                <a:latin typeface="Monaco"/>
                <a:cs typeface="Monaco"/>
              </a:rPr>
              <a:t>&gt;Height&lt;/</a:t>
            </a:r>
            <a:r>
              <a:rPr lang="en-US" dirty="0" err="1">
                <a:latin typeface="Monaco"/>
                <a:cs typeface="Monaco"/>
              </a:rPr>
              <a:t>th</a:t>
            </a:r>
            <a:r>
              <a:rPr lang="en-US" dirty="0">
                <a:latin typeface="Monaco"/>
                <a:cs typeface="Monaco"/>
              </a:rPr>
              <a:t>&gt;</a:t>
            </a:r>
          </a:p>
          <a:p>
            <a:pPr lvl="2"/>
            <a:r>
              <a:rPr lang="en-CA" dirty="0">
                <a:latin typeface="Monaco"/>
                <a:cs typeface="Monaco"/>
              </a:rPr>
              <a:t>&lt;</a:t>
            </a:r>
            <a:r>
              <a:rPr lang="mr-IN" dirty="0" smtClean="0">
                <a:latin typeface="Monaco"/>
                <a:cs typeface="Monaco"/>
              </a:rPr>
              <a:t>/tr</a:t>
            </a:r>
            <a:r>
              <a:rPr lang="en-CA" dirty="0" smtClean="0">
                <a:latin typeface="Monaco"/>
                <a:cs typeface="Monaco"/>
              </a:rPr>
              <a:t>&gt;</a:t>
            </a:r>
            <a:endParaRPr lang="en-US" dirty="0">
              <a:latin typeface="Monaco"/>
              <a:cs typeface="Monaco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Accessible </a:t>
            </a:r>
            <a:r>
              <a:rPr lang="en-US" dirty="0" smtClean="0"/>
              <a:t>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9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Table and Form </a:t>
            </a:r>
            <a:r>
              <a:rPr lang="en-US" b="1" smtClean="0"/>
              <a:t>Accessibility</a:t>
            </a:r>
            <a:endParaRPr lang="en-US"/>
          </a:p>
        </p:txBody>
      </p:sp>
      <p:pic>
        <p:nvPicPr>
          <p:cNvPr id="2" name="Content Placeholder 1" descr="4812605029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1" t="-13939" b="-13939"/>
          <a:stretch/>
        </p:blipFill>
        <p:spPr>
          <a:xfrm>
            <a:off x="971600" y="1094609"/>
            <a:ext cx="6343599" cy="5077592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Accessible </a:t>
            </a:r>
            <a:r>
              <a:rPr lang="en-US" dirty="0" smtClean="0"/>
              <a:t>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2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Table </a:t>
            </a:r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8" name="Content Placeholder 7" descr="481260500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1" r="-891"/>
          <a:stretch>
            <a:fillRect/>
          </a:stretch>
        </p:blipFill>
        <p:spPr>
          <a:xfrm>
            <a:off x="914400" y="1196753"/>
            <a:ext cx="7036480" cy="4975448"/>
          </a:xfrm>
        </p:spPr>
      </p:pic>
    </p:spTree>
    <p:extLst>
      <p:ext uri="{BB962C8B-B14F-4D97-AF65-F5344CB8AC3E}">
        <p14:creationId xmlns:p14="http://schemas.microsoft.com/office/powerpoint/2010/main" val="139516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Microformats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3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pic>
        <p:nvPicPr>
          <p:cNvPr id="2" name="Content Placeholder 1" descr="4812605030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2" t="33993" r="8520" b="33845"/>
          <a:stretch/>
        </p:blipFill>
        <p:spPr>
          <a:xfrm>
            <a:off x="1043608" y="2132856"/>
            <a:ext cx="6548373" cy="36004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Schema.org</a:t>
            </a:r>
            <a:endParaRPr lang="en-US" dirty="0"/>
          </a:p>
        </p:txBody>
      </p:sp>
      <p:pic>
        <p:nvPicPr>
          <p:cNvPr id="6" name="Content Placeholder 5" descr="481260503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28" b="-2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689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Microformats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hCard</a:t>
            </a:r>
            <a:r>
              <a:rPr lang="en-US" dirty="0"/>
              <a:t>, which is used to semantically mark </a:t>
            </a:r>
            <a:r>
              <a:rPr lang="en-US" dirty="0" smtClean="0"/>
              <a:t>up contact </a:t>
            </a:r>
            <a:r>
              <a:rPr lang="en-US" dirty="0"/>
              <a:t>information for a </a:t>
            </a:r>
            <a:r>
              <a:rPr lang="en-US" dirty="0" smtClean="0"/>
              <a:t>person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http://</a:t>
            </a:r>
            <a:r>
              <a:rPr lang="en-US" dirty="0" err="1"/>
              <a:t>microformats.org</a:t>
            </a:r>
            <a:r>
              <a:rPr lang="en-US" dirty="0"/>
              <a:t>/wiki/</a:t>
            </a:r>
            <a:r>
              <a:rPr lang="en-US" dirty="0" err="1"/>
              <a:t>hcard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err="1"/>
              <a:t>Schema.org</a:t>
            </a:r>
            <a:r>
              <a:rPr lang="en-US" dirty="0"/>
              <a:t> aims to create and promote schemas for structured data on </a:t>
            </a:r>
            <a:r>
              <a:rPr lang="en-US" dirty="0" smtClean="0"/>
              <a:t>the Web. Google’s </a:t>
            </a:r>
            <a:r>
              <a:rPr lang="en-US" dirty="0"/>
              <a:t>on-line testing tool helps developers test their semantic markup </a:t>
            </a:r>
            <a:r>
              <a:rPr lang="en-US" dirty="0" smtClean="0"/>
              <a:t>and </a:t>
            </a:r>
            <a:r>
              <a:rPr lang="en-US" dirty="0" err="1" smtClean="0"/>
              <a:t>microformats</a:t>
            </a:r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search.google.com</a:t>
            </a:r>
            <a:r>
              <a:rPr lang="en-US" dirty="0"/>
              <a:t>/structured-data/testing-tool/u/0/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5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Styling </a:t>
            </a:r>
            <a:r>
              <a:rPr lang="en-US" sz="2800" dirty="0" smtClean="0">
                <a:solidFill>
                  <a:schemeClr val="bg1"/>
                </a:solidFill>
              </a:rPr>
              <a:t>Tables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Introducing </a:t>
            </a:r>
            <a:r>
              <a:rPr lang="en-US" sz="2800" dirty="0" smtClean="0">
                <a:solidFill>
                  <a:schemeClr val="bg1"/>
                </a:solidFill>
              </a:rPr>
              <a:t>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Form Control </a:t>
            </a:r>
            <a:r>
              <a:rPr lang="en-US" sz="2800" dirty="0" smtClean="0">
                <a:solidFill>
                  <a:schemeClr val="bg1"/>
                </a:solidFill>
              </a:rPr>
              <a:t>Elements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Table and Form Accessibility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Microformats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7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numCol="3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 checkbox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colspan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form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GET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hCard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microformat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POST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query string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radio buttons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rowspan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 err="1"/>
              <a:t>schema.org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table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URL encoded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web accessibility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Web Accessibility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Initiative (WAI)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6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Table </a:t>
            </a:r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8" name="Content Placeholder 7" descr="4812605002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41" t="28213" r="22166" b="46160"/>
          <a:stretch/>
        </p:blipFill>
        <p:spPr>
          <a:xfrm>
            <a:off x="467544" y="1340768"/>
            <a:ext cx="8136904" cy="4033974"/>
          </a:xfrm>
        </p:spPr>
      </p:pic>
    </p:spTree>
    <p:extLst>
      <p:ext uri="{BB962C8B-B14F-4D97-AF65-F5344CB8AC3E}">
        <p14:creationId xmlns:p14="http://schemas.microsoft.com/office/powerpoint/2010/main" val="401995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pic>
        <p:nvPicPr>
          <p:cNvPr id="6" name="Content Placeholder 5" descr="4812605003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2" t="16184" r="17613" b="48430"/>
          <a:stretch/>
        </p:blipFill>
        <p:spPr>
          <a:xfrm>
            <a:off x="899592" y="1340768"/>
            <a:ext cx="7416824" cy="5217651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Adding Headings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Spanning Columns</a:t>
            </a:r>
            <a:endParaRPr lang="en-US" dirty="0"/>
          </a:p>
        </p:txBody>
      </p:sp>
      <p:pic>
        <p:nvPicPr>
          <p:cNvPr id="4" name="Content Placeholder 3" descr="4812605004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7" t="14535" r="9952" b="51792"/>
          <a:stretch/>
        </p:blipFill>
        <p:spPr>
          <a:xfrm>
            <a:off x="-3944" y="1124744"/>
            <a:ext cx="8787553" cy="4824536"/>
          </a:xfrm>
        </p:spPr>
      </p:pic>
    </p:spTree>
    <p:extLst>
      <p:ext uri="{BB962C8B-B14F-4D97-AF65-F5344CB8AC3E}">
        <p14:creationId xmlns:p14="http://schemas.microsoft.com/office/powerpoint/2010/main" val="406278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</a:t>
            </a:r>
            <a:r>
              <a:rPr lang="en-US" b="1" dirty="0" smtClean="0"/>
              <a:t>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Spanning Rows</a:t>
            </a:r>
            <a:endParaRPr lang="en-US" dirty="0"/>
          </a:p>
        </p:txBody>
      </p:sp>
      <p:pic>
        <p:nvPicPr>
          <p:cNvPr id="6" name="Content Placeholder 5" descr="4812605005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2" t="14151" r="21212" b="49924"/>
          <a:stretch/>
        </p:blipFill>
        <p:spPr>
          <a:xfrm>
            <a:off x="971600" y="1230990"/>
            <a:ext cx="6264696" cy="5438370"/>
          </a:xfrm>
        </p:spPr>
      </p:pic>
    </p:spTree>
    <p:extLst>
      <p:ext uri="{BB962C8B-B14F-4D97-AF65-F5344CB8AC3E}">
        <p14:creationId xmlns:p14="http://schemas.microsoft.com/office/powerpoint/2010/main" val="317088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Introducing Tables </a:t>
            </a:r>
            <a:endParaRPr lang="en-US" dirty="0"/>
          </a:p>
        </p:txBody>
      </p:sp>
      <p:pic>
        <p:nvPicPr>
          <p:cNvPr id="2" name="Content Placeholder 1" descr="4812605006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04" t="20078" r="11950" b="33363"/>
          <a:stretch/>
        </p:blipFill>
        <p:spPr>
          <a:xfrm>
            <a:off x="1259632" y="1340768"/>
            <a:ext cx="5328592" cy="4997494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Additional Table </a:t>
            </a:r>
            <a:r>
              <a:rPr lang="en-US" dirty="0" smtClean="0"/>
              <a:t>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1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994</TotalTime>
  <Words>643</Words>
  <Application>Microsoft Macintosh PowerPoint</Application>
  <PresentationFormat>On-screen Show (4:3)</PresentationFormat>
  <Paragraphs>246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Presentation</vt:lpstr>
      <vt:lpstr>HTML Tables and Forms</vt:lpstr>
      <vt:lpstr>Chapter 5</vt:lpstr>
      <vt:lpstr>Chapter 5</vt:lpstr>
      <vt:lpstr>Introducing Tables </vt:lpstr>
      <vt:lpstr>Introducing Tables </vt:lpstr>
      <vt:lpstr>Introducing Tables</vt:lpstr>
      <vt:lpstr>Introducing Tables</vt:lpstr>
      <vt:lpstr>Introducing Tables</vt:lpstr>
      <vt:lpstr>Introducing Tables </vt:lpstr>
      <vt:lpstr>Introducing Tables </vt:lpstr>
      <vt:lpstr>Chapter 5</vt:lpstr>
      <vt:lpstr>Styling Tables</vt:lpstr>
      <vt:lpstr>Styling Tables</vt:lpstr>
      <vt:lpstr>Styling Tables</vt:lpstr>
      <vt:lpstr>Styling Tables</vt:lpstr>
      <vt:lpstr>Styling Tables</vt:lpstr>
      <vt:lpstr>Styling Tables</vt:lpstr>
      <vt:lpstr>Chapter 5</vt:lpstr>
      <vt:lpstr>Introducing Forms</vt:lpstr>
      <vt:lpstr>Introducing Forms</vt:lpstr>
      <vt:lpstr>Introducing Forms</vt:lpstr>
      <vt:lpstr>Introducing Forms</vt:lpstr>
      <vt:lpstr>Introducing Forms</vt:lpstr>
      <vt:lpstr>Chapter 5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Form Control Elements</vt:lpstr>
      <vt:lpstr>Chapter 5</vt:lpstr>
      <vt:lpstr>Table and Form Accessibility</vt:lpstr>
      <vt:lpstr>Table and Form Accessibility</vt:lpstr>
      <vt:lpstr>Chapter 5</vt:lpstr>
      <vt:lpstr>Microformats</vt:lpstr>
      <vt:lpstr>Microformats</vt:lpstr>
      <vt:lpstr>Microformats</vt:lpstr>
      <vt:lpstr>Chapter 5</vt:lpstr>
      <vt:lpstr>Summary</vt:lpstr>
      <vt:lpstr>Questions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140</cp:revision>
  <dcterms:created xsi:type="dcterms:W3CDTF">2014-01-14T22:57:40Z</dcterms:created>
  <dcterms:modified xsi:type="dcterms:W3CDTF">2017-02-15T04:30:09Z</dcterms:modified>
  <cp:category/>
</cp:coreProperties>
</file>