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7" r:id="rId3"/>
    <p:sldId id="270" r:id="rId4"/>
    <p:sldId id="271" r:id="rId5"/>
    <p:sldId id="269" r:id="rId6"/>
    <p:sldId id="295" r:id="rId7"/>
    <p:sldId id="296" r:id="rId8"/>
    <p:sldId id="297" r:id="rId9"/>
    <p:sldId id="272" r:id="rId10"/>
    <p:sldId id="275" r:id="rId11"/>
    <p:sldId id="298" r:id="rId12"/>
    <p:sldId id="299" r:id="rId13"/>
    <p:sldId id="301" r:id="rId14"/>
    <p:sldId id="274" r:id="rId15"/>
    <p:sldId id="273" r:id="rId16"/>
    <p:sldId id="313" r:id="rId17"/>
    <p:sldId id="312" r:id="rId18"/>
    <p:sldId id="302" r:id="rId19"/>
    <p:sldId id="276" r:id="rId20"/>
    <p:sldId id="277" r:id="rId21"/>
    <p:sldId id="314" r:id="rId22"/>
    <p:sldId id="315" r:id="rId23"/>
    <p:sldId id="316" r:id="rId24"/>
    <p:sldId id="317" r:id="rId25"/>
    <p:sldId id="278" r:id="rId26"/>
    <p:sldId id="319" r:id="rId27"/>
    <p:sldId id="279" r:id="rId28"/>
    <p:sldId id="320" r:id="rId29"/>
    <p:sldId id="318" r:id="rId30"/>
    <p:sldId id="280" r:id="rId31"/>
    <p:sldId id="281" r:id="rId32"/>
    <p:sldId id="303" r:id="rId33"/>
    <p:sldId id="282" r:id="rId34"/>
    <p:sldId id="283" r:id="rId35"/>
    <p:sldId id="321" r:id="rId36"/>
    <p:sldId id="322" r:id="rId37"/>
    <p:sldId id="323" r:id="rId38"/>
    <p:sldId id="284" r:id="rId39"/>
    <p:sldId id="285" r:id="rId40"/>
    <p:sldId id="324" r:id="rId41"/>
    <p:sldId id="304" r:id="rId42"/>
    <p:sldId id="292" r:id="rId43"/>
    <p:sldId id="287" r:id="rId44"/>
    <p:sldId id="325" r:id="rId45"/>
    <p:sldId id="326" r:id="rId46"/>
    <p:sldId id="305" r:id="rId47"/>
    <p:sldId id="306" r:id="rId48"/>
    <p:sldId id="307" r:id="rId49"/>
    <p:sldId id="327" r:id="rId50"/>
    <p:sldId id="308" r:id="rId51"/>
    <p:sldId id="309" r:id="rId52"/>
    <p:sldId id="328" r:id="rId53"/>
    <p:sldId id="329" r:id="rId54"/>
    <p:sldId id="310" r:id="rId55"/>
    <p:sldId id="293" r:id="rId56"/>
    <p:sldId id="289" r:id="rId57"/>
    <p:sldId id="331" r:id="rId58"/>
    <p:sldId id="330" r:id="rId59"/>
    <p:sldId id="311" r:id="rId60"/>
    <p:sldId id="294" r:id="rId61"/>
    <p:sldId id="290" r:id="rId62"/>
    <p:sldId id="291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  <p14:sldId id="270"/>
          </p14:sldIdLst>
        </p14:section>
        <p14:section name="What is JavaScript and What Can It Do?" id="{F3225CC8-A462-7E47-9BC3-9F107D886933}">
          <p14:sldIdLst>
            <p14:sldId id="271"/>
            <p14:sldId id="269"/>
            <p14:sldId id="295"/>
            <p14:sldId id="296"/>
            <p14:sldId id="297"/>
          </p14:sldIdLst>
        </p14:section>
        <p14:section name="Where Does JavaScript Go?" id="{64E31016-AAAB-1746-B152-D341C2F212D8}">
          <p14:sldIdLst>
            <p14:sldId id="272"/>
            <p14:sldId id="275"/>
            <p14:sldId id="298"/>
            <p14:sldId id="299"/>
            <p14:sldId id="301"/>
          </p14:sldIdLst>
        </p14:section>
        <p14:section name="Variables and Data Types" id="{683BE08D-DDDA-1648-B269-6DC0F7C104EB}">
          <p14:sldIdLst>
            <p14:sldId id="274"/>
            <p14:sldId id="273"/>
            <p14:sldId id="313"/>
            <p14:sldId id="312"/>
            <p14:sldId id="302"/>
          </p14:sldIdLst>
        </p14:section>
        <p14:section name="JavaScript Output" id="{0EAB9CCA-E8E5-FD40-AA4E-5CB84EA6ED62}">
          <p14:sldIdLst>
            <p14:sldId id="276"/>
            <p14:sldId id="277"/>
            <p14:sldId id="314"/>
            <p14:sldId id="315"/>
            <p14:sldId id="316"/>
            <p14:sldId id="317"/>
          </p14:sldIdLst>
        </p14:section>
        <p14:section name="Conditionals" id="{FC5643AF-9869-664F-9C48-2D67D9F687F3}">
          <p14:sldIdLst>
            <p14:sldId id="278"/>
            <p14:sldId id="319"/>
            <p14:sldId id="279"/>
            <p14:sldId id="320"/>
            <p14:sldId id="318"/>
          </p14:sldIdLst>
        </p14:section>
        <p14:section name="Loops" id="{B4E6C370-3070-8445-8D09-2BB6FD2DFC71}">
          <p14:sldIdLst>
            <p14:sldId id="280"/>
            <p14:sldId id="281"/>
            <p14:sldId id="303"/>
          </p14:sldIdLst>
        </p14:section>
        <p14:section name="Arrays" id="{273191C3-5758-4744-805C-F59922BC982E}">
          <p14:sldIdLst>
            <p14:sldId id="282"/>
            <p14:sldId id="283"/>
            <p14:sldId id="321"/>
            <p14:sldId id="322"/>
            <p14:sldId id="323"/>
          </p14:sldIdLst>
        </p14:section>
        <p14:section name="Objects" id="{E8B96E0E-0355-E34D-BB72-CF675D66BDAC}">
          <p14:sldIdLst>
            <p14:sldId id="284"/>
            <p14:sldId id="285"/>
            <p14:sldId id="324"/>
            <p14:sldId id="304"/>
          </p14:sldIdLst>
        </p14:section>
        <p14:section name="Functions" id="{F233955F-A784-924C-8A49-D359B12775B8}">
          <p14:sldIdLst>
            <p14:sldId id="292"/>
            <p14:sldId id="287"/>
            <p14:sldId id="325"/>
            <p14:sldId id="326"/>
            <p14:sldId id="305"/>
            <p14:sldId id="306"/>
            <p14:sldId id="307"/>
            <p14:sldId id="327"/>
            <p14:sldId id="308"/>
            <p14:sldId id="309"/>
            <p14:sldId id="328"/>
            <p14:sldId id="329"/>
            <p14:sldId id="310"/>
          </p14:sldIdLst>
        </p14:section>
        <p14:section name="Object Prototypes" id="{8A86E1C5-3935-054C-82BF-694207C256BF}">
          <p14:sldIdLst>
            <p14:sldId id="293"/>
            <p14:sldId id="289"/>
            <p14:sldId id="331"/>
            <p14:sldId id="330"/>
            <p14:sldId id="311"/>
          </p14:sldIdLst>
        </p14:section>
        <p14:section name="Summary" id="{F83BD505-2579-6449-9001-1252EC4DE22E}">
          <p14:sldIdLst>
            <p14:sldId id="294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80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736" y="-2336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7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r>
              <a:rPr lang="en-US" b="1" dirty="0"/>
              <a:t>JavaScript 1: Language </a:t>
            </a:r>
            <a:r>
              <a:rPr lang="en-US" b="1" dirty="0" smtClean="0"/>
              <a:t>Fundamentals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b="1" dirty="0"/>
              <a:t>Inline JavaScript </a:t>
            </a:r>
            <a:r>
              <a:rPr lang="en-US" dirty="0"/>
              <a:t>refers to the practice of including JavaScript code directly </a:t>
            </a:r>
            <a:r>
              <a:rPr lang="en-US" dirty="0" smtClean="0"/>
              <a:t>within certain </a:t>
            </a:r>
            <a:r>
              <a:rPr lang="en-US" dirty="0"/>
              <a:t>HTML </a:t>
            </a:r>
            <a:r>
              <a:rPr lang="en-US" dirty="0" smtClean="0"/>
              <a:t>attributes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/>
              <a:t>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b="1" dirty="0" err="1">
                <a:solidFill>
                  <a:srgbClr val="A82233"/>
                </a:solidFill>
              </a:rPr>
              <a:t>JavaScript:OpenWindow</a:t>
            </a:r>
            <a:r>
              <a:rPr lang="en-US" b="1" dirty="0">
                <a:solidFill>
                  <a:srgbClr val="A82233"/>
                </a:solidFill>
              </a:rPr>
              <a:t>();</a:t>
            </a:r>
            <a:r>
              <a:rPr lang="en-US" dirty="0"/>
              <a:t>"&gt;more info&lt;/a&gt;</a:t>
            </a:r>
          </a:p>
          <a:p>
            <a:r>
              <a:rPr lang="en-US" dirty="0"/>
              <a:t>&lt;input type="button" </a:t>
            </a:r>
            <a:r>
              <a:rPr lang="en-US" dirty="0" err="1">
                <a:solidFill>
                  <a:srgbClr val="A82233"/>
                </a:solidFill>
              </a:rPr>
              <a:t>onClick</a:t>
            </a:r>
            <a:r>
              <a:rPr lang="en-US" dirty="0"/>
              <a:t>="</a:t>
            </a:r>
            <a:r>
              <a:rPr lang="en-US" b="1" dirty="0">
                <a:solidFill>
                  <a:srgbClr val="A82233"/>
                </a:solidFill>
              </a:rPr>
              <a:t>alert('Are you sure?');</a:t>
            </a:r>
            <a:r>
              <a:rPr lang="en-US" dirty="0"/>
              <a:t>" /&gt;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Inline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Embedded JavaScript </a:t>
            </a:r>
            <a:r>
              <a:rPr lang="en-US" dirty="0"/>
              <a:t>refers to the practice of placing JavaScript code within </a:t>
            </a:r>
            <a:r>
              <a:rPr lang="en-US" dirty="0" smtClean="0"/>
              <a:t>a &lt;</a:t>
            </a:r>
            <a:r>
              <a:rPr lang="en-US" dirty="0"/>
              <a:t>script&gt; </a:t>
            </a:r>
            <a:r>
              <a:rPr lang="en-US" dirty="0" smtClean="0"/>
              <a:t>element</a:t>
            </a:r>
          </a:p>
          <a:p>
            <a:endParaRPr lang="en-US" dirty="0"/>
          </a:p>
          <a:p>
            <a:r>
              <a:rPr lang="en-US" dirty="0">
                <a:solidFill>
                  <a:srgbClr val="A82233"/>
                </a:solidFill>
              </a:rPr>
              <a:t>&lt;script type="text/</a:t>
            </a:r>
            <a:r>
              <a:rPr lang="en-US" dirty="0" err="1">
                <a:solidFill>
                  <a:srgbClr val="A82233"/>
                </a:solidFill>
              </a:rPr>
              <a:t>javascript</a:t>
            </a:r>
            <a:r>
              <a:rPr lang="en-US" dirty="0">
                <a:solidFill>
                  <a:srgbClr val="A82233"/>
                </a:solidFill>
              </a:rPr>
              <a:t>"&gt;</a:t>
            </a:r>
          </a:p>
          <a:p>
            <a:r>
              <a:rPr lang="en-US" dirty="0" smtClean="0"/>
              <a:t>	/</a:t>
            </a:r>
            <a:r>
              <a:rPr lang="en-US" dirty="0"/>
              <a:t>* A JavaScript Comment */</a:t>
            </a:r>
          </a:p>
          <a:p>
            <a:r>
              <a:rPr lang="en-US" dirty="0" smtClean="0"/>
              <a:t>	alert</a:t>
            </a:r>
            <a:r>
              <a:rPr lang="en-US" dirty="0"/>
              <a:t>("Hello World!");</a:t>
            </a:r>
          </a:p>
          <a:p>
            <a:r>
              <a:rPr lang="en-US" b="1" dirty="0">
                <a:solidFill>
                  <a:srgbClr val="A82233"/>
                </a:solidFill>
              </a:rPr>
              <a:t>&lt;/script&gt;</a:t>
            </a:r>
            <a:endParaRPr lang="en-US" b="1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Embedded JavaScript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083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b="1" dirty="0"/>
              <a:t>external JavaScript </a:t>
            </a:r>
            <a:r>
              <a:rPr lang="en-US" dirty="0" smtClean="0"/>
              <a:t>files </a:t>
            </a:r>
            <a:r>
              <a:rPr lang="en-US" dirty="0"/>
              <a:t>typically contain function definitions, </a:t>
            </a:r>
            <a:r>
              <a:rPr lang="en-US" dirty="0" smtClean="0"/>
              <a:t>data definitions</a:t>
            </a:r>
            <a:r>
              <a:rPr lang="en-US" dirty="0"/>
              <a:t>, and </a:t>
            </a:r>
            <a:r>
              <a:rPr lang="en-US" dirty="0" smtClean="0"/>
              <a:t>entire frameworks.</a:t>
            </a:r>
          </a:p>
          <a:p>
            <a:endParaRPr lang="en-US" dirty="0" smtClean="0"/>
          </a:p>
          <a:p>
            <a:r>
              <a:rPr lang="en-US" dirty="0"/>
              <a:t>&lt;head&gt;</a:t>
            </a:r>
          </a:p>
          <a:p>
            <a:r>
              <a:rPr lang="en-US" b="1" dirty="0" smtClean="0">
                <a:solidFill>
                  <a:srgbClr val="A82233"/>
                </a:solidFill>
              </a:rPr>
              <a:t>      &lt;</a:t>
            </a:r>
            <a:r>
              <a:rPr lang="en-US" b="1" dirty="0">
                <a:solidFill>
                  <a:srgbClr val="A82233"/>
                </a:solidFill>
              </a:rPr>
              <a:t>script type="text/</a:t>
            </a:r>
            <a:r>
              <a:rPr lang="en-US" b="1" dirty="0" err="1">
                <a:solidFill>
                  <a:srgbClr val="A82233"/>
                </a:solidFill>
              </a:rPr>
              <a:t>javascript</a:t>
            </a:r>
            <a:r>
              <a:rPr lang="en-US" b="1" dirty="0">
                <a:solidFill>
                  <a:srgbClr val="A82233"/>
                </a:solidFill>
              </a:rPr>
              <a:t>" </a:t>
            </a:r>
            <a:r>
              <a:rPr lang="en-US" b="1" dirty="0" err="1">
                <a:solidFill>
                  <a:srgbClr val="A82233"/>
                </a:solidFill>
              </a:rPr>
              <a:t>src</a:t>
            </a:r>
            <a:r>
              <a:rPr lang="en-US" b="1" dirty="0">
                <a:solidFill>
                  <a:srgbClr val="A82233"/>
                </a:solidFill>
              </a:rPr>
              <a:t>="</a:t>
            </a:r>
            <a:r>
              <a:rPr lang="en-US" b="1" dirty="0" err="1">
                <a:solidFill>
                  <a:srgbClr val="A82233"/>
                </a:solidFill>
              </a:rPr>
              <a:t>greeting.js</a:t>
            </a:r>
            <a:r>
              <a:rPr lang="en-US" b="1" dirty="0">
                <a:solidFill>
                  <a:srgbClr val="A82233"/>
                </a:solidFill>
              </a:rPr>
              <a:t>"&gt;&lt;/script&gt;</a:t>
            </a:r>
          </a:p>
          <a:p>
            <a:r>
              <a:rPr lang="en-CA" dirty="0"/>
              <a:t>&lt;</a:t>
            </a:r>
            <a:r>
              <a:rPr lang="mr-IN" dirty="0" smtClean="0"/>
              <a:t>/head</a:t>
            </a:r>
            <a:r>
              <a:rPr lang="en-CA" dirty="0" smtClean="0"/>
              <a:t>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External JavaScript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296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 Web </a:t>
            </a:r>
            <a:r>
              <a:rPr lang="en-US" dirty="0" smtClean="0"/>
              <a:t>crawler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Browser plug-in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Text-based client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Visually disabled client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&lt;</a:t>
            </a:r>
            <a:r>
              <a:rPr lang="en-US" dirty="0" err="1"/>
              <a:t>NoScript</a:t>
            </a:r>
            <a:r>
              <a:rPr lang="en-US" dirty="0"/>
              <a:t>&gt; Tag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Users without JavaScript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0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1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in JavaScript are </a:t>
            </a:r>
            <a:r>
              <a:rPr lang="en-US" b="1" dirty="0"/>
              <a:t>dynamically </a:t>
            </a:r>
            <a:r>
              <a:rPr lang="en-US" b="1" dirty="0" smtClean="0"/>
              <a:t>typed</a:t>
            </a:r>
          </a:p>
          <a:p>
            <a:r>
              <a:rPr lang="en-US" dirty="0"/>
              <a:t> This </a:t>
            </a:r>
            <a:r>
              <a:rPr lang="en-US" dirty="0" smtClean="0"/>
              <a:t>simplifies variable </a:t>
            </a:r>
            <a:r>
              <a:rPr lang="en-US" dirty="0"/>
              <a:t>declarations, since we do not require the familiar data-type </a:t>
            </a:r>
            <a:r>
              <a:rPr lang="en-US" dirty="0" smtClean="0"/>
              <a:t>identifiers</a:t>
            </a:r>
          </a:p>
          <a:p>
            <a:r>
              <a:rPr lang="en-US" dirty="0" smtClean="0"/>
              <a:t>Instead </a:t>
            </a:r>
            <a:r>
              <a:rPr lang="en-US" dirty="0"/>
              <a:t> we simply use </a:t>
            </a:r>
            <a:r>
              <a:rPr lang="en-US" dirty="0" smtClean="0"/>
              <a:t>the </a:t>
            </a:r>
            <a:r>
              <a:rPr lang="en-US" b="1" dirty="0" err="1" smtClean="0"/>
              <a:t>var</a:t>
            </a:r>
            <a:r>
              <a:rPr lang="en-US" dirty="0" smtClean="0"/>
              <a:t> keyword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v</a:t>
            </a:r>
            <a:r>
              <a:rPr lang="en-US" dirty="0" smtClean="0"/>
              <a:t>ariable declarations and Assignments</a:t>
            </a:r>
            <a:endParaRPr lang="en-US" dirty="0"/>
          </a:p>
        </p:txBody>
      </p:sp>
      <p:pic>
        <p:nvPicPr>
          <p:cNvPr id="6" name="Content Placeholder 5" descr="4812608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r="-3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73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258000" cy="4525963"/>
          </a:xfrm>
        </p:spPr>
        <p:txBody>
          <a:bodyPr/>
          <a:lstStyle/>
          <a:p>
            <a:r>
              <a:rPr lang="en-US" dirty="0"/>
              <a:t> two basic data types</a:t>
            </a:r>
            <a:r>
              <a:rPr lang="en-US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reference types  (usually referred to as objects</a:t>
            </a:r>
            <a:r>
              <a:rPr lang="en-US" dirty="0" smtClean="0"/>
              <a:t>) and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primitive </a:t>
            </a:r>
            <a:r>
              <a:rPr lang="en-US" dirty="0" smtClean="0"/>
              <a:t>types</a:t>
            </a:r>
          </a:p>
          <a:p>
            <a:r>
              <a:rPr lang="en-US" dirty="0"/>
              <a:t> Primitive types represent simple forms of data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Boolean, Number, String, 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3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08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1" r="-46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2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JavaScript Output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8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</a:t>
            </a:r>
            <a:r>
              <a:rPr lang="en-US" sz="3200" b="1" dirty="0" smtClean="0"/>
              <a:t>Output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alert</a:t>
            </a:r>
            <a:r>
              <a:rPr lang="en-US" dirty="0"/>
              <a:t>("Hello world");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4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</a:t>
            </a:r>
            <a:r>
              <a:rPr lang="en-US" sz="3200" b="1" dirty="0" smtClean="0"/>
              <a:t>Output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/>
              <a:t>var</a:t>
            </a:r>
            <a:r>
              <a:rPr lang="en-US" dirty="0"/>
              <a:t> name = "Randy";</a:t>
            </a:r>
          </a:p>
          <a:p>
            <a:r>
              <a:rPr lang="en-US" b="1" dirty="0" err="1"/>
              <a:t>document.write</a:t>
            </a:r>
            <a:r>
              <a:rPr lang="en-US" dirty="0"/>
              <a:t>("&lt;h1&gt;Title&lt;/h1&gt;");</a:t>
            </a:r>
          </a:p>
          <a:p>
            <a:r>
              <a:rPr lang="en-US" dirty="0"/>
              <a:t>// this uses the concatenate operator (+)</a:t>
            </a:r>
          </a:p>
          <a:p>
            <a:r>
              <a:rPr lang="en-US" b="1" dirty="0" err="1"/>
              <a:t>document.write</a:t>
            </a:r>
            <a:r>
              <a:rPr lang="en-US" dirty="0"/>
              <a:t>("Hello " + name + " and welcome");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</a:t>
            </a:r>
            <a:r>
              <a:rPr lang="en-US" sz="3200" b="1" dirty="0" smtClean="0"/>
              <a:t>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alert() Displays content within a pop-up box.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console.log</a:t>
            </a:r>
            <a:r>
              <a:rPr lang="en-US" dirty="0"/>
              <a:t>() Displays content in the Browser’s JavaScript console.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document.write</a:t>
            </a:r>
            <a:r>
              <a:rPr lang="en-US" dirty="0"/>
              <a:t>() Outputs the content (as markup) directly to the </a:t>
            </a:r>
            <a:r>
              <a:rPr lang="en-US" dirty="0" smtClean="0"/>
              <a:t>HTML document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</a:t>
            </a:r>
            <a:r>
              <a:rPr lang="en-US" sz="3200" b="1" dirty="0" smtClean="0"/>
              <a:t>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Chrome JavaScript Console</a:t>
            </a:r>
            <a:endParaRPr lang="en-US" dirty="0"/>
          </a:p>
        </p:txBody>
      </p:sp>
      <p:pic>
        <p:nvPicPr>
          <p:cNvPr id="6" name="Content Placeholder 5" descr="481260800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0" r="-3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694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</a:t>
            </a:r>
            <a:r>
              <a:rPr lang="en-US" sz="3200" b="1" dirty="0" smtClean="0"/>
              <a:t>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 with </a:t>
            </a:r>
            <a:r>
              <a:rPr lang="en-US" dirty="0" err="1" smtClean="0"/>
              <a:t>document.write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5" name="Content Placeholder 4" descr="4812608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41" r="-23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91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Conditionals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A82233"/>
                </a:solidFill>
              </a:rPr>
              <a:t>if </a:t>
            </a:r>
            <a:r>
              <a:rPr lang="en-US" b="1" dirty="0">
                <a:solidFill>
                  <a:srgbClr val="A82233"/>
                </a:solidFill>
              </a:rPr>
              <a:t>(</a:t>
            </a:r>
            <a:r>
              <a:rPr lang="en-US" dirty="0" err="1"/>
              <a:t>hourOfDay</a:t>
            </a:r>
            <a:r>
              <a:rPr lang="en-US" dirty="0"/>
              <a:t> &gt; 4 &amp;&amp; </a:t>
            </a:r>
            <a:r>
              <a:rPr lang="en-US" dirty="0" err="1"/>
              <a:t>hourOfDay</a:t>
            </a:r>
            <a:r>
              <a:rPr lang="en-US" dirty="0"/>
              <a:t> &lt; 12) {</a:t>
            </a:r>
          </a:p>
          <a:p>
            <a:r>
              <a:rPr lang="en-US" dirty="0" smtClean="0"/>
              <a:t>	greeting </a:t>
            </a:r>
            <a:r>
              <a:rPr lang="en-US" dirty="0"/>
              <a:t>= "Good Morning";</a:t>
            </a:r>
          </a:p>
          <a:p>
            <a:r>
              <a:rPr lang="en-US" dirty="0"/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if (</a:t>
            </a:r>
            <a:r>
              <a:rPr lang="en-US" dirty="0" err="1"/>
              <a:t>hourOfDay</a:t>
            </a:r>
            <a:r>
              <a:rPr lang="en-US" dirty="0"/>
              <a:t> &gt;= 12 &amp;&amp; </a:t>
            </a:r>
            <a:r>
              <a:rPr lang="en-US" dirty="0" err="1"/>
              <a:t>hourOfDay</a:t>
            </a:r>
            <a:r>
              <a:rPr lang="en-US" dirty="0"/>
              <a:t> &lt; 18) {</a:t>
            </a:r>
          </a:p>
          <a:p>
            <a:r>
              <a:rPr lang="en-US" dirty="0" smtClean="0"/>
              <a:t>	greeting </a:t>
            </a:r>
            <a:r>
              <a:rPr lang="en-US" dirty="0"/>
              <a:t>= "Good Afternoon";</a:t>
            </a:r>
          </a:p>
          <a:p>
            <a:r>
              <a:rPr lang="en-US" dirty="0"/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{</a:t>
            </a:r>
          </a:p>
          <a:p>
            <a:r>
              <a:rPr lang="en-US" dirty="0" smtClean="0"/>
              <a:t>	greeting </a:t>
            </a:r>
            <a:r>
              <a:rPr lang="en-US" dirty="0"/>
              <a:t>= "Good Evening";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If, else if,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48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switch</a:t>
            </a:r>
            <a:r>
              <a:rPr lang="en-US" dirty="0"/>
              <a:t> (</a:t>
            </a:r>
            <a:r>
              <a:rPr lang="en-US" dirty="0" err="1"/>
              <a:t>artType</a:t>
            </a:r>
            <a:r>
              <a:rPr lang="en-US" dirty="0"/>
              <a:t>)</a:t>
            </a:r>
            <a:r>
              <a:rPr lang="en-US" b="1" dirty="0">
                <a:solidFill>
                  <a:srgbClr val="A82233"/>
                </a:solidFill>
              </a:rPr>
              <a:t> {</a:t>
            </a:r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A82233"/>
                </a:solidFill>
              </a:rPr>
              <a:t>case</a:t>
            </a:r>
            <a:r>
              <a:rPr lang="en-US" dirty="0" smtClean="0"/>
              <a:t> </a:t>
            </a:r>
            <a:r>
              <a:rPr lang="en-US" dirty="0"/>
              <a:t>"PT":</a:t>
            </a:r>
          </a:p>
          <a:p>
            <a:r>
              <a:rPr lang="en-US" dirty="0" smtClean="0"/>
              <a:t>		output </a:t>
            </a:r>
            <a:r>
              <a:rPr lang="en-US" dirty="0"/>
              <a:t>= "Painting";</a:t>
            </a:r>
          </a:p>
          <a:p>
            <a:r>
              <a:rPr lang="en-US" dirty="0" smtClean="0"/>
              <a:t>		break</a:t>
            </a:r>
            <a:r>
              <a:rPr lang="en-US" dirty="0"/>
              <a:t>;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</a:t>
            </a:r>
            <a:r>
              <a:rPr lang="en-US" b="1" dirty="0" smtClean="0">
                <a:solidFill>
                  <a:srgbClr val="A82233"/>
                </a:solidFill>
              </a:rPr>
              <a:t>case</a:t>
            </a:r>
            <a:r>
              <a:rPr lang="en-US" dirty="0" smtClean="0">
                <a:solidFill>
                  <a:srgbClr val="A82233"/>
                </a:solidFill>
              </a:rPr>
              <a:t> </a:t>
            </a:r>
            <a:r>
              <a:rPr lang="en-US" dirty="0"/>
              <a:t>"SC":</a:t>
            </a:r>
          </a:p>
          <a:p>
            <a:r>
              <a:rPr lang="en-US" dirty="0" smtClean="0"/>
              <a:t>		output </a:t>
            </a:r>
            <a:r>
              <a:rPr lang="en-US" dirty="0"/>
              <a:t>= "Sculpture";</a:t>
            </a:r>
          </a:p>
          <a:p>
            <a:r>
              <a:rPr lang="en-US" dirty="0" smtClean="0"/>
              <a:t>		break</a:t>
            </a:r>
            <a:r>
              <a:rPr lang="en-US" dirty="0"/>
              <a:t>;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</a:t>
            </a:r>
            <a:r>
              <a:rPr lang="en-US" b="1" dirty="0" smtClean="0">
                <a:solidFill>
                  <a:srgbClr val="A82233"/>
                </a:solidFill>
              </a:rPr>
              <a:t>default</a:t>
            </a:r>
            <a:r>
              <a:rPr lang="en-US" dirty="0">
                <a:solidFill>
                  <a:srgbClr val="A82233"/>
                </a:solidFill>
              </a:rPr>
              <a:t>:</a:t>
            </a:r>
          </a:p>
          <a:p>
            <a:r>
              <a:rPr lang="en-US" dirty="0" smtClean="0"/>
              <a:t>	output </a:t>
            </a:r>
            <a:r>
              <a:rPr lang="en-US" dirty="0"/>
              <a:t>= "Other";</a:t>
            </a:r>
          </a:p>
          <a:p>
            <a:r>
              <a:rPr lang="en-US" b="1" dirty="0">
                <a:solidFill>
                  <a:srgbClr val="A82233"/>
                </a:solidFill>
              </a:rPr>
              <a:t>}</a:t>
            </a:r>
            <a:endParaRPr lang="en-US" b="1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1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Conditional Assignment</a:t>
            </a:r>
            <a:endParaRPr lang="en-US" dirty="0"/>
          </a:p>
        </p:txBody>
      </p:sp>
      <p:pic>
        <p:nvPicPr>
          <p:cNvPr id="6" name="Content Placeholder 5" descr="4812608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054" b="-1130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633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JavaScript, a value is said to be </a:t>
            </a:r>
            <a:r>
              <a:rPr lang="en-US" b="1" dirty="0" err="1"/>
              <a:t>truthy</a:t>
            </a:r>
            <a:r>
              <a:rPr lang="en-US" dirty="0"/>
              <a:t>  </a:t>
            </a:r>
            <a:r>
              <a:rPr lang="en-US" dirty="0" smtClean="0"/>
              <a:t>if it </a:t>
            </a:r>
            <a:r>
              <a:rPr lang="en-US" dirty="0"/>
              <a:t>translates to true, while a value is said to be </a:t>
            </a:r>
            <a:r>
              <a:rPr lang="en-US" b="1" dirty="0" err="1"/>
              <a:t>falsy</a:t>
            </a:r>
            <a:r>
              <a:rPr lang="en-US" dirty="0"/>
              <a:t>  if it translates to false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Almost all </a:t>
            </a:r>
            <a:r>
              <a:rPr lang="en-US" dirty="0"/>
              <a:t>values in </a:t>
            </a:r>
            <a:r>
              <a:rPr lang="en-US" dirty="0" smtClean="0"/>
              <a:t>JavaScript are </a:t>
            </a:r>
            <a:r>
              <a:rPr lang="en-US" dirty="0" err="1" smtClean="0"/>
              <a:t>truthy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false, null, "", '', 0, </a:t>
            </a:r>
            <a:r>
              <a:rPr lang="en-US" dirty="0" err="1"/>
              <a:t>NaN</a:t>
            </a:r>
            <a:r>
              <a:rPr lang="en-US" dirty="0"/>
              <a:t>, and </a:t>
            </a:r>
            <a:r>
              <a:rPr lang="en-US" dirty="0" smtClean="0"/>
              <a:t>undefined are </a:t>
            </a:r>
            <a:r>
              <a:rPr lang="en-US" dirty="0" err="1" smtClean="0"/>
              <a:t>falsy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Truthy</a:t>
            </a:r>
            <a:r>
              <a:rPr lang="en-US" dirty="0"/>
              <a:t> and </a:t>
            </a:r>
            <a:r>
              <a:rPr lang="en-US" dirty="0" err="1" smtClean="0"/>
              <a:t>Falsy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9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15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10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14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chemeClr val="bg1"/>
                </a:solidFill>
                <a:latin typeface="Rockwell Extra Bold" pitchFamily="18" charset="0"/>
              </a:rPr>
              <a:t>11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Functions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05273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Object Prototypes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Loops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Loops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var</a:t>
            </a:r>
            <a:r>
              <a:rPr lang="en-US" dirty="0"/>
              <a:t> count = 0;</a:t>
            </a:r>
          </a:p>
          <a:p>
            <a:r>
              <a:rPr lang="en-US" b="1" dirty="0">
                <a:solidFill>
                  <a:srgbClr val="A82233"/>
                </a:solidFill>
              </a:rPr>
              <a:t>while </a:t>
            </a:r>
            <a:r>
              <a:rPr lang="en-US" dirty="0"/>
              <a:t>(count &lt; 10) {</a:t>
            </a:r>
          </a:p>
          <a:p>
            <a:r>
              <a:rPr lang="en-US" dirty="0" smtClean="0"/>
              <a:t>	/</a:t>
            </a:r>
            <a:r>
              <a:rPr lang="en-US" dirty="0"/>
              <a:t>/ do something</a:t>
            </a:r>
          </a:p>
          <a:p>
            <a:r>
              <a:rPr lang="en-CA" dirty="0" smtClean="0"/>
              <a:t>	</a:t>
            </a:r>
            <a:r>
              <a:rPr lang="mr-IN" dirty="0" smtClean="0"/>
              <a:t>/</a:t>
            </a:r>
            <a:r>
              <a:rPr lang="mr-IN" dirty="0"/>
              <a:t>/ ...</a:t>
            </a:r>
          </a:p>
          <a:p>
            <a:r>
              <a:rPr lang="en-US" dirty="0" smtClean="0"/>
              <a:t>	count</a:t>
            </a:r>
            <a:r>
              <a:rPr lang="en-US" dirty="0"/>
              <a:t>++;</a:t>
            </a:r>
          </a:p>
          <a:p>
            <a:r>
              <a:rPr lang="en-US" b="1" dirty="0"/>
              <a:t>}</a:t>
            </a:r>
          </a:p>
          <a:p>
            <a:r>
              <a:rPr lang="en-US" dirty="0"/>
              <a:t>count = 0;</a:t>
            </a:r>
          </a:p>
          <a:p>
            <a:r>
              <a:rPr lang="pt-BR" b="1" dirty="0">
                <a:solidFill>
                  <a:srgbClr val="A82233"/>
                </a:solidFill>
              </a:rPr>
              <a:t>do {</a:t>
            </a:r>
          </a:p>
          <a:p>
            <a:r>
              <a:rPr lang="pt-BR" dirty="0" smtClean="0"/>
              <a:t>	/</a:t>
            </a:r>
            <a:r>
              <a:rPr lang="pt-BR" dirty="0"/>
              <a:t>/ do </a:t>
            </a:r>
            <a:r>
              <a:rPr lang="pt-BR" dirty="0" err="1"/>
              <a:t>something</a:t>
            </a:r>
            <a:endParaRPr lang="pt-BR" dirty="0"/>
          </a:p>
          <a:p>
            <a:r>
              <a:rPr lang="en-CA" dirty="0" smtClean="0"/>
              <a:t>	</a:t>
            </a:r>
            <a:r>
              <a:rPr lang="mr-IN" dirty="0" smtClean="0"/>
              <a:t>/</a:t>
            </a:r>
            <a:r>
              <a:rPr lang="mr-IN" dirty="0"/>
              <a:t>/ ...</a:t>
            </a:r>
          </a:p>
          <a:p>
            <a:r>
              <a:rPr lang="en-US" dirty="0" smtClean="0"/>
              <a:t>	count</a:t>
            </a:r>
            <a:r>
              <a:rPr lang="en-US" dirty="0"/>
              <a:t>++;</a:t>
            </a:r>
          </a:p>
          <a:p>
            <a:r>
              <a:rPr lang="en-US" b="1" dirty="0">
                <a:solidFill>
                  <a:srgbClr val="A82233"/>
                </a:solidFill>
              </a:rPr>
              <a:t>} while </a:t>
            </a:r>
            <a:r>
              <a:rPr lang="en-US" dirty="0"/>
              <a:t>(count &lt; 10);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and do . . . while </a:t>
            </a:r>
            <a:r>
              <a:rPr lang="en-US" dirty="0" smtClean="0"/>
              <a:t>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8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Loops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96" b="-611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90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are one of the most commonly used data structures in programming</a:t>
            </a:r>
            <a:r>
              <a:rPr lang="en-US" dirty="0" smtClean="0"/>
              <a:t>.</a:t>
            </a:r>
          </a:p>
          <a:p>
            <a:r>
              <a:rPr lang="en-US" dirty="0"/>
              <a:t> JavaScript provides two main ways to define an array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object literal </a:t>
            </a:r>
            <a:r>
              <a:rPr lang="en-US" dirty="0" smtClean="0"/>
              <a:t>notation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use the Array()  </a:t>
            </a:r>
            <a:r>
              <a:rPr lang="en-US" dirty="0" smtClean="0"/>
              <a:t>constructor</a:t>
            </a:r>
          </a:p>
          <a:p>
            <a:pPr marL="804863" lvl="1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8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literal notation approach is generally preferred since it involves less typing</a:t>
            </a:r>
            <a:r>
              <a:rPr lang="en-US" dirty="0" smtClean="0"/>
              <a:t>, is </a:t>
            </a:r>
            <a:r>
              <a:rPr lang="en-US" dirty="0"/>
              <a:t>more readable, and executes a little bit </a:t>
            </a:r>
            <a:r>
              <a:rPr lang="en-US" dirty="0" smtClean="0"/>
              <a:t>quicker</a:t>
            </a:r>
          </a:p>
          <a:p>
            <a:endParaRPr lang="en-US" dirty="0"/>
          </a:p>
          <a:p>
            <a:r>
              <a:rPr lang="en-US" dirty="0" err="1"/>
              <a:t>var</a:t>
            </a:r>
            <a:r>
              <a:rPr lang="en-US" dirty="0"/>
              <a:t> years = [1855, 1648, 1420]</a:t>
            </a:r>
            <a:r>
              <a:rPr lang="en-US" dirty="0" smtClean="0"/>
              <a:t>;</a:t>
            </a:r>
          </a:p>
          <a:p>
            <a:r>
              <a:rPr lang="en-US" dirty="0" err="1"/>
              <a:t>var</a:t>
            </a:r>
            <a:r>
              <a:rPr lang="en-US" dirty="0"/>
              <a:t> countries = ["Canada", "France",</a:t>
            </a:r>
          </a:p>
          <a:p>
            <a:r>
              <a:rPr lang="en-US" dirty="0" smtClean="0"/>
              <a:t>		"</a:t>
            </a:r>
            <a:r>
              <a:rPr lang="en-US" dirty="0"/>
              <a:t>Germany", "Nigeria",</a:t>
            </a:r>
          </a:p>
          <a:p>
            <a:r>
              <a:rPr lang="en-US" dirty="0" smtClean="0"/>
              <a:t>		"</a:t>
            </a:r>
            <a:r>
              <a:rPr lang="en-US" dirty="0"/>
              <a:t>Thailand", "United States"]</a:t>
            </a:r>
            <a:r>
              <a:rPr lang="en-US" dirty="0" smtClean="0"/>
              <a:t>;</a:t>
            </a:r>
          </a:p>
          <a:p>
            <a:r>
              <a:rPr lang="mr-IN" dirty="0">
                <a:latin typeface="Calibri"/>
                <a:cs typeface="Calibri"/>
              </a:rPr>
              <a:t>var mess = [53, "Canada", true, 1420];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literal 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15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 arrays in JavaScript are zero </a:t>
            </a:r>
            <a:r>
              <a:rPr lang="en-US" dirty="0" smtClean="0"/>
              <a:t>indexed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[] notation for access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.length gives the length of the array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.push()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.pop()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concat</a:t>
            </a:r>
            <a:r>
              <a:rPr lang="en-US" dirty="0"/>
              <a:t>(), slice(), join(), reverse()</a:t>
            </a:r>
            <a:r>
              <a:rPr lang="en-US" dirty="0" smtClean="0"/>
              <a:t>, shift</a:t>
            </a:r>
            <a:r>
              <a:rPr lang="en-US" dirty="0"/>
              <a:t>(), and sort(</a:t>
            </a:r>
            <a:r>
              <a:rPr lang="en-US" dirty="0" smtClean="0"/>
              <a:t>)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common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1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Arrays Illustrated</a:t>
            </a:r>
            <a:endParaRPr lang="en-US" dirty="0"/>
          </a:p>
        </p:txBody>
      </p:sp>
      <p:pic>
        <p:nvPicPr>
          <p:cNvPr id="6" name="Content Placeholder 5" descr="4812608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8" r="-10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6162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Objects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objName</a:t>
            </a:r>
            <a:r>
              <a:rPr lang="en-US" dirty="0"/>
              <a:t> = {</a:t>
            </a:r>
          </a:p>
          <a:p>
            <a:r>
              <a:rPr lang="en-US" dirty="0" smtClean="0"/>
              <a:t>	name1</a:t>
            </a:r>
            <a:r>
              <a:rPr lang="en-US" dirty="0"/>
              <a:t>: value1,</a:t>
            </a:r>
          </a:p>
          <a:p>
            <a:r>
              <a:rPr lang="en-US" dirty="0" smtClean="0"/>
              <a:t>	name2</a:t>
            </a:r>
            <a:r>
              <a:rPr lang="en-US" dirty="0"/>
              <a:t>: value2,</a:t>
            </a:r>
          </a:p>
          <a:p>
            <a:r>
              <a:rPr lang="en-CA" dirty="0" smtClean="0"/>
              <a:t>	</a:t>
            </a:r>
            <a:r>
              <a:rPr lang="mr-IN" dirty="0" smtClean="0"/>
              <a:t>/</a:t>
            </a:r>
            <a:r>
              <a:rPr lang="mr-IN" dirty="0"/>
              <a:t>/ ...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nameN</a:t>
            </a:r>
            <a:r>
              <a:rPr lang="en-US" dirty="0"/>
              <a:t>: </a:t>
            </a:r>
            <a:r>
              <a:rPr lang="en-US" dirty="0" err="1"/>
              <a:t>valueN</a:t>
            </a:r>
            <a:endParaRPr lang="en-US" dirty="0"/>
          </a:p>
          <a:p>
            <a:r>
              <a:rPr lang="mr-IN" dirty="0"/>
              <a:t>};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Creation—Object Literal Notation </a:t>
            </a:r>
          </a:p>
        </p:txBody>
      </p:sp>
    </p:spTree>
    <p:extLst>
      <p:ext uri="{BB962C8B-B14F-4D97-AF65-F5344CB8AC3E}">
        <p14:creationId xmlns:p14="http://schemas.microsoft.com/office/powerpoint/2010/main" val="126424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using either of: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objName.name1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objName</a:t>
            </a:r>
            <a:r>
              <a:rPr lang="en-US" dirty="0"/>
              <a:t>["name1"]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Creation—Object Literal Notation </a:t>
            </a:r>
          </a:p>
        </p:txBody>
      </p:sp>
    </p:spTree>
    <p:extLst>
      <p:ext uri="{BB962C8B-B14F-4D97-AF65-F5344CB8AC3E}">
        <p14:creationId xmlns:p14="http://schemas.microsoft.com/office/powerpoint/2010/main" val="1397420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first create an empty object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objName</a:t>
            </a:r>
            <a:r>
              <a:rPr lang="en-US" dirty="0"/>
              <a:t> = new Object();</a:t>
            </a:r>
          </a:p>
          <a:p>
            <a:r>
              <a:rPr lang="en-US" dirty="0"/>
              <a:t>// then define properties for this object</a:t>
            </a:r>
          </a:p>
          <a:p>
            <a:r>
              <a:rPr lang="en-US" dirty="0"/>
              <a:t>objName.name1 = value1;</a:t>
            </a:r>
          </a:p>
          <a:p>
            <a:r>
              <a:rPr lang="en-US" dirty="0"/>
              <a:t>objName.name2 = value2;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 Creation—Constructed Form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029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9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15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10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14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chemeClr val="bg1"/>
                </a:solidFill>
                <a:latin typeface="Rockwell Extra Bold" pitchFamily="18" charset="0"/>
              </a:rPr>
              <a:t>11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Functions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05273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Object Prototypes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8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 are the building block for modular code in JavaScript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A82233"/>
                </a:solidFill>
                <a:latin typeface="Monaco"/>
                <a:cs typeface="Monaco"/>
              </a:rPr>
              <a:t>function</a:t>
            </a:r>
            <a:r>
              <a:rPr lang="en-US" dirty="0">
                <a:solidFill>
                  <a:srgbClr val="A82233"/>
                </a:solidFill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subtotal(</a:t>
            </a:r>
            <a:r>
              <a:rPr lang="en-US" dirty="0" err="1">
                <a:latin typeface="Monaco"/>
                <a:cs typeface="Monaco"/>
              </a:rPr>
              <a:t>price,quantity</a:t>
            </a:r>
            <a:r>
              <a:rPr lang="en-US" dirty="0">
                <a:latin typeface="Monaco"/>
                <a:cs typeface="Monaco"/>
              </a:rPr>
              <a:t>) {</a:t>
            </a:r>
          </a:p>
          <a:p>
            <a:r>
              <a:rPr lang="en-US" dirty="0" smtClean="0">
                <a:latin typeface="Monaco"/>
                <a:cs typeface="Monaco"/>
              </a:rPr>
              <a:t>	return </a:t>
            </a:r>
            <a:r>
              <a:rPr lang="en-US" dirty="0">
                <a:latin typeface="Monaco"/>
                <a:cs typeface="Monaco"/>
              </a:rPr>
              <a:t>price * quantity;</a:t>
            </a:r>
          </a:p>
          <a:p>
            <a:r>
              <a:rPr lang="en-US" dirty="0">
                <a:latin typeface="Monaco"/>
                <a:cs typeface="Monaco"/>
              </a:rPr>
              <a:t>}</a:t>
            </a:r>
          </a:p>
          <a:p>
            <a:r>
              <a:rPr lang="en-US" dirty="0"/>
              <a:t>The above is formally called a </a:t>
            </a:r>
            <a:r>
              <a:rPr lang="en-US" b="1" dirty="0"/>
              <a:t>function </a:t>
            </a:r>
            <a:r>
              <a:rPr lang="en-US" b="1" dirty="0" smtClean="0"/>
              <a:t>declaration</a:t>
            </a:r>
            <a:r>
              <a:rPr lang="en-US" dirty="0" smtClean="0"/>
              <a:t>, called </a:t>
            </a:r>
            <a:r>
              <a:rPr lang="en-US" dirty="0"/>
              <a:t>or invoked by using the (</a:t>
            </a:r>
            <a:r>
              <a:rPr lang="en-US" dirty="0" smtClean="0"/>
              <a:t>) operator</a:t>
            </a:r>
          </a:p>
          <a:p>
            <a:r>
              <a:rPr lang="en-US" dirty="0" err="1">
                <a:latin typeface="Monaco"/>
                <a:cs typeface="Monaco"/>
              </a:rPr>
              <a:t>var</a:t>
            </a:r>
            <a:r>
              <a:rPr lang="en-US" dirty="0">
                <a:latin typeface="Monaco"/>
                <a:cs typeface="Monaco"/>
              </a:rPr>
              <a:t> result = subtotal(10,2)</a:t>
            </a:r>
            <a:r>
              <a:rPr lang="en-US" dirty="0" smtClean="0">
                <a:latin typeface="Monaco"/>
                <a:cs typeface="Monaco"/>
              </a:rPr>
              <a:t>;</a:t>
            </a:r>
          </a:p>
          <a:p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Declarations vs. Function </a:t>
            </a:r>
            <a:r>
              <a:rPr lang="en-US" dirty="0" smtClean="0"/>
              <a:t>Expressions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70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// defines a function using a function expression</a:t>
            </a:r>
          </a:p>
          <a:p>
            <a:r>
              <a:rPr lang="en-US" dirty="0" err="1">
                <a:latin typeface="Monaco"/>
                <a:cs typeface="Monaco"/>
              </a:rPr>
              <a:t>var</a:t>
            </a:r>
            <a:r>
              <a:rPr lang="en-US" dirty="0">
                <a:latin typeface="Monaco"/>
                <a:cs typeface="Monaco"/>
              </a:rPr>
              <a:t> sub = function subtotal(</a:t>
            </a:r>
            <a:r>
              <a:rPr lang="en-US" dirty="0" err="1">
                <a:latin typeface="Monaco"/>
                <a:cs typeface="Monaco"/>
              </a:rPr>
              <a:t>price,quantity</a:t>
            </a:r>
            <a:r>
              <a:rPr lang="en-US" dirty="0">
                <a:latin typeface="Monaco"/>
                <a:cs typeface="Monaco"/>
              </a:rPr>
              <a:t>) {</a:t>
            </a:r>
          </a:p>
          <a:p>
            <a:r>
              <a:rPr lang="en-US" dirty="0" smtClean="0">
                <a:latin typeface="Monaco"/>
                <a:cs typeface="Monaco"/>
              </a:rPr>
              <a:t>	return </a:t>
            </a:r>
            <a:r>
              <a:rPr lang="en-US" dirty="0">
                <a:latin typeface="Monaco"/>
                <a:cs typeface="Monaco"/>
              </a:rPr>
              <a:t>price * quantity;</a:t>
            </a:r>
          </a:p>
          <a:p>
            <a:r>
              <a:rPr lang="mr-IN" dirty="0">
                <a:latin typeface="Monaco"/>
                <a:cs typeface="Monaco"/>
              </a:rPr>
              <a:t>};</a:t>
            </a:r>
          </a:p>
          <a:p>
            <a:r>
              <a:rPr lang="en-US" dirty="0"/>
              <a:t>// invokes the function</a:t>
            </a:r>
          </a:p>
          <a:p>
            <a:r>
              <a:rPr lang="mr-IN" dirty="0">
                <a:latin typeface="Monaco"/>
                <a:cs typeface="Monaco"/>
              </a:rPr>
              <a:t>var result = sub(10,2)</a:t>
            </a:r>
            <a:r>
              <a:rPr lang="mr-IN" dirty="0" smtClean="0">
                <a:latin typeface="Monaco"/>
                <a:cs typeface="Monaco"/>
              </a:rPr>
              <a:t>;</a:t>
            </a:r>
            <a:endParaRPr lang="en-CA" dirty="0" smtClean="0">
              <a:latin typeface="Monaco"/>
              <a:cs typeface="Monaco"/>
            </a:endParaRPr>
          </a:p>
          <a:p>
            <a:r>
              <a:rPr lang="en-US" dirty="0" smtClean="0"/>
              <a:t>It is </a:t>
            </a:r>
            <a:r>
              <a:rPr lang="en-US" dirty="0"/>
              <a:t>conventional to leave </a:t>
            </a:r>
            <a:r>
              <a:rPr lang="en-US" dirty="0" smtClean="0"/>
              <a:t>out the </a:t>
            </a:r>
            <a:r>
              <a:rPr lang="en-US" dirty="0"/>
              <a:t>function name in function expressions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Declarations vs. Function </a:t>
            </a:r>
            <a:r>
              <a:rPr lang="en-US" dirty="0" smtClean="0"/>
              <a:t>Expressions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1895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// defines a function using an anonymous function expression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calculateSubtotal</a:t>
            </a:r>
            <a:r>
              <a:rPr lang="en-US" dirty="0"/>
              <a:t> = function (</a:t>
            </a:r>
            <a:r>
              <a:rPr lang="en-US" dirty="0" err="1"/>
              <a:t>price,quantity</a:t>
            </a:r>
            <a:r>
              <a:rPr lang="en-US" dirty="0"/>
              <a:t>) {</a:t>
            </a:r>
          </a:p>
          <a:p>
            <a:r>
              <a:rPr lang="en-US" dirty="0" smtClean="0"/>
              <a:t>	return </a:t>
            </a:r>
            <a:r>
              <a:rPr lang="en-US" dirty="0"/>
              <a:t>price * quantity;</a:t>
            </a:r>
          </a:p>
          <a:p>
            <a:r>
              <a:rPr lang="mr-IN" dirty="0"/>
              <a:t>};</a:t>
            </a:r>
          </a:p>
          <a:p>
            <a:r>
              <a:rPr lang="en-US" dirty="0"/>
              <a:t>// invokes the function</a:t>
            </a:r>
          </a:p>
          <a:p>
            <a:r>
              <a:rPr lang="en-US" dirty="0" err="1"/>
              <a:t>var</a:t>
            </a:r>
            <a:r>
              <a:rPr lang="en-US" dirty="0"/>
              <a:t> result = </a:t>
            </a:r>
            <a:r>
              <a:rPr lang="en-US" dirty="0" err="1"/>
              <a:t>calculateSubtotal</a:t>
            </a:r>
            <a:r>
              <a:rPr lang="en-US" dirty="0"/>
              <a:t>(10,2);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Anonymous Function </a:t>
            </a:r>
            <a:r>
              <a:rPr lang="en-US" dirty="0" smtClean="0"/>
              <a:t>Expressions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575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function </a:t>
            </a:r>
            <a:r>
              <a:rPr lang="en-US" dirty="0" err="1"/>
              <a:t>calculateTotal</a:t>
            </a:r>
            <a:r>
              <a:rPr lang="en-US" dirty="0"/>
              <a:t>(</a:t>
            </a:r>
            <a:r>
              <a:rPr lang="en-US" dirty="0" err="1"/>
              <a:t>price,quantity</a:t>
            </a:r>
            <a:r>
              <a:rPr lang="en-US" dirty="0"/>
              <a:t>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subtotal = price * quantity;</a:t>
            </a:r>
          </a:p>
          <a:p>
            <a:r>
              <a:rPr lang="en-US" dirty="0" smtClean="0"/>
              <a:t>	return </a:t>
            </a:r>
            <a:r>
              <a:rPr lang="en-US" dirty="0"/>
              <a:t>subtotal + </a:t>
            </a:r>
            <a:r>
              <a:rPr lang="en-US" dirty="0" err="1"/>
              <a:t>calculateTax</a:t>
            </a:r>
            <a:r>
              <a:rPr lang="en-US" dirty="0"/>
              <a:t>(subtotal);</a:t>
            </a:r>
          </a:p>
          <a:p>
            <a:r>
              <a:rPr lang="en-US" dirty="0" smtClean="0"/>
              <a:t>	/</a:t>
            </a:r>
            <a:r>
              <a:rPr lang="en-US" dirty="0"/>
              <a:t>/ this function is nested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function </a:t>
            </a:r>
            <a:r>
              <a:rPr lang="en-US" dirty="0" err="1">
                <a:solidFill>
                  <a:srgbClr val="A82233"/>
                </a:solidFill>
              </a:rPr>
              <a:t>calculateTax</a:t>
            </a:r>
            <a:r>
              <a:rPr lang="en-US" dirty="0">
                <a:solidFill>
                  <a:srgbClr val="A82233"/>
                </a:solidFill>
              </a:rPr>
              <a:t>(subtotal) {</a:t>
            </a:r>
          </a:p>
          <a:p>
            <a:r>
              <a:rPr lang="en-CA" dirty="0" smtClean="0">
                <a:solidFill>
                  <a:srgbClr val="A82233"/>
                </a:solidFill>
              </a:rPr>
              <a:t>		</a:t>
            </a:r>
            <a:r>
              <a:rPr lang="mr-IN" dirty="0" smtClean="0">
                <a:solidFill>
                  <a:srgbClr val="A82233"/>
                </a:solidFill>
                <a:latin typeface="Calibri"/>
                <a:cs typeface="Calibri"/>
              </a:rPr>
              <a:t>var </a:t>
            </a:r>
            <a:r>
              <a:rPr lang="mr-IN" dirty="0">
                <a:solidFill>
                  <a:srgbClr val="A82233"/>
                </a:solidFill>
                <a:latin typeface="Calibri"/>
                <a:cs typeface="Calibri"/>
              </a:rPr>
              <a:t>taxRate = 0.05;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	</a:t>
            </a:r>
            <a:r>
              <a:rPr lang="en-US" dirty="0" err="1" smtClean="0">
                <a:solidFill>
                  <a:srgbClr val="A82233"/>
                </a:solidFill>
              </a:rPr>
              <a:t>var</a:t>
            </a:r>
            <a:r>
              <a:rPr lang="en-US" dirty="0" smtClean="0">
                <a:solidFill>
                  <a:srgbClr val="A82233"/>
                </a:solidFill>
              </a:rPr>
              <a:t> </a:t>
            </a:r>
            <a:r>
              <a:rPr lang="en-US" dirty="0">
                <a:solidFill>
                  <a:srgbClr val="A82233"/>
                </a:solidFill>
              </a:rPr>
              <a:t>tax = subtotal * </a:t>
            </a:r>
            <a:r>
              <a:rPr lang="en-US" dirty="0" err="1">
                <a:solidFill>
                  <a:srgbClr val="A82233"/>
                </a:solidFill>
              </a:rPr>
              <a:t>taxRate</a:t>
            </a:r>
            <a:r>
              <a:rPr lang="en-US" dirty="0">
                <a:solidFill>
                  <a:srgbClr val="A82233"/>
                </a:solidFill>
              </a:rPr>
              <a:t>;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	return </a:t>
            </a:r>
            <a:r>
              <a:rPr lang="en-US" dirty="0">
                <a:solidFill>
                  <a:srgbClr val="A82233"/>
                </a:solidFill>
              </a:rPr>
              <a:t>tax;</a:t>
            </a:r>
          </a:p>
          <a:p>
            <a:r>
              <a:rPr lang="en-US" dirty="0" smtClean="0">
                <a:solidFill>
                  <a:srgbClr val="A82233"/>
                </a:solidFill>
              </a:rPr>
              <a:t>	}</a:t>
            </a:r>
            <a:endParaRPr lang="en-US" dirty="0">
              <a:solidFill>
                <a:srgbClr val="A82233"/>
              </a:solidFill>
            </a:endParaRP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Nested Functions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437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2" r="-812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Hoisting in JavaScript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0017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2" b="-669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Callback Functions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80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Callback Functions 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12608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24" b="-45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10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</a:t>
            </a:r>
            <a:r>
              <a:rPr lang="en-US" sz="3200" b="1" dirty="0" smtClean="0"/>
              <a:t>&amp; What </a:t>
            </a:r>
            <a:r>
              <a:rPr lang="en-US" sz="3200" b="1" dirty="0"/>
              <a:t>Can It Do? </a:t>
            </a:r>
            <a:endParaRPr lang="en-US" sz="3200" dirty="0"/>
          </a:p>
        </p:txBody>
      </p:sp>
      <p:pic>
        <p:nvPicPr>
          <p:cNvPr id="5" name="Content Placeholder 4" descr="4812608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5" b="-486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Client-Side </a:t>
            </a:r>
            <a:r>
              <a:rPr lang="en-US" dirty="0" smtClean="0"/>
              <a:t>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11" r="-198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Objects and Functions Together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566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1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5" r="-7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86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0" b="-22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123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2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5" r="-8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315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6" name="Content Placeholder 5" descr="481260802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1" b="-188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Function Constructors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383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9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15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10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14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chemeClr val="bg1"/>
                </a:solidFill>
                <a:latin typeface="Rockwell Extra Bold" pitchFamily="18" charset="0"/>
              </a:rPr>
              <a:t>11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Functions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05273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Object Prototypes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4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 Prototypes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While the </a:t>
            </a:r>
            <a:r>
              <a:rPr lang="en-US" dirty="0" smtClean="0"/>
              <a:t>constructor function </a:t>
            </a:r>
            <a:r>
              <a:rPr lang="en-US" dirty="0"/>
              <a:t>is simple to use, it can be an inefficient approach for objects that </a:t>
            </a:r>
            <a:r>
              <a:rPr lang="en-US" dirty="0" smtClean="0"/>
              <a:t>contain methods.</a:t>
            </a:r>
          </a:p>
          <a:p>
            <a:r>
              <a:rPr lang="en-US" b="1" dirty="0"/>
              <a:t>Prototypes</a:t>
            </a:r>
            <a:r>
              <a:rPr lang="en-US" dirty="0"/>
              <a:t> are an essential syntax mechanism in JavaScript, and are used to </a:t>
            </a:r>
            <a:r>
              <a:rPr lang="en-US" dirty="0" smtClean="0"/>
              <a:t>make JavaScript </a:t>
            </a:r>
            <a:r>
              <a:rPr lang="en-US" dirty="0"/>
              <a:t>behave more like an object-oriented language.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There’s a better way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1507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 Prototypes 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Methods get duplicated</a:t>
            </a:r>
            <a:r>
              <a:rPr lang="mr-IN" dirty="0" smtClean="0"/>
              <a:t>…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1260802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35" r="-38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3453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 Prototypes 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2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5" b="-159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</a:t>
            </a:r>
            <a:r>
              <a:rPr lang="en-US" dirty="0" smtClean="0"/>
              <a:t>Prototypes reduces duplication at run time.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4757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 Prototypes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A82233"/>
                </a:solidFill>
              </a:rPr>
              <a:t>String</a:t>
            </a:r>
            <a:r>
              <a:rPr lang="en-US" dirty="0" err="1"/>
              <a:t>.prototype.</a:t>
            </a:r>
            <a:r>
              <a:rPr lang="en-US" b="1" dirty="0" err="1">
                <a:solidFill>
                  <a:srgbClr val="A82233"/>
                </a:solidFill>
              </a:rPr>
              <a:t>countChars</a:t>
            </a:r>
            <a:r>
              <a:rPr lang="en-US" dirty="0"/>
              <a:t> = function (c)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count=0;</a:t>
            </a:r>
          </a:p>
          <a:p>
            <a:r>
              <a:rPr lang="en-US" dirty="0" smtClean="0"/>
              <a:t>	for 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this.length;i</a:t>
            </a:r>
            <a:r>
              <a:rPr lang="en-US" dirty="0"/>
              <a:t>++) {</a:t>
            </a:r>
          </a:p>
          <a:p>
            <a:r>
              <a:rPr lang="en-US" dirty="0" smtClean="0"/>
              <a:t>		if </a:t>
            </a:r>
            <a:r>
              <a:rPr lang="en-US" dirty="0"/>
              <a:t>(</a:t>
            </a:r>
            <a:r>
              <a:rPr lang="en-US" dirty="0" err="1"/>
              <a:t>this.charAt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== c)</a:t>
            </a:r>
          </a:p>
          <a:p>
            <a:r>
              <a:rPr lang="en-US" dirty="0" smtClean="0"/>
              <a:t>			count</a:t>
            </a:r>
            <a:r>
              <a:rPr lang="en-US" dirty="0"/>
              <a:t>++;</a:t>
            </a:r>
          </a:p>
          <a:p>
            <a:r>
              <a:rPr lang="en-US" dirty="0" smtClean="0"/>
              <a:t>		}</a:t>
            </a:r>
            <a:endParaRPr lang="en-US" dirty="0"/>
          </a:p>
          <a:p>
            <a:r>
              <a:rPr lang="en-US" dirty="0" smtClean="0"/>
              <a:t>	return </a:t>
            </a:r>
            <a:r>
              <a:rPr lang="en-US" dirty="0"/>
              <a:t>count;</a:t>
            </a:r>
          </a:p>
          <a:p>
            <a:r>
              <a:rPr lang="en-US" dirty="0" smtClean="0"/>
              <a:t>}</a:t>
            </a:r>
            <a:endParaRPr lang="en-US" dirty="0"/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msg</a:t>
            </a:r>
            <a:r>
              <a:rPr lang="en-US" dirty="0"/>
              <a:t> = "Hello World";</a:t>
            </a:r>
          </a:p>
          <a:p>
            <a:r>
              <a:rPr lang="en-US" dirty="0" err="1"/>
              <a:t>console.log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 + "has" + </a:t>
            </a:r>
            <a:r>
              <a:rPr lang="en-US" dirty="0" err="1"/>
              <a:t>msg.</a:t>
            </a:r>
            <a:r>
              <a:rPr lang="en-US" b="1" dirty="0" err="1"/>
              <a:t>countChars</a:t>
            </a:r>
            <a:r>
              <a:rPr lang="en-US" dirty="0"/>
              <a:t>("l") + " letter l's");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Using </a:t>
            </a:r>
            <a:r>
              <a:rPr lang="en-US" dirty="0" smtClean="0"/>
              <a:t>Prototypes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to Extend Other Objects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484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</a:t>
            </a:r>
            <a:r>
              <a:rPr lang="en-US" sz="3200" b="1" dirty="0" smtClean="0"/>
              <a:t>&amp; What </a:t>
            </a:r>
            <a:r>
              <a:rPr lang="en-US" sz="3200" b="1" dirty="0"/>
              <a:t>Can It Do?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JavaScript </a:t>
            </a:r>
            <a:r>
              <a:rPr lang="en-US" dirty="0"/>
              <a:t>was introduced by Netscape in their Navigator browser back in </a:t>
            </a:r>
            <a:r>
              <a:rPr lang="en-US" dirty="0" smtClean="0"/>
              <a:t>1996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JavaScript that is supported by your browser </a:t>
            </a:r>
            <a:r>
              <a:rPr lang="en-US" dirty="0" smtClean="0"/>
              <a:t>contains language features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not included in the current </a:t>
            </a:r>
            <a:r>
              <a:rPr lang="en-US" dirty="0" err="1"/>
              <a:t>ECMAScript</a:t>
            </a:r>
            <a:r>
              <a:rPr lang="en-US" dirty="0"/>
              <a:t> specification </a:t>
            </a:r>
            <a:r>
              <a:rPr lang="en-US" dirty="0" smtClean="0"/>
              <a:t>and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missing </a:t>
            </a:r>
            <a:r>
              <a:rPr lang="en-US" dirty="0"/>
              <a:t>certain language features from that </a:t>
            </a:r>
            <a:r>
              <a:rPr lang="en-US" dirty="0" smtClean="0"/>
              <a:t>specification</a:t>
            </a:r>
          </a:p>
          <a:p>
            <a:r>
              <a:rPr lang="en-US" sz="2400" dirty="0"/>
              <a:t> The latest version of </a:t>
            </a:r>
            <a:r>
              <a:rPr lang="en-US" sz="2400" dirty="0" err="1"/>
              <a:t>ECMAScript</a:t>
            </a:r>
            <a:r>
              <a:rPr lang="en-US" sz="2400" dirty="0"/>
              <a:t> is the Sixth Edition (generally referred to </a:t>
            </a:r>
            <a:r>
              <a:rPr lang="en-US" sz="2400" dirty="0" smtClean="0"/>
              <a:t>as ES6  </a:t>
            </a:r>
            <a:r>
              <a:rPr lang="en-US" sz="2400" dirty="0"/>
              <a:t>or ES2015 ).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JavaScript’s History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234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9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15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10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14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Functions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05273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Object Prototypes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Summary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328592"/>
          </a:xfrm>
        </p:spPr>
        <p:txBody>
          <a:bodyPr numCol="3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/>
              <a:t> </a:t>
            </a:r>
            <a:r>
              <a:rPr lang="en-US" sz="1400" dirty="0" err="1"/>
              <a:t>ActionScript</a:t>
            </a:r>
            <a:endParaRPr lang="en-US" sz="1400" dirty="0"/>
          </a:p>
          <a:p>
            <a:pPr>
              <a:spcAft>
                <a:spcPts val="0"/>
              </a:spcAft>
            </a:pPr>
            <a:r>
              <a:rPr lang="en-US" sz="1400" dirty="0"/>
              <a:t>Adobe Flash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anonymous functions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assignment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AJAX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applet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arrays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arrow functions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associative arrays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browser extension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browser plug-in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built-in objects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callback function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client-side scripting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closure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conditional assignment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dot notation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dynamically typed</a:t>
            </a:r>
          </a:p>
          <a:p>
            <a:pPr>
              <a:spcAft>
                <a:spcPts val="0"/>
              </a:spcAft>
            </a:pPr>
            <a:r>
              <a:rPr lang="en-US" sz="1400" dirty="0" err="1"/>
              <a:t>ECMAScript</a:t>
            </a:r>
            <a:endParaRPr lang="en-US" sz="1400" dirty="0"/>
          </a:p>
          <a:p>
            <a:pPr>
              <a:spcAft>
                <a:spcPts val="0"/>
              </a:spcAft>
            </a:pPr>
            <a:r>
              <a:rPr lang="en-US" sz="1400" dirty="0"/>
              <a:t>embedded JavaScript</a:t>
            </a:r>
          </a:p>
          <a:p>
            <a:pPr>
              <a:spcAft>
                <a:spcPts val="0"/>
              </a:spcAft>
            </a:pPr>
            <a:r>
              <a:rPr lang="is-IS" sz="1400" dirty="0"/>
              <a:t>ES2015</a:t>
            </a:r>
          </a:p>
          <a:p>
            <a:pPr>
              <a:spcAft>
                <a:spcPts val="0"/>
              </a:spcAft>
            </a:pPr>
            <a:r>
              <a:rPr lang="pt-BR" sz="1400" dirty="0"/>
              <a:t>ES6</a:t>
            </a:r>
          </a:p>
          <a:p>
            <a:pPr>
              <a:spcAft>
                <a:spcPts val="0"/>
              </a:spcAft>
            </a:pPr>
            <a:r>
              <a:rPr lang="pt-BR" sz="1400" dirty="0" err="1"/>
              <a:t>exception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expressions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external</a:t>
            </a:r>
            <a:r>
              <a:rPr lang="pt-BR" sz="1400" dirty="0"/>
              <a:t> </a:t>
            </a:r>
            <a:r>
              <a:rPr lang="pt-BR" sz="1400" dirty="0" err="1"/>
              <a:t>JavaScript</a:t>
            </a:r>
            <a:r>
              <a:rPr lang="pt-BR" sz="1400" dirty="0"/>
              <a:t> files</a:t>
            </a:r>
          </a:p>
          <a:p>
            <a:pPr>
              <a:spcAft>
                <a:spcPts val="0"/>
              </a:spcAft>
            </a:pPr>
            <a:r>
              <a:rPr lang="pt-BR" sz="1400" dirty="0" err="1"/>
              <a:t>falsy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fail</a:t>
            </a:r>
            <a:r>
              <a:rPr lang="pt-BR" sz="1400" dirty="0"/>
              <a:t>-safe design</a:t>
            </a:r>
          </a:p>
          <a:p>
            <a:pPr>
              <a:spcAft>
                <a:spcPts val="0"/>
              </a:spcAft>
            </a:pPr>
            <a:r>
              <a:rPr lang="pt-BR" sz="1400" dirty="0"/>
              <a:t>for loops</a:t>
            </a:r>
          </a:p>
          <a:p>
            <a:pPr>
              <a:spcAft>
                <a:spcPts val="0"/>
              </a:spcAft>
            </a:pPr>
            <a:r>
              <a:rPr lang="pt-BR" sz="1400" dirty="0" err="1"/>
              <a:t>functions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function</a:t>
            </a:r>
            <a:r>
              <a:rPr lang="pt-BR" sz="1400" dirty="0"/>
              <a:t> </a:t>
            </a:r>
            <a:r>
              <a:rPr lang="pt-BR" sz="1400" dirty="0" err="1"/>
              <a:t>constructor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function</a:t>
            </a:r>
            <a:r>
              <a:rPr lang="pt-BR" sz="1400" dirty="0"/>
              <a:t> </a:t>
            </a:r>
            <a:r>
              <a:rPr lang="pt-BR" sz="1400" dirty="0" err="1"/>
              <a:t>declaration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function</a:t>
            </a:r>
            <a:r>
              <a:rPr lang="pt-BR" sz="1400" dirty="0"/>
              <a:t> </a:t>
            </a:r>
            <a:r>
              <a:rPr lang="pt-BR" sz="1400" dirty="0" err="1"/>
              <a:t>expression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inline</a:t>
            </a:r>
            <a:r>
              <a:rPr lang="pt-BR" sz="1400" dirty="0"/>
              <a:t> </a:t>
            </a:r>
            <a:r>
              <a:rPr lang="pt-BR" sz="1400" dirty="0" err="1"/>
              <a:t>JavaScript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immediately-invoked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function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/>
              <a:t>Java </a:t>
            </a:r>
            <a:r>
              <a:rPr lang="pt-BR" sz="1400" dirty="0" err="1"/>
              <a:t>applet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JavaScript</a:t>
            </a:r>
            <a:r>
              <a:rPr lang="pt-BR" sz="1400" dirty="0"/>
              <a:t> frameworks</a:t>
            </a:r>
          </a:p>
          <a:p>
            <a:pPr>
              <a:spcAft>
                <a:spcPts val="0"/>
              </a:spcAft>
            </a:pPr>
            <a:r>
              <a:rPr lang="pt-BR" sz="1400" dirty="0" err="1"/>
              <a:t>JavaScript</a:t>
            </a:r>
            <a:r>
              <a:rPr lang="pt-BR" sz="1400" dirty="0"/>
              <a:t> </a:t>
            </a:r>
            <a:r>
              <a:rPr lang="pt-BR" sz="1400" dirty="0" err="1"/>
              <a:t>Object</a:t>
            </a:r>
            <a:r>
              <a:rPr lang="pt-BR" sz="1400" dirty="0"/>
              <a:t> </a:t>
            </a:r>
            <a:r>
              <a:rPr lang="pt-BR" sz="1400" dirty="0" err="1"/>
              <a:t>Notation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/>
              <a:t>JSON</a:t>
            </a:r>
          </a:p>
          <a:p>
            <a:pPr>
              <a:spcAft>
                <a:spcPts val="0"/>
              </a:spcAft>
            </a:pPr>
            <a:r>
              <a:rPr lang="pt-BR" sz="1400" dirty="0"/>
              <a:t>lexical </a:t>
            </a:r>
            <a:r>
              <a:rPr lang="pt-BR" sz="1400" dirty="0" err="1"/>
              <a:t>scope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libraries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/>
              <a:t>loop </a:t>
            </a:r>
            <a:r>
              <a:rPr lang="pt-BR" sz="1400" dirty="0" err="1"/>
              <a:t>control</a:t>
            </a:r>
            <a:r>
              <a:rPr lang="pt-BR" sz="1400" dirty="0"/>
              <a:t> </a:t>
            </a:r>
            <a:r>
              <a:rPr lang="pt-BR" sz="1400" dirty="0" err="1"/>
              <a:t>variable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method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minification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/>
              <a:t>module </a:t>
            </a:r>
            <a:r>
              <a:rPr lang="pt-BR" sz="1400" dirty="0" err="1"/>
              <a:t>pattern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namespace</a:t>
            </a:r>
            <a:r>
              <a:rPr lang="pt-BR" sz="1400" dirty="0"/>
              <a:t> </a:t>
            </a:r>
            <a:r>
              <a:rPr lang="pt-BR" sz="1400" dirty="0" err="1"/>
              <a:t>conflict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problem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objects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object</a:t>
            </a:r>
            <a:r>
              <a:rPr lang="pt-BR" sz="1400" dirty="0"/>
              <a:t> literal </a:t>
            </a:r>
            <a:r>
              <a:rPr lang="pt-BR" sz="1400" dirty="0" err="1"/>
              <a:t>notation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primitive</a:t>
            </a:r>
            <a:r>
              <a:rPr lang="pt-BR" sz="1400" dirty="0"/>
              <a:t> </a:t>
            </a:r>
            <a:r>
              <a:rPr lang="pt-BR" sz="1400" dirty="0" err="1"/>
              <a:t>types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property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prototypes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reference</a:t>
            </a:r>
            <a:r>
              <a:rPr lang="pt-BR" sz="1400" dirty="0"/>
              <a:t> </a:t>
            </a:r>
            <a:r>
              <a:rPr lang="pt-BR" sz="1400" dirty="0" err="1"/>
              <a:t>types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scope</a:t>
            </a:r>
            <a:r>
              <a:rPr lang="pt-BR" sz="1400" dirty="0"/>
              <a:t> (local </a:t>
            </a:r>
            <a:r>
              <a:rPr lang="pt-BR" sz="1400" dirty="0" err="1"/>
              <a:t>and</a:t>
            </a:r>
            <a:r>
              <a:rPr lang="pt-BR" sz="1400" dirty="0"/>
              <a:t> global)</a:t>
            </a:r>
          </a:p>
          <a:p>
            <a:pPr>
              <a:spcAft>
                <a:spcPts val="0"/>
              </a:spcAft>
            </a:pPr>
            <a:r>
              <a:rPr lang="pt-BR" sz="1400" dirty="0" err="1"/>
              <a:t>strict</a:t>
            </a:r>
            <a:r>
              <a:rPr lang="pt-BR" sz="1400" dirty="0"/>
              <a:t> </a:t>
            </a:r>
            <a:r>
              <a:rPr lang="pt-BR" sz="1400" dirty="0" err="1"/>
              <a:t>mode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throw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truthy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try</a:t>
            </a:r>
            <a:r>
              <a:rPr lang="pt-BR" sz="1400" dirty="0"/>
              <a:t>. . . catch </a:t>
            </a:r>
            <a:r>
              <a:rPr lang="pt-BR" sz="1400" dirty="0" err="1"/>
              <a:t>block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undefined</a:t>
            </a:r>
            <a:endParaRPr lang="pt-BR" sz="1400" dirty="0"/>
          </a:p>
          <a:p>
            <a:pPr>
              <a:spcAft>
                <a:spcPts val="0"/>
              </a:spcAft>
            </a:pPr>
            <a:r>
              <a:rPr lang="pt-BR" sz="1400" dirty="0" err="1"/>
              <a:t>variables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447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628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</a:t>
            </a:r>
            <a:r>
              <a:rPr lang="en-US" sz="3200" b="1" dirty="0" smtClean="0"/>
              <a:t>&amp; What </a:t>
            </a:r>
            <a:r>
              <a:rPr lang="en-US" sz="3200" b="1" dirty="0"/>
              <a:t>Can It Do?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Early JavaScript </a:t>
            </a:r>
            <a:r>
              <a:rPr lang="en-US" dirty="0"/>
              <a:t>had only a few common uses</a:t>
            </a:r>
            <a:r>
              <a:rPr lang="en-US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2000s onward saw more sophisticated uses for JavaScript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AJAX</a:t>
            </a:r>
            <a:r>
              <a:rPr lang="en-US" dirty="0"/>
              <a:t> </a:t>
            </a:r>
            <a:r>
              <a:rPr lang="en-US" dirty="0" smtClean="0"/>
              <a:t>as both </a:t>
            </a:r>
            <a:r>
              <a:rPr lang="en-US" dirty="0"/>
              <a:t>an acronym </a:t>
            </a:r>
            <a:r>
              <a:rPr lang="en-US" dirty="0" smtClean="0"/>
              <a:t>and a </a:t>
            </a:r>
            <a:r>
              <a:rPr lang="en-US" dirty="0"/>
              <a:t>general </a:t>
            </a:r>
            <a:r>
              <a:rPr lang="en-US" dirty="0" smtClean="0"/>
              <a:t>term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Chapters 10 and 19 will cover </a:t>
            </a:r>
            <a:r>
              <a:rPr lang="en-US" dirty="0" smtClean="0"/>
              <a:t>AJAX in </a:t>
            </a:r>
            <a:r>
              <a:rPr lang="en-US" dirty="0"/>
              <a:t>much more detail.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 and Web 2.0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850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</a:t>
            </a:r>
            <a:r>
              <a:rPr lang="en-US" sz="3200" b="1" dirty="0" smtClean="0"/>
              <a:t>&amp; What </a:t>
            </a:r>
            <a:r>
              <a:rPr lang="en-US" sz="3200" b="1" dirty="0"/>
              <a:t>Can It Do?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 in Contemporary Software Development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1" b="-5051"/>
          <a:stretch>
            <a:fillRect/>
          </a:stretch>
        </p:blipFill>
        <p:spPr>
          <a:xfrm>
            <a:off x="914400" y="980729"/>
            <a:ext cx="7341990" cy="5191472"/>
          </a:xfrm>
        </p:spPr>
      </p:pic>
    </p:spTree>
    <p:extLst>
      <p:ext uri="{BB962C8B-B14F-4D97-AF65-F5344CB8AC3E}">
        <p14:creationId xmlns:p14="http://schemas.microsoft.com/office/powerpoint/2010/main" val="5925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9807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JavaScript 1: Language Fundamentals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Where Does JavaScript Go?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Variables and Data Types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JavaScript Output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Conditionals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Loops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Arrays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9064" y="5215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67225" y="522560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184" y="53022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3248</TotalTime>
  <Words>1501</Words>
  <Application>Microsoft Macintosh PowerPoint</Application>
  <PresentationFormat>On-screen Show (4:3)</PresentationFormat>
  <Paragraphs>490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Presentation</vt:lpstr>
      <vt:lpstr> JavaScript 1: Language Fundamentals</vt:lpstr>
      <vt:lpstr>Chapter 8</vt:lpstr>
      <vt:lpstr>Chapter 8 cont.</vt:lpstr>
      <vt:lpstr>Chapter 8</vt:lpstr>
      <vt:lpstr>What is JavaScript &amp; What Can It Do? </vt:lpstr>
      <vt:lpstr>What is JavaScript &amp; What Can It Do? </vt:lpstr>
      <vt:lpstr>What is JavaScript &amp; What Can It Do? </vt:lpstr>
      <vt:lpstr>What is JavaScript &amp; What Can It Do? </vt:lpstr>
      <vt:lpstr>Chapter 8</vt:lpstr>
      <vt:lpstr>Where Does JavaScript Go? </vt:lpstr>
      <vt:lpstr>Where Does JavaScript Go? </vt:lpstr>
      <vt:lpstr>Where Does JavaScript Go? </vt:lpstr>
      <vt:lpstr>Where Does JavaScript Go? </vt:lpstr>
      <vt:lpstr>Chapter 8</vt:lpstr>
      <vt:lpstr>Variables and Data Types </vt:lpstr>
      <vt:lpstr>Variables and Data Types </vt:lpstr>
      <vt:lpstr>Variables and Data Types </vt:lpstr>
      <vt:lpstr>Variables and Data Types </vt:lpstr>
      <vt:lpstr>Chapter 8</vt:lpstr>
      <vt:lpstr>JavaScript Output</vt:lpstr>
      <vt:lpstr>JavaScript Output</vt:lpstr>
      <vt:lpstr>JavaScript Output</vt:lpstr>
      <vt:lpstr>JavaScript Output</vt:lpstr>
      <vt:lpstr>JavaScript Output</vt:lpstr>
      <vt:lpstr>Chapter 8</vt:lpstr>
      <vt:lpstr>Conditionals</vt:lpstr>
      <vt:lpstr>Conditionals</vt:lpstr>
      <vt:lpstr>Conditionals</vt:lpstr>
      <vt:lpstr>Conditionals</vt:lpstr>
      <vt:lpstr>Chapter 8</vt:lpstr>
      <vt:lpstr>Loops</vt:lpstr>
      <vt:lpstr>Loops</vt:lpstr>
      <vt:lpstr>Chapter 8</vt:lpstr>
      <vt:lpstr>Arrays</vt:lpstr>
      <vt:lpstr>Arrays</vt:lpstr>
      <vt:lpstr>Arrays</vt:lpstr>
      <vt:lpstr>Arrays</vt:lpstr>
      <vt:lpstr>Chapter 8</vt:lpstr>
      <vt:lpstr>Objects</vt:lpstr>
      <vt:lpstr>Objects</vt:lpstr>
      <vt:lpstr>Objects</vt:lpstr>
      <vt:lpstr>Chapter 8 cont.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Chapter 8 cont.</vt:lpstr>
      <vt:lpstr>Object Prototypes </vt:lpstr>
      <vt:lpstr>Object Prototypes </vt:lpstr>
      <vt:lpstr>Object Prototypes </vt:lpstr>
      <vt:lpstr>Object Prototypes </vt:lpstr>
      <vt:lpstr>Chapter 8 cont.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180</cp:revision>
  <dcterms:created xsi:type="dcterms:W3CDTF">2014-01-14T22:57:40Z</dcterms:created>
  <dcterms:modified xsi:type="dcterms:W3CDTF">2017-02-17T04:49:49Z</dcterms:modified>
  <cp:category/>
</cp:coreProperties>
</file>