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3" r:id="rId1"/>
  </p:sldMasterIdLst>
  <p:notesMasterIdLst>
    <p:notesMasterId r:id="rId43"/>
  </p:notesMasterIdLst>
  <p:sldIdLst>
    <p:sldId id="256" r:id="rId2"/>
    <p:sldId id="257" r:id="rId3"/>
    <p:sldId id="258" r:id="rId4"/>
    <p:sldId id="395" r:id="rId5"/>
    <p:sldId id="396" r:id="rId6"/>
    <p:sldId id="359" r:id="rId7"/>
    <p:sldId id="360" r:id="rId8"/>
    <p:sldId id="390" r:id="rId9"/>
    <p:sldId id="362" r:id="rId10"/>
    <p:sldId id="363" r:id="rId11"/>
    <p:sldId id="39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51" r:id="rId20"/>
    <p:sldId id="352" r:id="rId21"/>
    <p:sldId id="355" r:id="rId22"/>
    <p:sldId id="353" r:id="rId23"/>
    <p:sldId id="375" r:id="rId24"/>
    <p:sldId id="385" r:id="rId25"/>
    <p:sldId id="398" r:id="rId26"/>
    <p:sldId id="386" r:id="rId27"/>
    <p:sldId id="357" r:id="rId28"/>
    <p:sldId id="387" r:id="rId29"/>
    <p:sldId id="358" r:id="rId30"/>
    <p:sldId id="382" r:id="rId31"/>
    <p:sldId id="377" r:id="rId32"/>
    <p:sldId id="383" r:id="rId33"/>
    <p:sldId id="378" r:id="rId34"/>
    <p:sldId id="384" r:id="rId35"/>
    <p:sldId id="392" r:id="rId36"/>
    <p:sldId id="379" r:id="rId37"/>
    <p:sldId id="399" r:id="rId38"/>
    <p:sldId id="400" r:id="rId39"/>
    <p:sldId id="401" r:id="rId40"/>
    <p:sldId id="402" r:id="rId41"/>
    <p:sldId id="39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07" autoAdjust="0"/>
    <p:restoredTop sz="80828" autoAdjust="0"/>
  </p:normalViewPr>
  <p:slideViewPr>
    <p:cSldViewPr>
      <p:cViewPr varScale="1">
        <p:scale>
          <a:sx n="56" d="100"/>
          <a:sy n="56" d="100"/>
        </p:scale>
        <p:origin x="54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4"/>
    </p:cViewPr>
  </p:sorterViewPr>
  <p:notesViewPr>
    <p:cSldViewPr>
      <p:cViewPr varScale="1">
        <p:scale>
          <a:sx n="71" d="100"/>
          <a:sy n="71" d="100"/>
        </p:scale>
        <p:origin x="221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B3E4FB-1BC6-4B1F-8D1C-D10A73BC4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26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43D026-0C5A-4642-B7C3-921161E90757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11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The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578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6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31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5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60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8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956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71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5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CFFADA-FC8C-4467-8D4A-252DECBDAF79}" type="slidenum">
              <a:rPr lang="en-US" smtClean="0"/>
              <a:pPr eaLnBrk="1" hangingPunct="1"/>
              <a:t>2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95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05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7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220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98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51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26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7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DB3DDC-492A-4A1F-9F29-D41906BDC55B}" type="slidenum">
              <a:rPr lang="en-US" smtClean="0"/>
              <a:pPr eaLnBrk="1" hangingPunct="1"/>
              <a:t>3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4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1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65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3E4FB-1BC6-4B1F-8D1C-D10A73BC4D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44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6" y="3619986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6C36E-1332-4DD1-A60F-96BA2D16DF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8645" y="208500"/>
            <a:ext cx="1816743" cy="11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3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" y="16"/>
            <a:ext cx="9143855" cy="686587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375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6858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0287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3"/>
            <a:ext cx="7886700" cy="6721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6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2918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defTabSz="685800"/>
            <a:r>
              <a:rPr lang="en-US" dirty="0">
                <a:solidFill>
                  <a:srgbClr val="FFFFFF"/>
                </a:solidFill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74715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Footer"/>
          <p:cNvSpPr txBox="1"/>
          <p:nvPr userDrawn="1"/>
        </p:nvSpPr>
        <p:spPr>
          <a:xfrm>
            <a:off x="2255900" y="6269438"/>
            <a:ext cx="6717007" cy="530915"/>
          </a:xfrm>
          <a:prstGeom prst="rect">
            <a:avLst/>
          </a:prstGeom>
          <a:noFill/>
          <a:effectLst/>
        </p:spPr>
        <p:txBody>
          <a:bodyPr wrap="square" lIns="0" t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A7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A7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66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057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319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829050" cy="501831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245032-3F41-4D57-9C49-A6C77CCE32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53000" y="1270683"/>
            <a:ext cx="3829050" cy="299651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FDD483-1381-4992-8084-127E9288A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2999" y="4362453"/>
            <a:ext cx="4038601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89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7905750" cy="30480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340475"/>
            <a:ext cx="73914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/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6F739B-4560-4EA4-9B42-90A3756DE7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1" y="4362453"/>
            <a:ext cx="7886700" cy="1148716"/>
          </a:xfrm>
        </p:spPr>
        <p:txBody>
          <a:bodyPr>
            <a:noAutofit/>
          </a:bodyPr>
          <a:lstStyle>
            <a:lvl1pPr marL="0" indent="0" algn="l">
              <a:buNone/>
              <a:defRPr sz="18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diam </a:t>
            </a:r>
            <a:r>
              <a:rPr lang="en-US" dirty="0" err="1"/>
              <a:t>maecenas</a:t>
            </a:r>
            <a:r>
              <a:rPr lang="en-US" dirty="0"/>
              <a:t> sed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Sed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sociis. Sed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32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08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br>
              <a:rPr lang="en-US" altLang="en-US" dirty="0"/>
            </a:br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" y="6356351"/>
            <a:ext cx="1184672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05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pPr defTabSz="685800"/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399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 i="0" kern="1200" baseline="0">
          <a:solidFill>
            <a:schemeClr val="bg2">
              <a:lumMod val="10000"/>
            </a:schemeClr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None/>
        <a:defRPr sz="21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744974"/>
            <a:ext cx="7886700" cy="684026"/>
          </a:xfrm>
        </p:spPr>
        <p:txBody>
          <a:bodyPr>
            <a:normAutofit/>
          </a:bodyPr>
          <a:lstStyle/>
          <a:p>
            <a:r>
              <a:rPr lang="en-US" sz="3700" dirty="0"/>
              <a:t>Chapter 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990600" y="3657600"/>
            <a:ext cx="7162800" cy="1942614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b="1" dirty="0"/>
              <a:t>Enhancing a Website with Links and Images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Image Dimensions and File Size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Pixel: </a:t>
            </a:r>
            <a:r>
              <a:rPr lang="en-IN" dirty="0"/>
              <a:t>smallest element of light or color on a device </a:t>
            </a:r>
            <a:r>
              <a:rPr lang="en-US" dirty="0"/>
              <a:t>displaying images</a:t>
            </a:r>
          </a:p>
          <a:p>
            <a:pPr lvl="1"/>
            <a:r>
              <a:rPr lang="en-IN" dirty="0"/>
              <a:t>Common resolution for laptops is 1366 x 768 </a:t>
            </a:r>
            <a:r>
              <a:rPr lang="en-US" dirty="0"/>
              <a:t>pixels</a:t>
            </a:r>
          </a:p>
          <a:p>
            <a:pPr lvl="1"/>
            <a:r>
              <a:rPr lang="en-IN" dirty="0"/>
              <a:t>The disadvantage of an image with a high resolution is that it also has a large file size</a:t>
            </a:r>
          </a:p>
          <a:p>
            <a:pPr lvl="1"/>
            <a:r>
              <a:rPr lang="en-IN" dirty="0"/>
              <a:t>Use graphic or photo editors to optimize an image with a large file size to reduce its file size and load time</a:t>
            </a:r>
          </a:p>
          <a:p>
            <a:endParaRPr lang="en-US" dirty="0"/>
          </a:p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2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149DB6-5F7E-4B44-8402-5724020C5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Image File Names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019E54-638D-4ED6-A853-6E4AE0C1B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using images within a website, be sure to give each image file a meaningful file name</a:t>
            </a:r>
          </a:p>
          <a:p>
            <a:pPr lvl="1"/>
            <a:r>
              <a:rPr lang="en-US" dirty="0"/>
              <a:t>Most digital cameras use a default file-naming convention, such as IMG001.jpg, which does not describe the image in the photo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E26D4-CBF7-4DED-892A-C91ED2F1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8076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Image Tag and Its Attributes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image tag is an empty HTML tag used to add an image to a webpage </a:t>
            </a:r>
          </a:p>
          <a:p>
            <a:pPr lvl="1"/>
            <a:r>
              <a:rPr lang="en-IN" dirty="0"/>
              <a:t>&lt;img&gt; </a:t>
            </a:r>
          </a:p>
          <a:p>
            <a:r>
              <a:rPr lang="en-IN" dirty="0"/>
              <a:t>The image tag includes several attributes </a:t>
            </a:r>
          </a:p>
          <a:p>
            <a:pPr lvl="1"/>
            <a:r>
              <a:rPr lang="en-IN" dirty="0"/>
              <a:t>src </a:t>
            </a:r>
          </a:p>
          <a:p>
            <a:pPr lvl="1"/>
            <a:r>
              <a:rPr lang="en-US" dirty="0"/>
              <a:t>alt </a:t>
            </a:r>
          </a:p>
          <a:p>
            <a:pPr lvl="1"/>
            <a:r>
              <a:rPr lang="en-IN" dirty="0"/>
              <a:t>height </a:t>
            </a:r>
          </a:p>
          <a:p>
            <a:pPr lvl="1"/>
            <a:r>
              <a:rPr lang="en-IN" dirty="0"/>
              <a:t>width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9872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Image Tag and Its Attributes (continued 1)</a:t>
            </a:r>
            <a:endParaRPr lang="en-US" dirty="0"/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B0729F0B-B815-41BE-8DE4-5BECB72108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81497"/>
              </p:ext>
            </p:extLst>
          </p:nvPr>
        </p:nvGraphicFramePr>
        <p:xfrm>
          <a:off x="609600" y="1219200"/>
          <a:ext cx="7906775" cy="4134623"/>
        </p:xfrm>
        <a:graphic>
          <a:graphicData uri="http://schemas.openxmlformats.org/drawingml/2006/table">
            <a:tbl>
              <a:tblPr firstRow="1"/>
              <a:tblGrid>
                <a:gridCol w="1519667">
                  <a:extLst>
                    <a:ext uri="{9D8B030D-6E8A-4147-A177-3AD203B41FA5}">
                      <a16:colId xmlns:a16="http://schemas.microsoft.com/office/drawing/2014/main" val="2593777060"/>
                    </a:ext>
                  </a:extLst>
                </a:gridCol>
                <a:gridCol w="6387108">
                  <a:extLst>
                    <a:ext uri="{9D8B030D-6E8A-4147-A177-3AD203B41FA5}">
                      <a16:colId xmlns:a16="http://schemas.microsoft.com/office/drawing/2014/main" val="2966017062"/>
                    </a:ext>
                  </a:extLst>
                </a:gridCol>
              </a:tblGrid>
              <a:tr h="453495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Attribute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Function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53544"/>
                  </a:ext>
                </a:extLst>
              </a:tr>
              <a:tr h="41445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src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Identifies the file name of the image to display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86160"/>
                  </a:ext>
                </a:extLst>
              </a:tr>
              <a:tr h="1046344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alt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Specifies alternate text to display when an image is being loaded</a:t>
                      </a: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Especially useful for screen readers, which translate information on a computer screen into audio output</a:t>
                      </a:r>
                    </a:p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Should briefly describe the purpose of the image in 125 characters or less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014137"/>
                  </a:ext>
                </a:extLst>
              </a:tr>
              <a:tr h="41445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height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Defines the height of the image in pixels, which improves loading time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078420"/>
                  </a:ext>
                </a:extLst>
              </a:tr>
              <a:tr h="1031475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width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Defines the width of the image in pixels, which improves loading time</a:t>
                      </a:r>
                    </a:p>
                  </a:txBody>
                  <a:tcPr marL="81978" marR="81978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088412"/>
                  </a:ext>
                </a:extLst>
              </a:tr>
            </a:tbl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2D9830-AEB5-497E-AAC4-C5C34BCF78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9850" y="5553157"/>
            <a:ext cx="3924300" cy="365125"/>
          </a:xfrm>
        </p:spPr>
        <p:txBody>
          <a:bodyPr/>
          <a:lstStyle/>
          <a:p>
            <a:r>
              <a:rPr lang="fr-FR" dirty="0"/>
              <a:t>Table 3–2 Image Element Attributes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64006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/>
          <a:lstStyle/>
          <a:p>
            <a:br>
              <a:rPr lang="en-IN" dirty="0"/>
            </a:br>
            <a:r>
              <a:rPr lang="en-IN" dirty="0"/>
              <a:t>Image Tag and Its Attributes (continued 2)</a:t>
            </a:r>
            <a:endParaRPr lang="en-US" dirty="0"/>
          </a:p>
        </p:txBody>
      </p:sp>
      <p:pic>
        <p:nvPicPr>
          <p:cNvPr id="18" name="Content Placeholder 17" descr="Figure 3-12 shows an example of an image tag with attributes. Individual sections are identified. &#10;">
            <a:extLst>
              <a:ext uri="{FF2B5EF4-FFF2-40B4-BE49-F238E27FC236}">
                <a16:creationId xmlns:a16="http://schemas.microsoft.com/office/drawing/2014/main" id="{B5FDD119-637C-439E-A404-AF53E5D61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0" y="2212848"/>
            <a:ext cx="7886700" cy="2287143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40CCCA-8275-4024-8447-CB5E6A2573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3800" y="4908295"/>
            <a:ext cx="1276349" cy="365125"/>
          </a:xfrm>
        </p:spPr>
        <p:txBody>
          <a:bodyPr/>
          <a:lstStyle/>
          <a:p>
            <a:r>
              <a:rPr lang="en-US" dirty="0"/>
              <a:t>Figure 3–12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0011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Exploring Div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Div element </a:t>
            </a:r>
            <a:r>
              <a:rPr lang="en-IN" dirty="0"/>
              <a:t>defines an area or a division in a webpage</a:t>
            </a:r>
          </a:p>
          <a:p>
            <a:pPr lvl="2"/>
            <a:r>
              <a:rPr lang="en-IN" dirty="0"/>
              <a:t>Uses the &lt;div&gt; and &lt;/div&gt; tags</a:t>
            </a:r>
          </a:p>
          <a:p>
            <a:pPr lvl="2"/>
            <a:r>
              <a:rPr lang="en-US" dirty="0"/>
              <a:t>Used to structure parts of a webpage to which an HTML 5 element does not apply</a:t>
            </a:r>
            <a:endParaRPr lang="en-IN" dirty="0"/>
          </a:p>
          <a:p>
            <a:pPr lvl="2"/>
            <a:r>
              <a:rPr lang="en-IN" dirty="0"/>
              <a:t>Can be used within the main element to further divide the primary content area into separate sections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54723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Exploring Div Elements </a:t>
            </a:r>
            <a:r>
              <a:rPr lang="en-IN" dirty="0"/>
              <a:t>(continued)</a:t>
            </a:r>
            <a:endParaRPr lang="en-US" dirty="0"/>
          </a:p>
        </p:txBody>
      </p:sp>
      <p:pic>
        <p:nvPicPr>
          <p:cNvPr id="15" name="Content Placeholder 14" descr="Figure 3–21 explains a wireframe with four div elements inside the main element.&#10;">
            <a:extLst>
              <a:ext uri="{FF2B5EF4-FFF2-40B4-BE49-F238E27FC236}">
                <a16:creationId xmlns:a16="http://schemas.microsoft.com/office/drawing/2014/main" id="{A0099A6A-B56A-47ED-9D27-F0D2ADBF1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36" y="1986089"/>
            <a:ext cx="6302928" cy="3435096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3EFF43-6174-4D05-ADB7-F97F795220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43325" y="5583555"/>
            <a:ext cx="1362076" cy="365125"/>
          </a:xfrm>
        </p:spPr>
        <p:txBody>
          <a:bodyPr/>
          <a:lstStyle/>
          <a:p>
            <a:r>
              <a:rPr lang="en-US" dirty="0"/>
              <a:t>Figure 3–21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8578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Div Attributes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Div elements have attributes that provide information about the element</a:t>
            </a:r>
          </a:p>
          <a:p>
            <a:pPr lvl="1"/>
            <a:r>
              <a:rPr lang="en-IN" dirty="0"/>
              <a:t>The id div attribute identifies a unique area on a webpage and distinguishes it from other page divisions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77115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Div Attributes (continued)</a:t>
            </a:r>
            <a:endParaRPr lang="en-US" dirty="0"/>
          </a:p>
        </p:txBody>
      </p:sp>
      <p:pic>
        <p:nvPicPr>
          <p:cNvPr id="20" name="Content Placeholder 19" descr="Figure 3–23 explains the revised wireframe with the div element and id attribute value defined as container.">
            <a:extLst>
              <a:ext uri="{FF2B5EF4-FFF2-40B4-BE49-F238E27FC236}">
                <a16:creationId xmlns:a16="http://schemas.microsoft.com/office/drawing/2014/main" id="{66D38CAD-6ABE-4722-9EFE-9C41A51DA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77" y="1969588"/>
            <a:ext cx="6157645" cy="3345654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9223CF0-2100-48FA-AEBA-4983918EB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3825" y="5535278"/>
            <a:ext cx="1276349" cy="365125"/>
          </a:xfrm>
        </p:spPr>
        <p:txBody>
          <a:bodyPr/>
          <a:lstStyle/>
          <a:p>
            <a:r>
              <a:rPr lang="en-US" dirty="0"/>
              <a:t>Figure 3–23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6543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Adding Links to a Webpage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Hyperlink: link on a webpage that allows users to navigate a website and move from one page to another</a:t>
            </a:r>
          </a:p>
          <a:p>
            <a:r>
              <a:rPr lang="en-IN" dirty="0"/>
              <a:t>Link: text, an image, or other webpage content that visitors tap or click to instruct the browser to go to a location in a file </a:t>
            </a:r>
          </a:p>
          <a:p>
            <a:r>
              <a:rPr lang="en-IN" dirty="0"/>
              <a:t>Text link: when text is </a:t>
            </a:r>
            <a:r>
              <a:rPr lang="en-US" dirty="0"/>
              <a:t>coded</a:t>
            </a:r>
            <a:r>
              <a:rPr lang="en-IN" dirty="0"/>
              <a:t> </a:t>
            </a:r>
            <a:r>
              <a:rPr lang="en-US" dirty="0"/>
              <a:t>as</a:t>
            </a:r>
            <a:r>
              <a:rPr lang="en-IN" dirty="0"/>
              <a:t> a hyperlink, it appears as underlined text in a </a:t>
            </a:r>
            <a:r>
              <a:rPr lang="en-US" dirty="0"/>
              <a:t>color</a:t>
            </a:r>
            <a:r>
              <a:rPr lang="en-IN" dirty="0"/>
              <a:t> </a:t>
            </a:r>
            <a:r>
              <a:rPr lang="en-US" dirty="0"/>
              <a:t>different</a:t>
            </a:r>
            <a:r>
              <a:rPr lang="en-IN" dirty="0"/>
              <a:t> from the rest of the webpage text</a:t>
            </a:r>
          </a:p>
          <a:p>
            <a:r>
              <a:rPr lang="en-IN" dirty="0"/>
              <a:t>Image link: an image used as a link; some websites display a border around the image</a:t>
            </a:r>
          </a:p>
          <a:p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47801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Objectives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have mastered the material in this chapter when you can:</a:t>
            </a:r>
          </a:p>
          <a:p>
            <a:pPr lvl="1"/>
            <a:r>
              <a:rPr lang="en-IN" dirty="0"/>
              <a:t>Describe image file formats</a:t>
            </a:r>
          </a:p>
          <a:p>
            <a:pPr lvl="1"/>
            <a:r>
              <a:rPr lang="en-IN" dirty="0"/>
              <a:t>Describe the image tag and its attributes</a:t>
            </a:r>
          </a:p>
          <a:p>
            <a:pPr lvl="1"/>
            <a:r>
              <a:rPr lang="en-IN" dirty="0"/>
              <a:t>Add images to a website</a:t>
            </a:r>
          </a:p>
          <a:p>
            <a:pPr lvl="1"/>
            <a:r>
              <a:rPr lang="en-IN" dirty="0"/>
              <a:t>Explain div elements and attributes</a:t>
            </a:r>
          </a:p>
          <a:p>
            <a:pPr lvl="1"/>
            <a:r>
              <a:rPr lang="en-US" dirty="0"/>
              <a:t>Use a div element within a webpage</a:t>
            </a:r>
          </a:p>
          <a:p>
            <a:pPr lvl="1"/>
            <a:endParaRPr lang="en-IN" dirty="0"/>
          </a:p>
          <a:p>
            <a:endParaRPr lang="en-US" dirty="0"/>
          </a:p>
        </p:txBody>
      </p:sp>
      <p:sp>
        <p:nvSpPr>
          <p:cNvPr id="40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Anchor Element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Used to create a hyperlink on a webpage</a:t>
            </a:r>
          </a:p>
          <a:p>
            <a:pPr lvl="1"/>
            <a:r>
              <a:rPr lang="en-IN" dirty="0"/>
              <a:t>The &lt;a&gt; and &lt;/a&gt; are the start and the end tags</a:t>
            </a:r>
          </a:p>
          <a:p>
            <a:pPr lvl="1"/>
            <a:r>
              <a:rPr lang="en-IN" dirty="0"/>
              <a:t>Include the href attribute in the starting anchor tag to identify the webpage, email address, file, telephone number, or other content to access</a:t>
            </a:r>
          </a:p>
          <a:p>
            <a:pPr lvl="1"/>
            <a:r>
              <a:rPr lang="en-IN" dirty="0"/>
              <a:t>The value of the href attribute is the content for a link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79693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Relative Links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Hyperlink that links to other webpages within the same website</a:t>
            </a:r>
            <a:endParaRPr lang="en-US" dirty="0"/>
          </a:p>
          <a:p>
            <a:pPr lvl="1"/>
            <a:r>
              <a:rPr lang="en-IN" dirty="0"/>
              <a:t>Created by using an anchor tag with an href attribute that designates the file name of the webpage or the path and the file name of the webpage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689014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Relative Links (continued)</a:t>
            </a:r>
          </a:p>
        </p:txBody>
      </p:sp>
      <p:pic>
        <p:nvPicPr>
          <p:cNvPr id="7" name="Content Placeholder 6" descr="Figure 3–30 shows an example of a relative link to the home page named index.html. Individual sections are defined. ">
            <a:extLst>
              <a:ext uri="{FF2B5EF4-FFF2-40B4-BE49-F238E27FC236}">
                <a16:creationId xmlns:a16="http://schemas.microsoft.com/office/drawing/2014/main" id="{BB809CB2-340B-47F6-9DFE-623615FAD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474657"/>
            <a:ext cx="7734300" cy="208826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F268F-28D0-4DFF-A761-57376927C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71912" y="4889943"/>
            <a:ext cx="1400175" cy="365125"/>
          </a:xfrm>
        </p:spPr>
        <p:txBody>
          <a:bodyPr/>
          <a:lstStyle/>
          <a:p>
            <a:r>
              <a:rPr lang="en-US" dirty="0"/>
              <a:t>Figure 3–30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329018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Absolute Links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Hyperlink that links to other webpages outside of a website</a:t>
            </a:r>
          </a:p>
          <a:p>
            <a:pPr lvl="1"/>
            <a:r>
              <a:rPr lang="en-IN" dirty="0"/>
              <a:t>Created using an anchor element with an href attribute that designates a website URL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960027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Absolute Links (continued)</a:t>
            </a:r>
            <a:endParaRPr lang="en-US" dirty="0"/>
          </a:p>
        </p:txBody>
      </p:sp>
      <p:pic>
        <p:nvPicPr>
          <p:cNvPr id="6" name="Content Placeholder 5" descr="Figure 3–31 shows an example of an absolute link to the home page for Google. ">
            <a:extLst>
              <a:ext uri="{FF2B5EF4-FFF2-40B4-BE49-F238E27FC236}">
                <a16:creationId xmlns:a16="http://schemas.microsoft.com/office/drawing/2014/main" id="{BF9249A5-D499-4523-9AD4-B2ABD388D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" y="2242722"/>
            <a:ext cx="7543800" cy="2212848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D00B5-CFBC-4EB5-98D6-426C89A91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7630" y="4560022"/>
            <a:ext cx="1348740" cy="365126"/>
          </a:xfrm>
        </p:spPr>
        <p:txBody>
          <a:bodyPr/>
          <a:lstStyle/>
          <a:p>
            <a:r>
              <a:rPr lang="en-US" dirty="0"/>
              <a:t>Figure 3–31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81890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53D049-4C15-47D6-88C0-D85334BF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Bookmarks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0244FB-CC5C-4D09-9CE2-90045B814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webpages contain a lot of content, making the page quite long</a:t>
            </a:r>
          </a:p>
          <a:p>
            <a:pPr lvl="1"/>
            <a:r>
              <a:rPr lang="en-US" dirty="0"/>
              <a:t>Requires excessive scrolling to see all the page content</a:t>
            </a:r>
          </a:p>
          <a:p>
            <a:r>
              <a:rPr lang="en-US" dirty="0"/>
              <a:t>Bookmarks let website visitors jump to specific areas on the page</a:t>
            </a:r>
          </a:p>
          <a:p>
            <a:pPr lvl="1"/>
            <a:r>
              <a:rPr lang="en-US" dirty="0"/>
              <a:t>To create a bookmark, insert an id attribute and value in the element where you want to include a bookmark</a:t>
            </a:r>
          </a:p>
          <a:p>
            <a:pPr lvl="1"/>
            <a:r>
              <a:rPr lang="en-US" dirty="0"/>
              <a:t>Next, create a link to the bookmark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A088F-549C-49ED-AED2-DD2C84C2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47070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Image Links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0"/>
            <a:ext cx="8172450" cy="5018311"/>
          </a:xfrm>
        </p:spPr>
        <p:txBody>
          <a:bodyPr/>
          <a:lstStyle/>
          <a:p>
            <a:r>
              <a:rPr lang="en-IN" dirty="0"/>
              <a:t>Images can be used to link to another page within the site, another website, an email address, or a telephone number</a:t>
            </a:r>
          </a:p>
          <a:p>
            <a:endParaRPr lang="en-US" dirty="0"/>
          </a:p>
        </p:txBody>
      </p:sp>
      <p:pic>
        <p:nvPicPr>
          <p:cNvPr id="10" name="Content Placeholder 9" descr="Figure 3–32 shows an example of an image with a relative link to the website’s home page.&#10;">
            <a:extLst>
              <a:ext uri="{FF2B5EF4-FFF2-40B4-BE49-F238E27FC236}">
                <a16:creationId xmlns:a16="http://schemas.microsoft.com/office/drawing/2014/main" id="{AC1DEC8A-0E45-4B06-8AD3-32DBEEA2FE8F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7" y="3080022"/>
            <a:ext cx="6773333" cy="18288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162336-8505-47FD-8EBD-287B878F4B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10022" y="5211219"/>
            <a:ext cx="1371601" cy="361947"/>
          </a:xfrm>
        </p:spPr>
        <p:txBody>
          <a:bodyPr/>
          <a:lstStyle/>
          <a:p>
            <a:r>
              <a:rPr lang="en-US" dirty="0"/>
              <a:t>Figure 3–32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97523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Email Links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Hyperlink that links to an email address</a:t>
            </a:r>
          </a:p>
          <a:p>
            <a:pPr lvl="1"/>
            <a:r>
              <a:rPr lang="en-IN" dirty="0"/>
              <a:t>Use anchor elements to link to an email address by including the href attribute followed by "mailto:" and then the email address</a:t>
            </a:r>
          </a:p>
          <a:p>
            <a:endParaRPr lang="en-IN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403502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Email Links (continued)</a:t>
            </a:r>
            <a:endParaRPr lang="en-US" dirty="0"/>
          </a:p>
        </p:txBody>
      </p:sp>
      <p:pic>
        <p:nvPicPr>
          <p:cNvPr id="9" name="Content Placeholder 8" descr="Figure 3–33 shows an example of an email link. &#10;">
            <a:extLst>
              <a:ext uri="{FF2B5EF4-FFF2-40B4-BE49-F238E27FC236}">
                <a16:creationId xmlns:a16="http://schemas.microsoft.com/office/drawing/2014/main" id="{0D01B224-BDDA-476D-9037-765C4E0E8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73567"/>
            <a:ext cx="7886700" cy="208997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20BD3-8705-4EE6-978E-BF5BD8D1F7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24300" y="4724400"/>
            <a:ext cx="1295400" cy="254635"/>
          </a:xfrm>
        </p:spPr>
        <p:txBody>
          <a:bodyPr/>
          <a:lstStyle/>
          <a:p>
            <a:r>
              <a:rPr lang="en-US" dirty="0"/>
              <a:t>Figure 3–33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97031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Telephone Links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Hyperlink that links to a telephone number</a:t>
            </a:r>
          </a:p>
          <a:p>
            <a:pPr lvl="1"/>
            <a:r>
              <a:rPr lang="en-IN" dirty="0"/>
              <a:t>Use an anchor element to link to a telephone number by including the href attribute, followed by "tel:+1number" where +1 is the international </a:t>
            </a:r>
            <a:r>
              <a:rPr lang="en-US" dirty="0"/>
              <a:t>dialing</a:t>
            </a:r>
            <a:r>
              <a:rPr lang="en-IN" dirty="0"/>
              <a:t> prefix and number is the phone number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790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Objectives (continued)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IN" dirty="0"/>
              <a:t>Describe types of hyperlinks</a:t>
            </a:r>
          </a:p>
          <a:p>
            <a:pPr lvl="1"/>
            <a:r>
              <a:rPr lang="en-IN" dirty="0"/>
              <a:t>Create relative links, absolute links, bookmark links, email links, and telephone links </a:t>
            </a:r>
          </a:p>
          <a:p>
            <a:pPr lvl="1"/>
            <a:r>
              <a:rPr lang="en-US" dirty="0"/>
              <a:t>Describe the types of lists in an HTML document</a:t>
            </a:r>
          </a:p>
          <a:p>
            <a:pPr lvl="1"/>
            <a:r>
              <a:rPr lang="en-IN" dirty="0"/>
              <a:t>Create an unordered list and a description list</a:t>
            </a:r>
          </a:p>
          <a:p>
            <a:pPr lvl="1"/>
            <a:r>
              <a:rPr lang="en-US" dirty="0"/>
              <a:t>Embed a map within a webpage</a:t>
            </a:r>
            <a:endParaRPr lang="en-IN" dirty="0"/>
          </a:p>
          <a:p>
            <a:pPr lvl="1"/>
            <a:r>
              <a:rPr lang="en-IN" dirty="0"/>
              <a:t>Test and validate links on a webpage</a:t>
            </a:r>
          </a:p>
        </p:txBody>
      </p:sp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Telephone Links (continued)</a:t>
            </a:r>
            <a:endParaRPr lang="en-US" dirty="0"/>
          </a:p>
        </p:txBody>
      </p:sp>
      <p:pic>
        <p:nvPicPr>
          <p:cNvPr id="10" name="Content Placeholder 9" descr="Figure 3–35 shows an example of a telephone link.&#10;">
            <a:extLst>
              <a:ext uri="{FF2B5EF4-FFF2-40B4-BE49-F238E27FC236}">
                <a16:creationId xmlns:a16="http://schemas.microsoft.com/office/drawing/2014/main" id="{B43826EA-9DAC-450B-8773-C36DB3E5D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6" y="2150364"/>
            <a:ext cx="8118324" cy="255727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6B4EB3-16C9-4194-AD0F-48ECC98A1A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8013" y="4806569"/>
            <a:ext cx="1276349" cy="365125"/>
          </a:xfrm>
        </p:spPr>
        <p:txBody>
          <a:bodyPr/>
          <a:lstStyle/>
          <a:p>
            <a:r>
              <a:rPr lang="en-US" dirty="0"/>
              <a:t>Figure 3–35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88795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Lists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Lists structure text into an itemized format</a:t>
            </a:r>
          </a:p>
          <a:p>
            <a:pPr lvl="1"/>
            <a:r>
              <a:rPr lang="en-IN" dirty="0"/>
              <a:t>Unordered lists display</a:t>
            </a:r>
            <a:r>
              <a:rPr lang="en-US" dirty="0"/>
              <a:t> bulleted items in any sequence</a:t>
            </a:r>
          </a:p>
          <a:p>
            <a:pPr lvl="1"/>
            <a:r>
              <a:rPr lang="en-IN" dirty="0"/>
              <a:t>The &lt;ul&gt; and &lt;/ul&gt; are the start and end tags for an unordered list</a:t>
            </a:r>
          </a:p>
          <a:p>
            <a:pPr lvl="1"/>
            <a:r>
              <a:rPr lang="en-US" dirty="0"/>
              <a:t>&lt;li&gt; and &lt;/li&gt; are the start and end list item tags </a:t>
            </a:r>
          </a:p>
          <a:p>
            <a:pPr lvl="1"/>
            <a:endParaRPr lang="en-IN" dirty="0"/>
          </a:p>
          <a:p>
            <a:r>
              <a:rPr lang="en-US" dirty="0"/>
              <a:t>The following code creates a bulleted list of two items: </a:t>
            </a:r>
          </a:p>
          <a:p>
            <a:pPr marL="457200" lvl="1" indent="0">
              <a:buNone/>
            </a:pPr>
            <a:r>
              <a:rPr lang="en-US" dirty="0"/>
              <a:t>&lt;ul&gt; </a:t>
            </a:r>
          </a:p>
          <a:p>
            <a:pPr marL="457200" lvl="1" indent="0">
              <a:buNone/>
            </a:pPr>
            <a:r>
              <a:rPr lang="en-US" dirty="0"/>
              <a:t>	&lt;li&gt;First item&lt;/li&gt; </a:t>
            </a:r>
          </a:p>
          <a:p>
            <a:pPr marL="457200" lvl="1" indent="0">
              <a:buNone/>
            </a:pPr>
            <a:r>
              <a:rPr lang="en-US" dirty="0"/>
              <a:t>	&lt;li&gt;Second item&lt;/li&gt; </a:t>
            </a:r>
          </a:p>
          <a:p>
            <a:pPr marL="457200" lvl="1" indent="0">
              <a:buNone/>
            </a:pPr>
            <a:r>
              <a:rPr lang="en-US" dirty="0"/>
              <a:t>&lt;/ul&gt; </a:t>
            </a:r>
            <a:endParaRPr lang="en-IN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443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Lists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Ordered lists display information in a series using numbers or letters</a:t>
            </a:r>
          </a:p>
          <a:p>
            <a:pPr lvl="1"/>
            <a:r>
              <a:rPr lang="en-IN" dirty="0"/>
              <a:t>The &lt;ol&gt; and &lt;/ol&gt; are the start and end tags for an ordered list</a:t>
            </a:r>
          </a:p>
          <a:p>
            <a:pPr lvl="1"/>
            <a:r>
              <a:rPr lang="en-US" dirty="0"/>
              <a:t>&lt;li&gt; and &lt;/li&gt; are the start and end list item tags </a:t>
            </a:r>
            <a:endParaRPr lang="en-IN" dirty="0"/>
          </a:p>
          <a:p>
            <a:r>
              <a:rPr lang="en-IN" dirty="0"/>
              <a:t>The following code creates a numbered list </a:t>
            </a:r>
            <a:r>
              <a:rPr lang="en-US" dirty="0"/>
              <a:t>of two items:</a:t>
            </a:r>
          </a:p>
          <a:p>
            <a:pPr marL="457200" lvl="1" indent="0">
              <a:buNone/>
            </a:pPr>
            <a:r>
              <a:rPr lang="en-US" dirty="0"/>
              <a:t>&lt;ol&gt;</a:t>
            </a:r>
          </a:p>
          <a:p>
            <a:pPr marL="457200" lvl="1" indent="0">
              <a:buNone/>
            </a:pPr>
            <a:r>
              <a:rPr lang="en-US" dirty="0"/>
              <a:t>	&lt;li&gt;First item&lt;/li&gt;</a:t>
            </a:r>
          </a:p>
          <a:p>
            <a:pPr marL="457200" lvl="1" indent="0">
              <a:buNone/>
            </a:pPr>
            <a:r>
              <a:rPr lang="en-US" dirty="0"/>
              <a:t> 	&lt;li&gt;Second item&lt;/li&gt;</a:t>
            </a:r>
          </a:p>
          <a:p>
            <a:pPr marL="457200" lvl="1" indent="0">
              <a:buNone/>
            </a:pPr>
            <a:r>
              <a:rPr lang="en-US" dirty="0"/>
              <a:t>&lt;/ol&gt;</a:t>
            </a:r>
            <a:endParaRPr lang="en-IN" dirty="0"/>
          </a:p>
          <a:p>
            <a:pPr lvl="1"/>
            <a:endParaRPr lang="en-IN" dirty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922059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Lists (continued 2)</a:t>
            </a:r>
          </a:p>
        </p:txBody>
      </p:sp>
      <p:pic>
        <p:nvPicPr>
          <p:cNvPr id="8" name="Content Placeholder 7" descr="Figure 3–51 shows a webpage with an unordered and an ordered list.">
            <a:extLst>
              <a:ext uri="{FF2B5EF4-FFF2-40B4-BE49-F238E27FC236}">
                <a16:creationId xmlns:a16="http://schemas.microsoft.com/office/drawing/2014/main" id="{DA980848-91B4-4426-B360-BA03C91AB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2" y="1964436"/>
            <a:ext cx="7446936" cy="292912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0DFC55-B9FD-4632-BE52-F088F1D43F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5" y="5307332"/>
            <a:ext cx="1352549" cy="365125"/>
          </a:xfrm>
        </p:spPr>
        <p:txBody>
          <a:bodyPr/>
          <a:lstStyle/>
          <a:p>
            <a:r>
              <a:rPr lang="en-US" dirty="0"/>
              <a:t>Figure 3–51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033880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Lists (continued 3)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description list contains terms and descriptions</a:t>
            </a:r>
          </a:p>
          <a:p>
            <a:pPr lvl="1"/>
            <a:r>
              <a:rPr lang="en-IN" dirty="0"/>
              <a:t>The &lt;dl&gt; and &lt;/dl&gt; are the start and end tags for a description list</a:t>
            </a:r>
          </a:p>
          <a:p>
            <a:pPr lvl="1"/>
            <a:r>
              <a:rPr lang="en-IN" dirty="0"/>
              <a:t>Each term is marked within a pair of &lt;dt&gt; and &lt;/dt&gt; tags</a:t>
            </a:r>
          </a:p>
          <a:p>
            <a:pPr lvl="1"/>
            <a:r>
              <a:rPr lang="en-IN" dirty="0"/>
              <a:t>Each description or definition is marked between a pair of &lt;dd&gt; and &lt;/dd&gt; tags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912571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Lists (continued 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following code creates a description list of two terms and </a:t>
            </a:r>
            <a:r>
              <a:rPr lang="en-US" dirty="0"/>
              <a:t>definitions:</a:t>
            </a:r>
            <a:endParaRPr lang="en-IN" dirty="0"/>
          </a:p>
          <a:p>
            <a:pPr marL="457200" lvl="1" indent="0">
              <a:buNone/>
            </a:pPr>
            <a:r>
              <a:rPr lang="en-US" dirty="0"/>
              <a:t>&lt;dl&gt;</a:t>
            </a:r>
          </a:p>
          <a:p>
            <a:pPr marL="914400" lvl="2" indent="0">
              <a:buNone/>
            </a:pPr>
            <a:r>
              <a:rPr lang="en-US" sz="2400" dirty="0"/>
              <a:t>&lt;dt&gt;First term&lt;/dt&gt;</a:t>
            </a:r>
          </a:p>
          <a:p>
            <a:pPr marL="914400" lvl="2" indent="0">
              <a:buNone/>
            </a:pPr>
            <a:r>
              <a:rPr lang="en-US" sz="2400" dirty="0"/>
              <a:t>&lt;dd&gt;First definition&lt;/dd&gt;</a:t>
            </a:r>
          </a:p>
          <a:p>
            <a:pPr marL="914400" lvl="2" indent="0">
              <a:buNone/>
            </a:pPr>
            <a:endParaRPr lang="en-US" sz="2400" dirty="0"/>
          </a:p>
          <a:p>
            <a:pPr marL="914400" lvl="2" indent="0">
              <a:buNone/>
            </a:pPr>
            <a:r>
              <a:rPr lang="en-US" sz="2400" dirty="0"/>
              <a:t>&lt;dt&gt;Second term&lt;/dt&gt;</a:t>
            </a:r>
          </a:p>
          <a:p>
            <a:pPr marL="914400" lvl="2" indent="0">
              <a:buNone/>
            </a:pPr>
            <a:r>
              <a:rPr lang="en-US" sz="2400" dirty="0"/>
              <a:t>&lt;dd&gt;Second definition – part 1&lt;/dd&gt;</a:t>
            </a:r>
          </a:p>
          <a:p>
            <a:pPr marL="914400" lvl="2" indent="0">
              <a:buNone/>
            </a:pPr>
            <a:r>
              <a:rPr lang="en-US" sz="2400" dirty="0"/>
              <a:t>&lt;dd&gt;Second definition – part 2&lt;/dd&gt;</a:t>
            </a:r>
          </a:p>
          <a:p>
            <a:pPr marL="457200" lvl="1" indent="0">
              <a:buNone/>
            </a:pPr>
            <a:r>
              <a:rPr lang="en-US" dirty="0"/>
              <a:t>&lt;/dl&gt;</a:t>
            </a:r>
            <a:endParaRPr lang="en-IN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217283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Adding Lists (continued 5)</a:t>
            </a:r>
          </a:p>
        </p:txBody>
      </p:sp>
      <p:pic>
        <p:nvPicPr>
          <p:cNvPr id="10" name="Content Placeholder 9" descr="Figure 3–52 shows an example of a description list.&#10;">
            <a:extLst>
              <a:ext uri="{FF2B5EF4-FFF2-40B4-BE49-F238E27FC236}">
                <a16:creationId xmlns:a16="http://schemas.microsoft.com/office/drawing/2014/main" id="{A953BF8A-A74D-43B8-AF2D-F61356F39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1" y="1556893"/>
            <a:ext cx="7694015" cy="357771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6D4F3C-7C70-40C2-9BDD-06630020D5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95723" y="5285105"/>
            <a:ext cx="1352549" cy="365125"/>
          </a:xfrm>
        </p:spPr>
        <p:txBody>
          <a:bodyPr/>
          <a:lstStyle/>
          <a:p>
            <a:r>
              <a:rPr lang="en-US" dirty="0"/>
              <a:t>Figure 3–52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66736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3558B-2930-47E5-952D-2C2D4C6F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Embedding a Map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AABB31-08A3-4947-9C56-D4A3053FE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businesses include a location map embedded within their website </a:t>
            </a:r>
          </a:p>
          <a:p>
            <a:pPr lvl="1"/>
            <a:r>
              <a:rPr lang="en-US" dirty="0"/>
              <a:t>Gives visitors a clear view of the business location</a:t>
            </a:r>
          </a:p>
          <a:p>
            <a:r>
              <a:rPr lang="en-US" dirty="0"/>
              <a:t>Websites such as maps.google.com and mapquest.com provide online maps</a:t>
            </a:r>
          </a:p>
          <a:p>
            <a:pPr lvl="1"/>
            <a:r>
              <a:rPr lang="en-US" dirty="0"/>
              <a:t>Web developers can visit an online map, enter an address, and then obtain the required code to embed the online map directly within a webpage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7C31B-32C6-48B9-839E-5FB01BDC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548024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3558B-2930-47E5-952D-2C2D4C6F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Embedding a Map (continued 1)</a:t>
            </a:r>
          </a:p>
        </p:txBody>
      </p:sp>
      <p:pic>
        <p:nvPicPr>
          <p:cNvPr id="9" name="Content Placeholder 8" descr="Figure 3–67 displays the online map for New York, NY provided by Google Maps. &#10;">
            <a:extLst>
              <a:ext uri="{FF2B5EF4-FFF2-40B4-BE49-F238E27FC236}">
                <a16:creationId xmlns:a16="http://schemas.microsoft.com/office/drawing/2014/main" id="{B1A3145B-38B4-42C1-BE03-D9A0229CF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21" y="1557528"/>
            <a:ext cx="6010507" cy="328574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FE68E-5BD6-4297-A85D-2C407294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00" y="5334000"/>
            <a:ext cx="1352550" cy="365125"/>
          </a:xfrm>
        </p:spPr>
        <p:txBody>
          <a:bodyPr/>
          <a:lstStyle/>
          <a:p>
            <a:r>
              <a:rPr lang="en-US" dirty="0"/>
              <a:t>Figure 3–67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7C31B-32C6-48B9-839E-5FB01BDC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34378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3558B-2930-47E5-952D-2C2D4C6F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Embedding a Map (continued 2)</a:t>
            </a:r>
          </a:p>
        </p:txBody>
      </p:sp>
      <p:pic>
        <p:nvPicPr>
          <p:cNvPr id="6" name="Content Placeholder 5" descr="Figure 3–68 displays a screenshot of the Share options provided by Google Maps. ">
            <a:extLst>
              <a:ext uri="{FF2B5EF4-FFF2-40B4-BE49-F238E27FC236}">
                <a16:creationId xmlns:a16="http://schemas.microsoft.com/office/drawing/2014/main" id="{4FE56760-1469-4402-ADA8-87195C014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41" y="1865376"/>
            <a:ext cx="6233717" cy="312724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FE68E-5BD6-4297-A85D-2C407294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00" y="5334000"/>
            <a:ext cx="1352550" cy="365125"/>
          </a:xfrm>
        </p:spPr>
        <p:txBody>
          <a:bodyPr/>
          <a:lstStyle/>
          <a:p>
            <a:r>
              <a:rPr lang="en-US" dirty="0"/>
              <a:t>Figure 3–68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7C31B-32C6-48B9-839E-5FB01BDC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5720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81388F-B6BC-4058-B0ED-3FAD32E5D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Introduction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D280A-1293-4DBF-8619-D10BCAA41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all modern webpages contain images</a:t>
            </a:r>
          </a:p>
          <a:p>
            <a:pPr lvl="1"/>
            <a:r>
              <a:rPr lang="en-US" dirty="0"/>
              <a:t>Images are used throughout a website to enhance visual appeal and provide visitors with additional information about a product or service</a:t>
            </a:r>
          </a:p>
          <a:p>
            <a:pPr lvl="1"/>
            <a:r>
              <a:rPr lang="en-US" dirty="0"/>
              <a:t>Other images, such as a business logo, promote the company’s presence and brand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C0B1D-F540-4C32-942C-7F9CC622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01670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D3558B-2930-47E5-952D-2C2D4C6F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Embedding a Map (continued 3)</a:t>
            </a:r>
          </a:p>
        </p:txBody>
      </p:sp>
      <p:pic>
        <p:nvPicPr>
          <p:cNvPr id="6" name="Content Placeholder 5" descr="Figure 3–69 displays a screenshot of the embed a map options.">
            <a:extLst>
              <a:ext uri="{FF2B5EF4-FFF2-40B4-BE49-F238E27FC236}">
                <a16:creationId xmlns:a16="http://schemas.microsoft.com/office/drawing/2014/main" id="{1C12ADC8-B15B-4D23-B82C-52DC20AC0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901" y="1577340"/>
            <a:ext cx="5354198" cy="370332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1FE68E-5BD6-4297-A85D-2C4072948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6200" y="5334000"/>
            <a:ext cx="1352550" cy="365125"/>
          </a:xfrm>
        </p:spPr>
        <p:txBody>
          <a:bodyPr/>
          <a:lstStyle/>
          <a:p>
            <a:r>
              <a:rPr lang="en-US" dirty="0"/>
              <a:t>Figure 3–69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C7C31B-32C6-48B9-839E-5FB01BDC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90453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17BDD1-44EF-4A9D-A65D-7F2A03B6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Chapter 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EA2EDD-3462-454A-B44B-B657C466D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chapter, you learned about:</a:t>
            </a:r>
          </a:p>
          <a:p>
            <a:pPr lvl="1"/>
            <a:r>
              <a:rPr lang="en-US" dirty="0"/>
              <a:t>Creating many types of hyperlinks</a:t>
            </a:r>
          </a:p>
          <a:p>
            <a:pPr lvl="1"/>
            <a:r>
              <a:rPr lang="en-US" dirty="0"/>
              <a:t>Inserting new HTML elements, including div elements, image elements, headings, and lists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5B1C83-EFB0-4A5B-B25A-F776F1B0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205042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E9C45C-0CE4-4FFE-8E4C-7F764FC7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— Add Images and Links to a Website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E60755-AE78-4B9A-8277-D901D97A8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websites use images to enhance the look and feel of their webpages</a:t>
            </a:r>
          </a:p>
          <a:p>
            <a:pPr lvl="1"/>
            <a:r>
              <a:rPr lang="en-US" dirty="0"/>
              <a:t>Roadmap </a:t>
            </a:r>
          </a:p>
          <a:p>
            <a:pPr lvl="2"/>
            <a:r>
              <a:rPr lang="en-US" dirty="0"/>
              <a:t>ADD IMAGES to a template and to webpages</a:t>
            </a:r>
          </a:p>
          <a:p>
            <a:pPr lvl="2"/>
            <a:r>
              <a:rPr lang="en-US" dirty="0"/>
              <a:t>ADD DIV ELEMENTS to a template and to webpages</a:t>
            </a:r>
          </a:p>
          <a:p>
            <a:pPr lvl="2"/>
            <a:r>
              <a:rPr lang="en-US" dirty="0"/>
              <a:t>ADD HYPERLINKS to a template and to webpages</a:t>
            </a:r>
          </a:p>
          <a:p>
            <a:pPr lvl="2"/>
            <a:r>
              <a:rPr lang="en-US" dirty="0"/>
              <a:t>ADD LISTS to a webpage</a:t>
            </a:r>
          </a:p>
          <a:p>
            <a:pPr lvl="2"/>
            <a:r>
              <a:rPr lang="en-US" dirty="0"/>
              <a:t>EMBED a MAP on a webpage</a:t>
            </a:r>
          </a:p>
          <a:p>
            <a:pPr lvl="2"/>
            <a:r>
              <a:rPr lang="en-US" dirty="0"/>
              <a:t>VIEW the WEBSITE IN a BROWSER AND TEST the webpage LINKS</a:t>
            </a:r>
          </a:p>
          <a:p>
            <a:pPr lvl="2"/>
            <a:r>
              <a:rPr lang="en-US" dirty="0"/>
              <a:t>VALIDATE the new PAGES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BB56-7355-4ADA-8A0D-805C6DE2C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</a:rPr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3927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N" dirty="0"/>
            </a:br>
            <a:r>
              <a:rPr lang="en-IN" dirty="0"/>
              <a:t>Adding Images to a Website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Images include photos, drawings, diagrams, charts, and other graphics that convey </a:t>
            </a:r>
            <a:r>
              <a:rPr lang="en-US" dirty="0"/>
              <a:t>visual information</a:t>
            </a:r>
          </a:p>
          <a:p>
            <a:pPr lvl="1"/>
            <a:r>
              <a:rPr lang="en-US" dirty="0"/>
              <a:t>Help break up text and contribute to the design and aesthetics of a website</a:t>
            </a:r>
          </a:p>
          <a:p>
            <a:pPr lvl="1"/>
            <a:r>
              <a:rPr lang="en-US" dirty="0"/>
              <a:t>S</a:t>
            </a:r>
            <a:r>
              <a:rPr lang="en-IN" dirty="0"/>
              <a:t>upport the purpose of the webpage or illustrate the content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08623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Image File Formats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Image files are created in several formats</a:t>
            </a:r>
          </a:p>
          <a:p>
            <a:pPr lvl="1"/>
            <a:r>
              <a:rPr lang="en-IN" dirty="0"/>
              <a:t>Graphics Interchange Format (GIF) supports transparency and frame animation</a:t>
            </a:r>
          </a:p>
          <a:p>
            <a:pPr lvl="2"/>
            <a:r>
              <a:rPr lang="en-IN" dirty="0"/>
              <a:t>Lossless compression: compresses an image; GIF uses this technique to maintain the file’s </a:t>
            </a:r>
            <a:r>
              <a:rPr lang="en-US" dirty="0"/>
              <a:t>color</a:t>
            </a:r>
            <a:r>
              <a:rPr lang="en-IN" dirty="0"/>
              <a:t> information</a:t>
            </a:r>
          </a:p>
          <a:p>
            <a:pPr lvl="1"/>
            <a:r>
              <a:rPr lang="en-IN" dirty="0"/>
              <a:t>Portable Network Graphics (PNG) supports transparency, but not animation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79001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Image File Formats (continued 1)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IN" dirty="0"/>
          </a:p>
          <a:p>
            <a:pPr lvl="1"/>
            <a:r>
              <a:rPr lang="en-IN" dirty="0"/>
              <a:t>Joint Photographic Experts Group (JPG or JPEG) is a </a:t>
            </a:r>
            <a:r>
              <a:rPr lang="nn-NO" dirty="0"/>
              <a:t>standard file format for digital photos</a:t>
            </a:r>
            <a:endParaRPr lang="en-IN" dirty="0"/>
          </a:p>
          <a:p>
            <a:pPr lvl="2"/>
            <a:r>
              <a:rPr lang="en-IN" dirty="0"/>
              <a:t>Lossy compression: used t</a:t>
            </a:r>
            <a:r>
              <a:rPr lang="en-US" dirty="0"/>
              <a:t>o reduce file size; this technique is used to discard some </a:t>
            </a:r>
            <a:r>
              <a:rPr lang="en-IN" dirty="0"/>
              <a:t>of the </a:t>
            </a:r>
            <a:r>
              <a:rPr lang="en-US" dirty="0"/>
              <a:t>color</a:t>
            </a:r>
            <a:r>
              <a:rPr lang="en-IN" dirty="0"/>
              <a:t> information in the image</a:t>
            </a:r>
          </a:p>
          <a:p>
            <a:pPr lvl="1"/>
            <a:r>
              <a:rPr lang="en-IN" dirty="0"/>
              <a:t>Scalable Vector Graphics (SVG) is a format that uses markup language to create two-dimensional graphics, images, and animations</a:t>
            </a:r>
            <a:endParaRPr lang="en-US" dirty="0"/>
          </a:p>
          <a:p>
            <a:pPr lvl="2"/>
            <a:endParaRPr lang="en-IN" dirty="0"/>
          </a:p>
          <a:p>
            <a:pPr lvl="2"/>
            <a:endParaRPr lang="en-IN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Image File Formats (continued 2)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979BC0C4-4772-4011-9E2A-05B1D2D8B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930172"/>
              </p:ext>
            </p:extLst>
          </p:nvPr>
        </p:nvGraphicFramePr>
        <p:xfrm>
          <a:off x="381000" y="1545737"/>
          <a:ext cx="8382000" cy="4207501"/>
        </p:xfrm>
        <a:graphic>
          <a:graphicData uri="http://schemas.openxmlformats.org/drawingml/2006/table">
            <a:tbl>
              <a:tblPr firstRow="1"/>
              <a:tblGrid>
                <a:gridCol w="1292647">
                  <a:extLst>
                    <a:ext uri="{9D8B030D-6E8A-4147-A177-3AD203B41FA5}">
                      <a16:colId xmlns:a16="http://schemas.microsoft.com/office/drawing/2014/main" val="914306528"/>
                    </a:ext>
                  </a:extLst>
                </a:gridCol>
                <a:gridCol w="2898353">
                  <a:extLst>
                    <a:ext uri="{9D8B030D-6E8A-4147-A177-3AD203B41FA5}">
                      <a16:colId xmlns:a16="http://schemas.microsoft.com/office/drawing/2014/main" val="675826341"/>
                    </a:ext>
                  </a:extLst>
                </a:gridCol>
                <a:gridCol w="2227452">
                  <a:extLst>
                    <a:ext uri="{9D8B030D-6E8A-4147-A177-3AD203B41FA5}">
                      <a16:colId xmlns:a16="http://schemas.microsoft.com/office/drawing/2014/main" val="3856390827"/>
                    </a:ext>
                  </a:extLst>
                </a:gridCol>
                <a:gridCol w="1963548">
                  <a:extLst>
                    <a:ext uri="{9D8B030D-6E8A-4147-A177-3AD203B41FA5}">
                      <a16:colId xmlns:a16="http://schemas.microsoft.com/office/drawing/2014/main" val="3170871098"/>
                    </a:ext>
                  </a:extLst>
                </a:gridCol>
              </a:tblGrid>
              <a:tr h="499101"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Format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130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Use for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36349"/>
                  </a:ext>
                </a:extLst>
              </a:tr>
              <a:tr h="729340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GIF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 file size; supports transparency </a:t>
                      </a:r>
                      <a:b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and animation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Limited to 256 colors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Line drawings and animations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99244"/>
                  </a:ext>
                </a:extLst>
              </a:tr>
              <a:tr h="729340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PNG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 file size; supports transparency and  more than a million colors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Does not support animation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Images that are not digital photos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816994"/>
                  </a:ext>
                </a:extLst>
              </a:tr>
              <a:tr h="456133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JPG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Supports more than a million colors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Larger file size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Digital photos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DF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34735"/>
                  </a:ext>
                </a:extLst>
              </a:tr>
              <a:tr h="729340"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SVG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Flexible; scalable; no files needed because graphics are created with code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 supported by older browsers and not all modern browsers support all SVG features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Shapes, lines, text, and gradients</a:t>
                      </a:r>
                    </a:p>
                  </a:txBody>
                  <a:tcPr marL="55012" marR="55012" marT="50800" marB="508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36756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D6DFB9-1909-4502-8D6E-E1EFB36D7B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19325" y="5940807"/>
            <a:ext cx="4705350" cy="212099"/>
          </a:xfrm>
        </p:spPr>
        <p:txBody>
          <a:bodyPr/>
          <a:lstStyle/>
          <a:p>
            <a:r>
              <a:rPr lang="en-US" dirty="0"/>
              <a:t>Table 3–1 Choosing an Image File Format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Minnick. Responsive Web Design with HTML and CSS, 9th Edition. © 2021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2731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6F6C23-6457-4163-906F-9FD71B1D340C}" vid="{9A4A37B5-06EA-4573-8274-FD94E47E4E8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Word 2010</Template>
  <TotalTime>0</TotalTime>
  <Words>3550</Words>
  <Application>Microsoft Office PowerPoint</Application>
  <PresentationFormat>On-screen Show (4:3)</PresentationFormat>
  <Paragraphs>275</Paragraphs>
  <Slides>41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Arial</vt:lpstr>
      <vt:lpstr>Calibri</vt:lpstr>
      <vt:lpstr>Open Sans</vt:lpstr>
      <vt:lpstr>Summer Font</vt:lpstr>
      <vt:lpstr>Office Theme</vt:lpstr>
      <vt:lpstr>Chapter 3</vt:lpstr>
      <vt:lpstr> Chapter Objectives</vt:lpstr>
      <vt:lpstr> Chapter Objectives (continued)</vt:lpstr>
      <vt:lpstr> Introduction </vt:lpstr>
      <vt:lpstr>Project — Add Images and Links to a Website</vt:lpstr>
      <vt:lpstr> Adding Images to a Website</vt:lpstr>
      <vt:lpstr> Image File Formats</vt:lpstr>
      <vt:lpstr> Image File Formats (continued 1)</vt:lpstr>
      <vt:lpstr> Image File Formats (continued 2)</vt:lpstr>
      <vt:lpstr> Image Dimensions and File Size</vt:lpstr>
      <vt:lpstr> Image File Names </vt:lpstr>
      <vt:lpstr> Image Tag and Its Attributes</vt:lpstr>
      <vt:lpstr> Image Tag and Its Attributes (continued 1)</vt:lpstr>
      <vt:lpstr> Image Tag and Its Attributes (continued 2)</vt:lpstr>
      <vt:lpstr> Exploring Div Elements</vt:lpstr>
      <vt:lpstr> Exploring Div Elements (continued)</vt:lpstr>
      <vt:lpstr> Div Attributes</vt:lpstr>
      <vt:lpstr> Div Attributes (continued)</vt:lpstr>
      <vt:lpstr> Adding Links to a Webpage</vt:lpstr>
      <vt:lpstr> Anchor Element </vt:lpstr>
      <vt:lpstr> Relative Links</vt:lpstr>
      <vt:lpstr> Relative Links (continued)</vt:lpstr>
      <vt:lpstr> Absolute Links </vt:lpstr>
      <vt:lpstr> Absolute Links (continued)</vt:lpstr>
      <vt:lpstr> Bookmarks</vt:lpstr>
      <vt:lpstr> Image Links </vt:lpstr>
      <vt:lpstr> Email Links </vt:lpstr>
      <vt:lpstr> Email Links (continued)</vt:lpstr>
      <vt:lpstr> Telephone Links </vt:lpstr>
      <vt:lpstr> Telephone Links (continued)</vt:lpstr>
      <vt:lpstr> Adding Lists</vt:lpstr>
      <vt:lpstr> Adding Lists (continued 1)</vt:lpstr>
      <vt:lpstr> Adding Lists (continued 2)</vt:lpstr>
      <vt:lpstr> Adding Lists (continued 3)</vt:lpstr>
      <vt:lpstr> Adding Lists (continued 4)</vt:lpstr>
      <vt:lpstr> Adding Lists (continued 5)</vt:lpstr>
      <vt:lpstr> Embedding a Map </vt:lpstr>
      <vt:lpstr> Embedding a Map (continued 1)</vt:lpstr>
      <vt:lpstr> Embedding a Map (continued 2)</vt:lpstr>
      <vt:lpstr> Embedding a Map (continued 3)</vt:lpstr>
      <vt:lpstr> Chapter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2019-12-08T17:16:03Z</dcterms:created>
  <dcterms:modified xsi:type="dcterms:W3CDTF">2019-12-08T17:16:20Z</dcterms:modified>
</cp:coreProperties>
</file>