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2" r:id="rId1"/>
    <p:sldMasterId id="2147483709" r:id="rId2"/>
  </p:sldMasterIdLst>
  <p:notesMasterIdLst>
    <p:notesMasterId r:id="rId52"/>
  </p:notesMasterIdLst>
  <p:sldIdLst>
    <p:sldId id="256" r:id="rId3"/>
    <p:sldId id="302" r:id="rId4"/>
    <p:sldId id="303" r:id="rId5"/>
    <p:sldId id="359" r:id="rId6"/>
    <p:sldId id="360" r:id="rId7"/>
    <p:sldId id="304" r:id="rId8"/>
    <p:sldId id="306" r:id="rId9"/>
    <p:sldId id="307" r:id="rId10"/>
    <p:sldId id="308" r:id="rId11"/>
    <p:sldId id="309" r:id="rId12"/>
    <p:sldId id="310" r:id="rId13"/>
    <p:sldId id="313" r:id="rId14"/>
    <p:sldId id="367" r:id="rId15"/>
    <p:sldId id="361" r:id="rId16"/>
    <p:sldId id="314" r:id="rId17"/>
    <p:sldId id="315" r:id="rId18"/>
    <p:sldId id="317" r:id="rId19"/>
    <p:sldId id="318" r:id="rId20"/>
    <p:sldId id="319" r:id="rId21"/>
    <p:sldId id="320" r:id="rId22"/>
    <p:sldId id="342" r:id="rId23"/>
    <p:sldId id="322" r:id="rId24"/>
    <p:sldId id="324" r:id="rId25"/>
    <p:sldId id="368" r:id="rId26"/>
    <p:sldId id="369" r:id="rId27"/>
    <p:sldId id="325" r:id="rId28"/>
    <p:sldId id="326" r:id="rId29"/>
    <p:sldId id="327" r:id="rId30"/>
    <p:sldId id="329" r:id="rId31"/>
    <p:sldId id="330" r:id="rId32"/>
    <p:sldId id="331" r:id="rId33"/>
    <p:sldId id="332" r:id="rId34"/>
    <p:sldId id="333" r:id="rId35"/>
    <p:sldId id="334" r:id="rId36"/>
    <p:sldId id="344" r:id="rId37"/>
    <p:sldId id="335" r:id="rId38"/>
    <p:sldId id="337" r:id="rId39"/>
    <p:sldId id="338" r:id="rId40"/>
    <p:sldId id="339" r:id="rId41"/>
    <p:sldId id="340" r:id="rId42"/>
    <p:sldId id="362" r:id="rId43"/>
    <p:sldId id="350" r:id="rId44"/>
    <p:sldId id="351" r:id="rId45"/>
    <p:sldId id="353" r:id="rId46"/>
    <p:sldId id="363" r:id="rId47"/>
    <p:sldId id="365" r:id="rId48"/>
    <p:sldId id="364" r:id="rId49"/>
    <p:sldId id="366" r:id="rId50"/>
    <p:sldId id="358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97" autoAdjust="0"/>
    <p:restoredTop sz="83727" autoAdjust="0"/>
  </p:normalViewPr>
  <p:slideViewPr>
    <p:cSldViewPr>
      <p:cViewPr varScale="1">
        <p:scale>
          <a:sx n="44" d="100"/>
          <a:sy n="44" d="100"/>
        </p:scale>
        <p:origin x="581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EC876C5-7F49-4C0A-8F1E-5A42B41481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9500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EE630E-CDF1-4B71-AD96-22FEE7A1D5B4}" type="slidenum">
              <a:rPr lang="en-US" smtClean="0"/>
              <a:pPr eaLnBrk="1" hangingPunct="1"/>
              <a:t>1</a:t>
            </a:fld>
            <a:endParaRPr lang="en-US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552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C876C5-7F49-4C0A-8F1E-5A42B41481A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398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C876C5-7F49-4C0A-8F1E-5A42B41481A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691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C876C5-7F49-4C0A-8F1E-5A42B41481A1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447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C876C5-7F49-4C0A-8F1E-5A42B41481A1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765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C876C5-7F49-4C0A-8F1E-5A42B41481A1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575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C876C5-7F49-4C0A-8F1E-5A42B41481A1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002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8–64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C876C5-7F49-4C0A-8F1E-5A42B41481A1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77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" y="16"/>
            <a:ext cx="9143855" cy="68658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91187"/>
            <a:ext cx="7886700" cy="6840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50456" y="3619986"/>
            <a:ext cx="1843088" cy="597477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pic>
        <p:nvPicPr>
          <p:cNvPr id="9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6" y="6356350"/>
            <a:ext cx="1274569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2918" y="6356351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050" b="0" i="0" u="none" strike="noStrike" baseline="0" smtClean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defTabSz="685800"/>
            <a:r>
              <a:rPr lang="en-US" dirty="0">
                <a:solidFill>
                  <a:srgbClr val="FFFFFF"/>
                </a:solidFill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36C36E-1332-4DD1-A60F-96BA2D16DF7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8645" y="208500"/>
            <a:ext cx="1816743" cy="116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511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905750" cy="501831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6340475"/>
            <a:ext cx="7391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/>
          <a:lstStyle>
            <a:lvl1pPr>
              <a:defRPr sz="3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7794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3829050" cy="501831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6340475"/>
            <a:ext cx="7391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/>
          <a:lstStyle>
            <a:lvl1pPr>
              <a:defRPr sz="3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245032-3F41-4D57-9C49-A6C77CCE32C0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953000" y="1270683"/>
            <a:ext cx="3829050" cy="2996518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Fifth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7FDD483-1381-4992-8084-127E9288A6D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52999" y="4362453"/>
            <a:ext cx="4038601" cy="1148716"/>
          </a:xfrm>
        </p:spPr>
        <p:txBody>
          <a:bodyPr>
            <a:noAutofit/>
          </a:bodyPr>
          <a:lstStyle>
            <a:lvl1pPr marL="0" indent="0" algn="l">
              <a:buNone/>
              <a:defRPr sz="18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diam </a:t>
            </a:r>
            <a:r>
              <a:rPr lang="en-US" dirty="0" err="1"/>
              <a:t>maecenas</a:t>
            </a:r>
            <a:r>
              <a:rPr lang="en-US" dirty="0"/>
              <a:t> sed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Sed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sociis. Sed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124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7905750" cy="3048000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6340475"/>
            <a:ext cx="7391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/>
          <a:lstStyle>
            <a:lvl1pPr>
              <a:defRPr sz="3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6F739B-4560-4EA4-9B42-90A3756DE7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1" y="4362453"/>
            <a:ext cx="7886700" cy="1148716"/>
          </a:xfrm>
        </p:spPr>
        <p:txBody>
          <a:bodyPr>
            <a:noAutofit/>
          </a:bodyPr>
          <a:lstStyle>
            <a:lvl1pPr marL="0" indent="0" algn="l">
              <a:buNone/>
              <a:defRPr sz="18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diam </a:t>
            </a:r>
            <a:r>
              <a:rPr lang="en-US" dirty="0" err="1"/>
              <a:t>maecenas</a:t>
            </a:r>
            <a:r>
              <a:rPr lang="en-US" dirty="0"/>
              <a:t> sed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Sed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sociis. Sed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887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" y="16"/>
            <a:ext cx="9143855" cy="6865874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55931" y="2193424"/>
            <a:ext cx="7232139" cy="618014"/>
          </a:xfrm>
        </p:spPr>
        <p:txBody>
          <a:bodyPr anchor="b">
            <a:noAutofit/>
          </a:bodyPr>
          <a:lstStyle>
            <a:lvl1pPr marL="0" indent="0" algn="ctr">
              <a:buNone/>
              <a:defRPr sz="375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6858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0287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Unit 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96123"/>
            <a:ext cx="7886700" cy="6721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6" y="6356350"/>
            <a:ext cx="1274569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2918" y="6356351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050" b="0" i="0" u="none" strike="noStrike" baseline="0" smtClean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defTabSz="685800"/>
            <a:r>
              <a:rPr lang="en-US" dirty="0">
                <a:solidFill>
                  <a:srgbClr val="FFFFFF"/>
                </a:solidFill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108856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3" y="1289684"/>
            <a:ext cx="8033657" cy="3732692"/>
          </a:xfrm>
        </p:spPr>
        <p:txBody>
          <a:bodyPr>
            <a:noAutofit/>
          </a:bodyPr>
          <a:lstStyle>
            <a:lvl1pPr marL="0" indent="0" algn="l">
              <a:buNone/>
              <a:defRPr sz="18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5" name="Footer"/>
          <p:cNvSpPr txBox="1"/>
          <p:nvPr userDrawn="1"/>
        </p:nvSpPr>
        <p:spPr>
          <a:xfrm>
            <a:off x="2255900" y="6269438"/>
            <a:ext cx="6717007" cy="530915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[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A7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4493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905750" cy="478971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6340475"/>
            <a:ext cx="7391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28650" y="381000"/>
            <a:ext cx="7886700" cy="685800"/>
          </a:xfrm>
        </p:spPr>
        <p:txBody>
          <a:bodyPr/>
          <a:lstStyle>
            <a:lvl1pPr>
              <a:defRPr sz="3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4371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3829050" cy="501831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6340475"/>
            <a:ext cx="7391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/>
          <a:lstStyle>
            <a:lvl1pPr>
              <a:defRPr sz="3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245032-3F41-4D57-9C49-A6C77CCE32C0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953000" y="1270683"/>
            <a:ext cx="3829050" cy="2996518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Fifth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7FDD483-1381-4992-8084-127E9288A6D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52999" y="4362453"/>
            <a:ext cx="4038601" cy="1148716"/>
          </a:xfrm>
        </p:spPr>
        <p:txBody>
          <a:bodyPr>
            <a:noAutofit/>
          </a:bodyPr>
          <a:lstStyle>
            <a:lvl1pPr marL="0" indent="0" algn="l">
              <a:buNone/>
              <a:defRPr sz="18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diam </a:t>
            </a:r>
            <a:r>
              <a:rPr lang="en-US" dirty="0" err="1"/>
              <a:t>maecenas</a:t>
            </a:r>
            <a:r>
              <a:rPr lang="en-US" dirty="0"/>
              <a:t> sed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Sed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sociis. Sed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175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7905750" cy="3048000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6340475"/>
            <a:ext cx="7391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28650" y="533400"/>
            <a:ext cx="7886700" cy="533400"/>
          </a:xfrm>
        </p:spPr>
        <p:txBody>
          <a:bodyPr/>
          <a:lstStyle>
            <a:lvl1pPr>
              <a:defRPr sz="3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6F739B-4560-4EA4-9B42-90A3756DE7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1" y="4362453"/>
            <a:ext cx="7886700" cy="1148716"/>
          </a:xfrm>
        </p:spPr>
        <p:txBody>
          <a:bodyPr>
            <a:noAutofit/>
          </a:bodyPr>
          <a:lstStyle>
            <a:lvl1pPr marL="0" indent="0" algn="l">
              <a:buNone/>
              <a:defRPr sz="18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diam </a:t>
            </a:r>
            <a:r>
              <a:rPr lang="en-US" dirty="0" err="1"/>
              <a:t>maecenas</a:t>
            </a:r>
            <a:r>
              <a:rPr lang="en-US" dirty="0"/>
              <a:t> sed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Sed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sociis. Sed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312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" y="16"/>
            <a:ext cx="9143855" cy="68658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91187"/>
            <a:ext cx="7886700" cy="6840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50456" y="3619986"/>
            <a:ext cx="1843088" cy="597477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pic>
        <p:nvPicPr>
          <p:cNvPr id="9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6" y="6356350"/>
            <a:ext cx="1274569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2918" y="6356351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050" b="0" i="0" u="none" strike="noStrike" baseline="0" smtClean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defTabSz="685800"/>
            <a:r>
              <a:rPr lang="en-US" dirty="0">
                <a:solidFill>
                  <a:srgbClr val="FFFFFF"/>
                </a:solidFill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36C36E-1332-4DD1-A60F-96BA2D16DF7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8645" y="208500"/>
            <a:ext cx="1816743" cy="116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476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" y="16"/>
            <a:ext cx="9143855" cy="6865874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55931" y="2193424"/>
            <a:ext cx="7232139" cy="618014"/>
          </a:xfrm>
        </p:spPr>
        <p:txBody>
          <a:bodyPr anchor="b">
            <a:noAutofit/>
          </a:bodyPr>
          <a:lstStyle>
            <a:lvl1pPr marL="0" indent="0" algn="ctr">
              <a:buNone/>
              <a:defRPr sz="375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6858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0287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Unit 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96123"/>
            <a:ext cx="7886700" cy="6721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6" y="6356350"/>
            <a:ext cx="1274569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2918" y="6356351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050" b="0" i="0" u="none" strike="noStrike" baseline="0" smtClean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defTabSz="685800"/>
            <a:r>
              <a:rPr lang="en-US" dirty="0">
                <a:solidFill>
                  <a:srgbClr val="FFFFFF"/>
                </a:solidFill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043376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3" y="1289684"/>
            <a:ext cx="8033657" cy="3732692"/>
          </a:xfrm>
        </p:spPr>
        <p:txBody>
          <a:bodyPr>
            <a:noAutofit/>
          </a:bodyPr>
          <a:lstStyle>
            <a:lvl1pPr marL="0" indent="0" algn="l">
              <a:buNone/>
              <a:defRPr sz="18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5" name="Footer"/>
          <p:cNvSpPr txBox="1"/>
          <p:nvPr userDrawn="1"/>
        </p:nvSpPr>
        <p:spPr>
          <a:xfrm>
            <a:off x="2255900" y="6269438"/>
            <a:ext cx="6717007" cy="530915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A7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826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08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br>
              <a:rPr lang="en-US" altLang="en-US" dirty="0"/>
            </a:br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32" y="6356351"/>
            <a:ext cx="1184672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701" y="6356351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050" b="0" i="0" u="none" strike="noStrike" baseline="0" smtClean="0">
                <a:solidFill>
                  <a:srgbClr val="006298"/>
                </a:solidFill>
                <a:latin typeface="arial" charset="0"/>
              </a:defRPr>
            </a:lvl1pPr>
          </a:lstStyle>
          <a:p>
            <a:pPr defTabSz="685800"/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355693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 i="0" kern="1200" baseline="0">
          <a:solidFill>
            <a:schemeClr val="bg2">
              <a:lumMod val="10000"/>
            </a:schemeClr>
          </a:solidFill>
          <a:latin typeface="Arial" charset="0"/>
          <a:ea typeface="Arial" charset="0"/>
          <a:cs typeface="Arial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Open Sans" charset="0"/>
          <a:ea typeface="Open Sans" charset="0"/>
          <a:cs typeface="Open Sans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Open Sans" charset="0"/>
          <a:ea typeface="Open Sans" charset="0"/>
          <a:cs typeface="Open Sans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Open Sans" charset="0"/>
          <a:ea typeface="Open Sans" charset="0"/>
          <a:cs typeface="Open Sans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Open Sans" charset="0"/>
          <a:ea typeface="Open Sans" charset="0"/>
          <a:cs typeface="Open Sans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charset="0"/>
        <a:buNone/>
        <a:defRPr sz="2100" kern="1200" baseline="0">
          <a:solidFill>
            <a:srgbClr val="000000"/>
          </a:solidFill>
          <a:latin typeface="Arial" charset="0"/>
          <a:ea typeface="Arial" charset="0"/>
          <a:cs typeface="Arial" charset="0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08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br>
              <a:rPr lang="en-US" altLang="en-US" dirty="0"/>
            </a:br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32" y="6356351"/>
            <a:ext cx="1184672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701" y="6356351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050" b="0" i="0" u="none" strike="noStrike" baseline="0" smtClean="0">
                <a:solidFill>
                  <a:srgbClr val="006298"/>
                </a:solidFill>
                <a:latin typeface="arial" charset="0"/>
              </a:defRPr>
            </a:lvl1pPr>
          </a:lstStyle>
          <a:p>
            <a:pPr defTabSz="685800"/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06455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 i="0" kern="1200" baseline="0">
          <a:solidFill>
            <a:schemeClr val="bg2">
              <a:lumMod val="10000"/>
            </a:schemeClr>
          </a:solidFill>
          <a:latin typeface="Arial" charset="0"/>
          <a:ea typeface="Arial" charset="0"/>
          <a:cs typeface="Arial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Open Sans" charset="0"/>
          <a:ea typeface="Open Sans" charset="0"/>
          <a:cs typeface="Open Sans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Open Sans" charset="0"/>
          <a:ea typeface="Open Sans" charset="0"/>
          <a:cs typeface="Open Sans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Open Sans" charset="0"/>
          <a:ea typeface="Open Sans" charset="0"/>
          <a:cs typeface="Open Sans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Open Sans" charset="0"/>
          <a:ea typeface="Open Sans" charset="0"/>
          <a:cs typeface="Open Sans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charset="0"/>
        <a:buNone/>
        <a:defRPr sz="2100" kern="1200" baseline="0">
          <a:solidFill>
            <a:srgbClr val="000000"/>
          </a:solidFill>
          <a:latin typeface="Arial" charset="0"/>
          <a:ea typeface="Arial" charset="0"/>
          <a:cs typeface="Arial" charset="0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2514600"/>
            <a:ext cx="7886700" cy="684026"/>
          </a:xfrm>
        </p:spPr>
        <p:txBody>
          <a:bodyPr>
            <a:noAutofit/>
          </a:bodyPr>
          <a:lstStyle/>
          <a:p>
            <a:r>
              <a:rPr lang="en-US" sz="3700" dirty="0"/>
              <a:t>Chapter 8</a:t>
            </a:r>
            <a:br>
              <a:rPr lang="en-US" sz="3700" dirty="0"/>
            </a:br>
            <a:endParaRPr lang="en-US" sz="37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2819400" y="3429000"/>
            <a:ext cx="3733800" cy="597477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Creating Tables </a:t>
            </a:r>
          </a:p>
          <a:p>
            <a:pPr eaLnBrk="1" hangingPunct="1"/>
            <a:r>
              <a:rPr lang="en-US" sz="3600" dirty="0"/>
              <a:t>and Forms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Table Borders, Headers, and Captions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Table border </a:t>
            </a:r>
          </a:p>
          <a:p>
            <a:pPr lvl="1"/>
            <a:r>
              <a:rPr lang="en-IN" dirty="0"/>
              <a:t>Line that defines the perimeter of the table</a:t>
            </a:r>
          </a:p>
          <a:p>
            <a:r>
              <a:rPr lang="en-IN" dirty="0"/>
              <a:t>Table header </a:t>
            </a:r>
          </a:p>
          <a:p>
            <a:pPr lvl="1"/>
            <a:r>
              <a:rPr lang="en-IN" dirty="0"/>
              <a:t>Heading </a:t>
            </a:r>
            <a:r>
              <a:rPr lang="en-US" dirty="0"/>
              <a:t>cell </a:t>
            </a:r>
            <a:endParaRPr lang="en-IN" dirty="0"/>
          </a:p>
          <a:p>
            <a:pPr lvl="1"/>
            <a:r>
              <a:rPr lang="en-IN" dirty="0"/>
              <a:t>Identifies the row or column content</a:t>
            </a:r>
          </a:p>
          <a:p>
            <a:pPr lvl="1"/>
            <a:r>
              <a:rPr lang="en-IN" dirty="0"/>
              <a:t>Defined with a starting &lt;th&gt; tag and an ending &lt;/th&gt; tag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63293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Table Borders, Headers, and Captions (continued 1)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Table caption </a:t>
            </a:r>
          </a:p>
          <a:p>
            <a:pPr lvl="1"/>
            <a:r>
              <a:rPr lang="en-IN" dirty="0"/>
              <a:t>Descriptive text that serves as a title or identifies the table’s purpose </a:t>
            </a:r>
          </a:p>
          <a:p>
            <a:pPr lvl="1"/>
            <a:r>
              <a:rPr lang="en-IN" dirty="0"/>
              <a:t>Defined with a starting &lt;caption&gt; tag and an ending &lt;/caption&gt; tag</a:t>
            </a:r>
          </a:p>
          <a:p>
            <a:pPr lvl="1"/>
            <a:r>
              <a:rPr lang="en-IN" dirty="0"/>
              <a:t>Inserted after the starting &lt;table&gt; tag </a:t>
            </a:r>
          </a:p>
          <a:p>
            <a:pPr lvl="1"/>
            <a:r>
              <a:rPr lang="en-US" dirty="0"/>
              <a:t>A table can have only one caption</a:t>
            </a:r>
          </a:p>
          <a:p>
            <a:pPr lvl="1"/>
            <a:r>
              <a:rPr lang="en-IN" dirty="0"/>
              <a:t>Tables can include headers and captions individually or in combination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916061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81000"/>
            <a:ext cx="7886700" cy="533400"/>
          </a:xfrm>
        </p:spPr>
        <p:txBody>
          <a:bodyPr/>
          <a:lstStyle/>
          <a:p>
            <a:r>
              <a:rPr lang="en-IN" dirty="0"/>
              <a:t>Table Borders, Headers, and Captions (continued 2)</a:t>
            </a:r>
            <a:endParaRPr lang="en-US" dirty="0"/>
          </a:p>
        </p:txBody>
      </p:sp>
      <p:pic>
        <p:nvPicPr>
          <p:cNvPr id="12" name="Content Placeholder 11" descr="Figure 8-6 points out a table caption, header, and border. ">
            <a:extLst>
              <a:ext uri="{FF2B5EF4-FFF2-40B4-BE49-F238E27FC236}">
                <a16:creationId xmlns:a16="http://schemas.microsoft.com/office/drawing/2014/main" id="{4BBC2560-F8FA-4060-ACB2-D3C994A337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36750"/>
            <a:ext cx="7052318" cy="2944368"/>
          </a:xfr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7E419CB-4BA4-4C23-9976-0843B64C00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6200" y="4953000"/>
            <a:ext cx="1352549" cy="365125"/>
          </a:xfrm>
        </p:spPr>
        <p:txBody>
          <a:bodyPr/>
          <a:lstStyle/>
          <a:p>
            <a:r>
              <a:rPr lang="en-US" dirty="0"/>
              <a:t>Figure 8–6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08909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398059-524C-414F-9DF9-27B2F6BD0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Table Element Attributes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1D8502-288E-4706-ACFD-FF098E2FF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Three primary attributes cam be used within a table</a:t>
            </a:r>
          </a:p>
          <a:p>
            <a:pPr lvl="1"/>
            <a:r>
              <a:rPr lang="en-US" dirty="0"/>
              <a:t>The id attribute is used to specify a unique id for a table when necessary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colspan</a:t>
            </a:r>
            <a:r>
              <a:rPr lang="en-US" dirty="0"/>
              <a:t> attribute is used to span text or other content across two or more columns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rowspan</a:t>
            </a:r>
            <a:r>
              <a:rPr lang="en-US" dirty="0"/>
              <a:t> attribute is used to span across two or more rows </a:t>
            </a:r>
          </a:p>
          <a:p>
            <a:pPr lvl="1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52170A-7BA8-4132-87CF-3938E5C5B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612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7EE489-0FC3-4E9C-BC54-8F9A3146A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Tables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917143-BA46-4ED9-BBA4-D442E6F7F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Before you add a table, first determine whether it is necessary on the webpage</a:t>
            </a:r>
          </a:p>
          <a:p>
            <a:pPr lvl="1"/>
            <a:r>
              <a:rPr lang="en-US" dirty="0"/>
              <a:t>As general rule, use a table when it will help organize information so that that it is easier for the user to read</a:t>
            </a:r>
          </a:p>
          <a:p>
            <a:pPr lvl="1"/>
            <a:r>
              <a:rPr lang="en-US" dirty="0"/>
              <a:t>Tables are also useful if the webpage needs to display a structured, organized list of information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7AF626-E005-4B95-BBD4-DA500A89A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682026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Tables (continued)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Tables </a:t>
            </a:r>
          </a:p>
          <a:p>
            <a:pPr lvl="1"/>
            <a:r>
              <a:rPr lang="en-IN" dirty="0"/>
              <a:t>Display data in rows and columns </a:t>
            </a:r>
          </a:p>
          <a:p>
            <a:pPr lvl="1"/>
            <a:r>
              <a:rPr lang="en-IN" dirty="0"/>
              <a:t>Should not be used to design a layout for a webpage</a:t>
            </a:r>
          </a:p>
          <a:p>
            <a:pPr lvl="1"/>
            <a:r>
              <a:rPr lang="en-IN" dirty="0"/>
              <a:t>Help organize information so that it is easier for the user to read</a:t>
            </a:r>
          </a:p>
          <a:p>
            <a:pPr lvl="1"/>
            <a:r>
              <a:rPr lang="en-IN" dirty="0"/>
              <a:t>Useful if the webpage needs to display a structured, organized list of information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227573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the Table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To create effective tables plan the information that will appear in columns and rows </a:t>
            </a:r>
          </a:p>
          <a:p>
            <a:pPr lvl="1"/>
            <a:r>
              <a:rPr lang="en-IN" dirty="0"/>
              <a:t>Create a design that presents the information clearly</a:t>
            </a:r>
          </a:p>
          <a:p>
            <a:r>
              <a:rPr lang="en-IN" dirty="0"/>
              <a:t>Planning a table for responsive web design</a:t>
            </a:r>
          </a:p>
          <a:p>
            <a:pPr lvl="1"/>
            <a:r>
              <a:rPr lang="en-IN" dirty="0"/>
              <a:t>Give careful consideration to </a:t>
            </a:r>
            <a:r>
              <a:rPr lang="en-US" dirty="0"/>
              <a:t>the mobile viewport because of its screen size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528539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Styling Table Elements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CCE8E54-7B09-4CCE-856F-1F906B199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creating a table, style it by adding new style rules to the style sheet for the website</a:t>
            </a:r>
          </a:p>
          <a:p>
            <a:pPr lvl="1"/>
            <a:r>
              <a:rPr lang="en-US" dirty="0"/>
              <a:t>You can specify style rules for each table element</a:t>
            </a:r>
          </a:p>
          <a:p>
            <a:pPr lvl="2"/>
            <a:r>
              <a:rPr lang="en-US" dirty="0"/>
              <a:t>Table 8–2 lists common CSS properties and examples for styling tables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813496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Styling Table Elements (continued)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Separated border </a:t>
            </a:r>
          </a:p>
          <a:p>
            <a:pPr lvl="1"/>
            <a:r>
              <a:rPr lang="en-IN" dirty="0"/>
              <a:t>When a border is applied to table elements, by default, each cell has its own border, making the table appear to use double lines between each table data cell</a:t>
            </a:r>
          </a:p>
          <a:p>
            <a:r>
              <a:rPr lang="en-IN" dirty="0"/>
              <a:t>Collapsed border </a:t>
            </a:r>
          </a:p>
          <a:p>
            <a:pPr lvl="1"/>
            <a:r>
              <a:rPr lang="en-IN" dirty="0"/>
              <a:t>Use the border-collapse property with a value of collapse to display a table with single, consolidated borders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651447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Styling Tables for Responsive Web Design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9DC8234-E38B-42A6-9ED7-82527BFE2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can be difficult to style a table for a mobile viewport, especially when the table consists of several columns</a:t>
            </a:r>
          </a:p>
          <a:p>
            <a:pPr lvl="1"/>
            <a:r>
              <a:rPr lang="en-US" dirty="0"/>
              <a:t>Determine whether you can format the table so it is still easy to read in a mobile viewport</a:t>
            </a:r>
          </a:p>
          <a:p>
            <a:pPr lvl="1"/>
            <a:r>
              <a:rPr lang="en-US" dirty="0"/>
              <a:t>If the table is too large or complex to format, you can display the content in a different format such as a list or a chart in a mobile viewport</a:t>
            </a:r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382964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Objectives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will have mastered the material in this chapter when you can:</a:t>
            </a:r>
          </a:p>
          <a:p>
            <a:pPr lvl="1"/>
            <a:r>
              <a:rPr lang="en-US" dirty="0"/>
              <a:t>Define table elements</a:t>
            </a:r>
          </a:p>
          <a:p>
            <a:pPr lvl="1"/>
            <a:r>
              <a:rPr lang="en-IN" dirty="0"/>
              <a:t>Describe the steps used to plan, design, </a:t>
            </a:r>
            <a:r>
              <a:rPr lang="en-US" dirty="0"/>
              <a:t>and code a table</a:t>
            </a:r>
          </a:p>
          <a:p>
            <a:pPr lvl="1"/>
            <a:r>
              <a:rPr lang="en-IN" dirty="0"/>
              <a:t>Create a table with rows and data</a:t>
            </a:r>
          </a:p>
          <a:p>
            <a:pPr lvl="1"/>
            <a:r>
              <a:rPr lang="en-US" dirty="0"/>
              <a:t>Insert a table caption</a:t>
            </a:r>
          </a:p>
          <a:p>
            <a:pPr lvl="1"/>
            <a:r>
              <a:rPr lang="en-IN" dirty="0"/>
              <a:t>Style a table for tablet and desktop </a:t>
            </a:r>
            <a:r>
              <a:rPr lang="en-US" dirty="0"/>
              <a:t>viewports</a:t>
            </a:r>
          </a:p>
          <a:p>
            <a:pPr lvl="1"/>
            <a:r>
              <a:rPr lang="en-IN" dirty="0"/>
              <a:t>Describe form controls and their uses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051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81000"/>
            <a:ext cx="7886700" cy="533400"/>
          </a:xfrm>
        </p:spPr>
        <p:txBody>
          <a:bodyPr/>
          <a:lstStyle/>
          <a:p>
            <a:r>
              <a:rPr lang="en-IN" dirty="0"/>
              <a:t>To Style a Table for a Tablet Viewport</a:t>
            </a:r>
            <a:endParaRPr lang="en-US" dirty="0"/>
          </a:p>
        </p:txBody>
      </p:sp>
      <p:pic>
        <p:nvPicPr>
          <p:cNvPr id="7" name="Content Placeholder 6" descr="Figure 8–25 shows class schedule information displayed  in a tablet viewport.">
            <a:extLst>
              <a:ext uri="{FF2B5EF4-FFF2-40B4-BE49-F238E27FC236}">
                <a16:creationId xmlns:a16="http://schemas.microsoft.com/office/drawing/2014/main" id="{9516BFFF-C7EA-49E5-BAB8-E2B8522C0D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17933"/>
            <a:ext cx="6203064" cy="4222133"/>
          </a:xfr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7A8CE9F-18ED-4768-BFF1-FF988B2431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38562" y="5687517"/>
            <a:ext cx="1666876" cy="447041"/>
          </a:xfrm>
        </p:spPr>
        <p:txBody>
          <a:bodyPr/>
          <a:lstStyle/>
          <a:p>
            <a:r>
              <a:rPr lang="en-US" dirty="0"/>
              <a:t>Figure 8–25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449054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81000"/>
            <a:ext cx="7886700" cy="533400"/>
          </a:xfrm>
        </p:spPr>
        <p:txBody>
          <a:bodyPr/>
          <a:lstStyle/>
          <a:p>
            <a:r>
              <a:rPr lang="en-IN" dirty="0"/>
              <a:t>To Style a Table for a Tablet Viewport (continued 1)</a:t>
            </a:r>
            <a:endParaRPr lang="en-US" dirty="0"/>
          </a:p>
        </p:txBody>
      </p:sp>
      <p:pic>
        <p:nvPicPr>
          <p:cNvPr id="14" name="Content Placeholder 13" descr="Figure 8–31 illustrates formatting applied to an element on the Group Fitness Class Schedule. &#10;">
            <a:extLst>
              <a:ext uri="{FF2B5EF4-FFF2-40B4-BE49-F238E27FC236}">
                <a16:creationId xmlns:a16="http://schemas.microsoft.com/office/drawing/2014/main" id="{0BC90458-6490-43D3-BFDC-9E54DF5F47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683985"/>
            <a:ext cx="6686857" cy="3980688"/>
          </a:xfr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3B7DF4-80C0-4F70-867D-25BFE01DA2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7125" y="5780570"/>
            <a:ext cx="1809749" cy="438147"/>
          </a:xfrm>
        </p:spPr>
        <p:txBody>
          <a:bodyPr/>
          <a:lstStyle/>
          <a:p>
            <a:r>
              <a:rPr lang="en-US" dirty="0"/>
              <a:t>Figure 8–31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650256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81000"/>
            <a:ext cx="7886700" cy="533400"/>
          </a:xfrm>
        </p:spPr>
        <p:txBody>
          <a:bodyPr/>
          <a:lstStyle/>
          <a:p>
            <a:r>
              <a:rPr lang="en-IN" dirty="0"/>
              <a:t>To Style a Table for a Tablet Viewport (continued 2)</a:t>
            </a:r>
            <a:endParaRPr lang="en-US" dirty="0"/>
          </a:p>
        </p:txBody>
      </p:sp>
      <p:pic>
        <p:nvPicPr>
          <p:cNvPr id="14" name="Content Placeholder 13" descr="Figure 8–32 displays a style rule for a tr element.  ">
            <a:extLst>
              <a:ext uri="{FF2B5EF4-FFF2-40B4-BE49-F238E27FC236}">
                <a16:creationId xmlns:a16="http://schemas.microsoft.com/office/drawing/2014/main" id="{FF13793D-E325-44FA-B64A-885055E2A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43" y="1921891"/>
            <a:ext cx="6968347" cy="3361306"/>
          </a:xfr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7BFCC48-5DF5-4E9D-A072-2EE390937C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57625" y="5456236"/>
            <a:ext cx="1428749" cy="365125"/>
          </a:xfrm>
        </p:spPr>
        <p:txBody>
          <a:bodyPr/>
          <a:lstStyle/>
          <a:p>
            <a:r>
              <a:rPr lang="en-US" dirty="0"/>
              <a:t>Figure 8–32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350375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81000"/>
            <a:ext cx="7886700" cy="533400"/>
          </a:xfrm>
        </p:spPr>
        <p:txBody>
          <a:bodyPr/>
          <a:lstStyle/>
          <a:p>
            <a:r>
              <a:rPr lang="en-IN" dirty="0"/>
              <a:t>To Style a Table for a Tablet Viewport (continued 3)</a:t>
            </a:r>
            <a:endParaRPr lang="en-US" dirty="0"/>
          </a:p>
        </p:txBody>
      </p:sp>
      <p:pic>
        <p:nvPicPr>
          <p:cNvPr id="14" name="Content Placeholder 13" descr="Figure 8–33 shows background color applied to odd rows on the Group Fitness Class Schedule.&#10;&#10;">
            <a:extLst>
              <a:ext uri="{FF2B5EF4-FFF2-40B4-BE49-F238E27FC236}">
                <a16:creationId xmlns:a16="http://schemas.microsoft.com/office/drawing/2014/main" id="{05AA6F54-805A-4D9D-A44B-22BF597B8D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13" y="1770443"/>
            <a:ext cx="6573573" cy="3828288"/>
          </a:xfr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7A70D4-B8AD-4B41-94C8-BD0D6EA3FC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6199" y="5604477"/>
            <a:ext cx="1809749" cy="365125"/>
          </a:xfrm>
        </p:spPr>
        <p:txBody>
          <a:bodyPr/>
          <a:lstStyle/>
          <a:p>
            <a:r>
              <a:rPr lang="en-US" dirty="0"/>
              <a:t>Figure 8–33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7581092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81000"/>
            <a:ext cx="7886700" cy="533400"/>
          </a:xfrm>
        </p:spPr>
        <p:txBody>
          <a:bodyPr/>
          <a:lstStyle/>
          <a:p>
            <a:r>
              <a:rPr lang="en-IN" dirty="0"/>
              <a:t>To Style a Table for a Large Desktop Viewport</a:t>
            </a:r>
            <a:endParaRPr lang="en-US" dirty="0"/>
          </a:p>
        </p:txBody>
      </p:sp>
      <p:pic>
        <p:nvPicPr>
          <p:cNvPr id="6" name="Content Placeholder 5" descr="Figure 8-34 displays a style rule inserted for a table. ">
            <a:extLst>
              <a:ext uri="{FF2B5EF4-FFF2-40B4-BE49-F238E27FC236}">
                <a16:creationId xmlns:a16="http://schemas.microsoft.com/office/drawing/2014/main" id="{9BFFAA72-C543-4EA2-AAE0-C5509F7255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85493"/>
            <a:ext cx="6369052" cy="3516754"/>
          </a:xfr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7BFCC48-5DF5-4E9D-A072-2EE390937C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57625" y="5456236"/>
            <a:ext cx="1428749" cy="365125"/>
          </a:xfrm>
        </p:spPr>
        <p:txBody>
          <a:bodyPr/>
          <a:lstStyle/>
          <a:p>
            <a:r>
              <a:rPr lang="en-US" dirty="0"/>
              <a:t>Figure 8–34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2901601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81000"/>
            <a:ext cx="7886700" cy="533400"/>
          </a:xfrm>
        </p:spPr>
        <p:txBody>
          <a:bodyPr/>
          <a:lstStyle/>
          <a:p>
            <a:r>
              <a:rPr lang="en-IN" dirty="0"/>
              <a:t>To Style a Table for a Large Desktop Viewport (continued)</a:t>
            </a:r>
            <a:endParaRPr lang="en-US" dirty="0"/>
          </a:p>
        </p:txBody>
      </p:sp>
      <p:pic>
        <p:nvPicPr>
          <p:cNvPr id="6" name="Content Placeholder 5" descr="Figure 8–35 displays the class schedule page with the table width set at 80% for a desktop viewport. &#10;">
            <a:extLst>
              <a:ext uri="{FF2B5EF4-FFF2-40B4-BE49-F238E27FC236}">
                <a16:creationId xmlns:a16="http://schemas.microsoft.com/office/drawing/2014/main" id="{056CFB4E-22A3-466F-AF7B-48B8058204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81" y="1991298"/>
            <a:ext cx="7137606" cy="3464938"/>
          </a:xfr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7BFCC48-5DF5-4E9D-A072-2EE390937C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57625" y="5456236"/>
            <a:ext cx="1428749" cy="365125"/>
          </a:xfrm>
        </p:spPr>
        <p:txBody>
          <a:bodyPr/>
          <a:lstStyle/>
          <a:p>
            <a:r>
              <a:rPr lang="en-US" dirty="0"/>
              <a:t>Figure 8–35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068390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Webpage Forms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Forms provide a structured way to collect information from webpage visitors</a:t>
            </a:r>
          </a:p>
          <a:p>
            <a:pPr lvl="1"/>
            <a:r>
              <a:rPr lang="en-US" dirty="0"/>
              <a:t>Visitors complete webpage forms to register for an account or to make a purchase</a:t>
            </a:r>
            <a:endParaRPr lang="en-IN" dirty="0"/>
          </a:p>
          <a:p>
            <a:pPr lvl="1"/>
            <a:r>
              <a:rPr lang="en-IN" dirty="0"/>
              <a:t>Businesses use forms to gather visitor or customer information and store it in a database for future </a:t>
            </a:r>
            <a:r>
              <a:rPr lang="en-US" dirty="0"/>
              <a:t>use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6481662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Controls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All form elements are contained with the starting &lt;form&gt; tag and the ending &lt;/form&gt; tag</a:t>
            </a:r>
          </a:p>
          <a:p>
            <a:pPr lvl="1"/>
            <a:r>
              <a:rPr lang="en-IN" dirty="0"/>
              <a:t>Input control: interactive mechanism for users to enter text or make selections on a form</a:t>
            </a:r>
          </a:p>
          <a:p>
            <a:pPr lvl="1"/>
            <a:r>
              <a:rPr lang="en-US" dirty="0"/>
              <a:t>Label: text describing the type of information to enter with an input control</a:t>
            </a:r>
            <a:endParaRPr lang="en-IN" dirty="0"/>
          </a:p>
          <a:p>
            <a:r>
              <a:rPr lang="en-IN" dirty="0"/>
              <a:t>Most controls in an HTML form are defined by using the type attribute </a:t>
            </a:r>
            <a:r>
              <a:rPr lang="en-US" dirty="0"/>
              <a:t>of the input element</a:t>
            </a:r>
          </a:p>
          <a:p>
            <a:pPr lvl="1"/>
            <a:r>
              <a:rPr lang="en-US" dirty="0"/>
              <a:t>Define </a:t>
            </a:r>
            <a:r>
              <a:rPr lang="en-IN" dirty="0"/>
              <a:t>other controls using separate elements, such as the textarea and select elements</a:t>
            </a:r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40187686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Controls (continued 1)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Data input control: used to make a selection or perform a command</a:t>
            </a:r>
          </a:p>
          <a:p>
            <a:pPr lvl="1"/>
            <a:r>
              <a:rPr lang="en-IN" dirty="0"/>
              <a:t>Can be a radio button (input type="radio"), a check box (input type="checkbox"), a Submit button (input type="submit"), a Reset button (input type="reset"),  or a selection menu (select element). </a:t>
            </a:r>
          </a:p>
          <a:p>
            <a:r>
              <a:rPr lang="en-IN" dirty="0"/>
              <a:t>Text input control: accepts text, such as names, dates, and passwords</a:t>
            </a:r>
          </a:p>
          <a:p>
            <a:pPr lvl="1"/>
            <a:r>
              <a:rPr lang="en-IN" dirty="0"/>
              <a:t>Often called an input field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7300086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Controls (continued 2)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Each input control has attributes that are used more frequently than the others</a:t>
            </a:r>
          </a:p>
          <a:p>
            <a:pPr lvl="1"/>
            <a:r>
              <a:rPr lang="en-IN" dirty="0"/>
              <a:t>Name: identifies the specific information that is being sent when the form is submitted for processing</a:t>
            </a:r>
          </a:p>
          <a:p>
            <a:pPr lvl="2"/>
            <a:r>
              <a:rPr lang="en-IN" dirty="0"/>
              <a:t>All controls have a name</a:t>
            </a:r>
          </a:p>
          <a:p>
            <a:pPr lvl="1"/>
            <a:r>
              <a:rPr lang="en-IN" dirty="0"/>
              <a:t>Id: provides a unique ID for the element	</a:t>
            </a:r>
          </a:p>
          <a:p>
            <a:pPr lvl="2"/>
            <a:r>
              <a:rPr lang="en-IN" dirty="0"/>
              <a:t>Use the id attribute with input </a:t>
            </a:r>
            <a:r>
              <a:rPr lang="en-US" dirty="0"/>
              <a:t>controls</a:t>
            </a:r>
          </a:p>
          <a:p>
            <a:pPr lvl="1"/>
            <a:r>
              <a:rPr lang="en-IN" dirty="0"/>
              <a:t>Value: specifies the value of an input element </a:t>
            </a:r>
          </a:p>
          <a:p>
            <a:pPr lvl="2"/>
            <a:r>
              <a:rPr lang="en-IN" dirty="0"/>
              <a:t>Varies depending </a:t>
            </a:r>
            <a:r>
              <a:rPr lang="en-US" dirty="0"/>
              <a:t>on input type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063248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Objectives (continued)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IN" dirty="0"/>
          </a:p>
          <a:p>
            <a:pPr lvl="1"/>
            <a:r>
              <a:rPr lang="en-IN" dirty="0"/>
              <a:t>Use the form and input elements</a:t>
            </a:r>
          </a:p>
          <a:p>
            <a:pPr lvl="1"/>
            <a:r>
              <a:rPr lang="en-IN" dirty="0"/>
              <a:t>Create text input controls, labels, and </a:t>
            </a:r>
            <a:r>
              <a:rPr lang="en-US" dirty="0"/>
              <a:t>check boxes</a:t>
            </a:r>
          </a:p>
          <a:p>
            <a:pPr lvl="1"/>
            <a:r>
              <a:rPr lang="en-IN" dirty="0"/>
              <a:t>Create a selection menu with multiple </a:t>
            </a:r>
            <a:r>
              <a:rPr lang="en-US" dirty="0"/>
              <a:t>options</a:t>
            </a:r>
          </a:p>
          <a:p>
            <a:pPr lvl="1"/>
            <a:r>
              <a:rPr lang="en-US" dirty="0"/>
              <a:t>Use the textarea element</a:t>
            </a:r>
          </a:p>
          <a:p>
            <a:pPr lvl="1"/>
            <a:r>
              <a:rPr lang="en-US" dirty="0"/>
              <a:t>Create a Submit button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FDCB8B3-A4F6-45AB-89FC-B9D3E246F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8720944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Controls (continued 3)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Common input controls used with a form </a:t>
            </a:r>
          </a:p>
          <a:p>
            <a:pPr lvl="1"/>
            <a:r>
              <a:rPr lang="en-IN" dirty="0"/>
              <a:t>Text, password, email, checkbox, select, submit, reset, etc.</a:t>
            </a:r>
          </a:p>
          <a:p>
            <a:r>
              <a:rPr lang="en-IN" dirty="0"/>
              <a:t>Text input controls </a:t>
            </a:r>
          </a:p>
          <a:p>
            <a:pPr lvl="1"/>
            <a:r>
              <a:rPr lang="en-IN" dirty="0"/>
              <a:t>Text box (text control)</a:t>
            </a:r>
          </a:p>
          <a:p>
            <a:pPr lvl="1"/>
            <a:r>
              <a:rPr lang="en-IN" dirty="0"/>
              <a:t>Password text box (password control) </a:t>
            </a:r>
          </a:p>
          <a:p>
            <a:pPr lvl="1"/>
            <a:r>
              <a:rPr lang="en-IN" dirty="0"/>
              <a:t>Email text box (email control)</a:t>
            </a:r>
          </a:p>
          <a:p>
            <a:pPr lvl="1"/>
            <a:r>
              <a:rPr lang="en-IN" dirty="0"/>
              <a:t>Telephone text box (tel control) </a:t>
            </a:r>
          </a:p>
          <a:p>
            <a:pPr lvl="1"/>
            <a:r>
              <a:rPr lang="en-IN" dirty="0"/>
              <a:t>Date text box (date control)</a:t>
            </a:r>
          </a:p>
          <a:p>
            <a:pPr lvl="1"/>
            <a:r>
              <a:rPr lang="en-IN" dirty="0"/>
              <a:t>Text area box (textarea control)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6493894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Controls (continued 4)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These text input controls have two frequently used attributes: </a:t>
            </a:r>
          </a:p>
          <a:p>
            <a:pPr lvl="1"/>
            <a:r>
              <a:rPr lang="en-IN" dirty="0"/>
              <a:t>Size: determines width of the control in characters</a:t>
            </a:r>
          </a:p>
          <a:p>
            <a:pPr lvl="1"/>
            <a:r>
              <a:rPr lang="en-IN" dirty="0"/>
              <a:t>Maxlength: specifies maximum number of characters accepted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9817454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Controls (continued 5)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Password control: text control; provides a text box for the password a visitor enters</a:t>
            </a:r>
          </a:p>
          <a:p>
            <a:r>
              <a:rPr lang="en-IN" dirty="0"/>
              <a:t>Email control: text box where visitors enter an email address</a:t>
            </a:r>
          </a:p>
          <a:p>
            <a:r>
              <a:rPr lang="en-IN" dirty="0"/>
              <a:t>Tel control: text box where visitors enter a telephone number </a:t>
            </a:r>
          </a:p>
          <a:p>
            <a:r>
              <a:rPr lang="en-IN" dirty="0"/>
              <a:t>Date control: text box that accepts a date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5561561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Controls (continued 6)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/>
              <a:t>Textarea</a:t>
            </a:r>
            <a:r>
              <a:rPr lang="en-IN" dirty="0"/>
              <a:t> control: creates a text box that allows multiple lines of input</a:t>
            </a:r>
          </a:p>
          <a:p>
            <a:pPr lvl="1"/>
            <a:r>
              <a:rPr lang="en-IN" dirty="0"/>
              <a:t>To create a textarea control, use the textarea element instead of the input element </a:t>
            </a:r>
          </a:p>
          <a:p>
            <a:pPr lvl="1"/>
            <a:r>
              <a:rPr lang="en-IN" dirty="0"/>
              <a:t>Two primary attributes set the size </a:t>
            </a:r>
          </a:p>
          <a:p>
            <a:pPr lvl="2"/>
            <a:r>
              <a:rPr lang="en-IN" dirty="0"/>
              <a:t>Rows: specifies the number of rows, or lines, in the textarea control</a:t>
            </a:r>
          </a:p>
          <a:p>
            <a:pPr lvl="2"/>
            <a:r>
              <a:rPr lang="en-IN" dirty="0"/>
              <a:t>Cols: sets the width of the textarea control as the number of columns, with each column containing one character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1061445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Controls (continued 7)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Example of HTML code defining a textarea control:</a:t>
            </a:r>
          </a:p>
          <a:p>
            <a:pPr marL="457200" lvl="1" indent="0">
              <a:buNone/>
            </a:pPr>
            <a:r>
              <a:rPr lang="en-US" dirty="0"/>
              <a:t>&lt;label&gt;Please tell us more about your shopping 	experience with us today.&lt;/label&gt; </a:t>
            </a:r>
          </a:p>
          <a:p>
            <a:pPr marL="457200" lvl="1" indent="0">
              <a:buNone/>
            </a:pPr>
            <a:r>
              <a:rPr lang="en-US" dirty="0"/>
              <a:t>&lt;textarea name="feedback" rows="5" 		cols="100"&gt;&lt;/textarea&gt;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8495835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Controls (continued 8)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Checkbox control allows a webpage visitor to select items from a list of one </a:t>
            </a:r>
            <a:r>
              <a:rPr lang="en-US" dirty="0"/>
              <a:t>or more choices</a:t>
            </a:r>
          </a:p>
          <a:p>
            <a:pPr lvl="1"/>
            <a:r>
              <a:rPr lang="en-US" dirty="0"/>
              <a:t>Each choice appears with a graphical box, which can be checked (selected or on) or unchecked (deselected or off)</a:t>
            </a:r>
          </a:p>
          <a:p>
            <a:pPr lvl="2"/>
            <a:r>
              <a:rPr lang="en-US" dirty="0"/>
              <a:t>By default, all check boxes are deselected</a:t>
            </a:r>
          </a:p>
          <a:p>
            <a:pPr lvl="1"/>
            <a:r>
              <a:rPr lang="en-US" dirty="0"/>
              <a:t>To set a particular check box to be preselected as the default, use the  checked  attribute and value  (checked="checked") within the &lt;input&gt; tag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4513210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Controls (continued 9)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Radio control limits the webpage visitor to only one choice from a list of choices</a:t>
            </a:r>
          </a:p>
          <a:p>
            <a:pPr lvl="1"/>
            <a:r>
              <a:rPr lang="en-IN" dirty="0"/>
              <a:t>Each choice has a radio button, or option button, which appears as </a:t>
            </a:r>
            <a:r>
              <a:rPr lang="en-US" dirty="0"/>
              <a:t>an open circle</a:t>
            </a:r>
            <a:endParaRPr lang="en-IN" dirty="0"/>
          </a:p>
          <a:p>
            <a:pPr lvl="2"/>
            <a:r>
              <a:rPr lang="en-IN" dirty="0"/>
              <a:t>By default, all radio buttons are deselected</a:t>
            </a:r>
          </a:p>
          <a:p>
            <a:pPr lvl="1"/>
            <a:r>
              <a:rPr lang="en-IN" dirty="0"/>
              <a:t>To set a particular button as the default, use the checked attribute and value within the &lt;input&gt; tag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3092789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Controls (continued 10)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Select control creates a selection menu from which the visitor makes one or </a:t>
            </a:r>
            <a:r>
              <a:rPr lang="en-US" dirty="0"/>
              <a:t>more choices </a:t>
            </a:r>
          </a:p>
          <a:p>
            <a:pPr lvl="1"/>
            <a:r>
              <a:rPr lang="en-US" dirty="0"/>
              <a:t>Prevents the visitor from having to type information into a text or textarea control</a:t>
            </a:r>
          </a:p>
          <a:p>
            <a:pPr lvl="1"/>
            <a:r>
              <a:rPr lang="en-IN" dirty="0"/>
              <a:t>Suitable when a limited number of choices are available</a:t>
            </a:r>
          </a:p>
          <a:p>
            <a:pPr lvl="1"/>
            <a:r>
              <a:rPr lang="en-IN" dirty="0"/>
              <a:t>Appears on a form as a text box with a list arrow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6152437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Controls (continued 11)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Submit control and reset control create the Submit and Reset buttons</a:t>
            </a:r>
          </a:p>
          <a:p>
            <a:pPr lvl="1"/>
            <a:r>
              <a:rPr lang="en-IN" dirty="0"/>
              <a:t>Submit button sends the form information to the appropriate location for processing</a:t>
            </a:r>
          </a:p>
          <a:p>
            <a:pPr lvl="2"/>
            <a:r>
              <a:rPr lang="en-IN" dirty="0"/>
              <a:t>When it is clicked on the form, the name of each control and the value of its data are sent to the server to be processed</a:t>
            </a:r>
          </a:p>
          <a:p>
            <a:pPr lvl="1"/>
            <a:r>
              <a:rPr lang="en-IN" dirty="0"/>
              <a:t>Reset button clears any input entered in the form, resetting the input controls to their defaults</a:t>
            </a:r>
          </a:p>
          <a:p>
            <a:pPr lvl="1"/>
            <a:r>
              <a:rPr lang="en-IN" dirty="0"/>
              <a:t>A webpage form must include a submit control and a reset control</a:t>
            </a:r>
          </a:p>
          <a:p>
            <a:pPr lvl="1"/>
            <a:r>
              <a:rPr lang="en-IN" dirty="0"/>
              <a:t>The value attribute specifies the text that appears on the button</a:t>
            </a:r>
          </a:p>
          <a:p>
            <a:pPr lvl="2"/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4758095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81000"/>
            <a:ext cx="7886700" cy="533400"/>
          </a:xfrm>
        </p:spPr>
        <p:txBody>
          <a:bodyPr/>
          <a:lstStyle/>
          <a:p>
            <a:r>
              <a:rPr lang="en-US" dirty="0"/>
              <a:t>Form Controls (continued 12)</a:t>
            </a:r>
          </a:p>
        </p:txBody>
      </p:sp>
      <p:pic>
        <p:nvPicPr>
          <p:cNvPr id="13" name="Content Placeholder 12" descr="Figure 8–42 shows an example of a form with several input controls highlighted, including text, email, tel, date, select, and textarea.&#10;">
            <a:extLst>
              <a:ext uri="{FF2B5EF4-FFF2-40B4-BE49-F238E27FC236}">
                <a16:creationId xmlns:a16="http://schemas.microsoft.com/office/drawing/2014/main" id="{7E03E6CE-A70D-43BB-B32D-50BCC0E2A6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33514"/>
            <a:ext cx="6957317" cy="3886200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DB8D415-DFF3-4E36-B60C-966B93071B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57625" y="5446958"/>
            <a:ext cx="1428749" cy="365125"/>
          </a:xfrm>
        </p:spPr>
        <p:txBody>
          <a:bodyPr/>
          <a:lstStyle/>
          <a:p>
            <a:r>
              <a:rPr lang="en-IN" dirty="0"/>
              <a:t>Figure 8–42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322838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7D3B43-88EE-464A-97AC-30F200E1A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7FC6A5-3DED-4CF2-B9BB-A43145B14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Tables </a:t>
            </a:r>
            <a:r>
              <a:rPr lang="en-US" dirty="0"/>
              <a:t>present related information in rows and columns</a:t>
            </a:r>
          </a:p>
          <a:p>
            <a:pPr lvl="1"/>
            <a:r>
              <a:rPr lang="en-US" dirty="0"/>
              <a:t>Useful when comparing types of data or listing topics and details</a:t>
            </a:r>
          </a:p>
          <a:p>
            <a:pPr lvl="1"/>
            <a:r>
              <a:rPr lang="en-US" dirty="0"/>
              <a:t>Helpful when you need to provide a lot of content in a compact form</a:t>
            </a:r>
          </a:p>
          <a:p>
            <a:r>
              <a:rPr lang="en-US" dirty="0"/>
              <a:t>Many businesses use forms to collect information about their customers</a:t>
            </a:r>
          </a:p>
          <a:p>
            <a:pPr lvl="1"/>
            <a:r>
              <a:rPr lang="en-US" dirty="0"/>
              <a:t>Common information includes a customer’s first and last names, address, email address, and phone number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994E37-ADD7-4826-80FE-D961F7631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8736773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Labels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 labels </a:t>
            </a:r>
            <a:r>
              <a:rPr lang="en-IN" dirty="0"/>
              <a:t>identify the type of information to enter into or select from an input control </a:t>
            </a:r>
          </a:p>
          <a:p>
            <a:pPr lvl="1"/>
            <a:r>
              <a:rPr lang="en-IN" dirty="0"/>
              <a:t>Added to a form using the label element </a:t>
            </a:r>
          </a:p>
          <a:p>
            <a:pPr lvl="1"/>
            <a:r>
              <a:rPr lang="en-IN" dirty="0"/>
              <a:t>To connect them to their controls, include the for attribute with the same value as the input control’s id value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7168611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29B16B-D5C4-484C-8356-52BEA2A49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Attributes of HTML Tags Used to Create Forms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652740-2DF9-4B40-B550-AD3FB37F1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of the HTML tags used to create forms have several attributes</a:t>
            </a:r>
          </a:p>
          <a:p>
            <a:pPr lvl="1"/>
            <a:r>
              <a:rPr lang="en-US" dirty="0"/>
              <a:t>Table 8–4 lists common form attributes, including several HTML 5 attributes for the input elements</a:t>
            </a:r>
          </a:p>
          <a:p>
            <a:pPr lvl="2"/>
            <a:r>
              <a:rPr lang="en-US" dirty="0"/>
              <a:t>Many of the attributes are not supported by all major browsers, so be sure to test them first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C813E5-0626-4B3A-AFD3-F7F5AFBEF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5158755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Processing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 action attribute of the &lt;form&gt; tag is used to specify the browser’s action when submitting the form</a:t>
            </a:r>
          </a:p>
          <a:p>
            <a:pPr lvl="1"/>
            <a:r>
              <a:rPr lang="en-US" dirty="0"/>
              <a:t>Browsers can send information entered in forms to a database on a web server or send it by email to an email address</a:t>
            </a:r>
            <a:endParaRPr lang="en-IN" dirty="0"/>
          </a:p>
          <a:p>
            <a:pPr lvl="1"/>
            <a:r>
              <a:rPr lang="en-US" dirty="0"/>
              <a:t>Many websites use form processing software tools available from the web server or website hosting provider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677608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Processing (continued)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method attribute of the &lt;form&gt; tag specifies how to send the data entered in the form to the server to be processed</a:t>
            </a:r>
          </a:p>
          <a:p>
            <a:pPr lvl="1"/>
            <a:r>
              <a:rPr lang="en-US" dirty="0"/>
              <a:t>The get method appends the name-value pairs to the URL indicated in the action attribute</a:t>
            </a:r>
          </a:p>
          <a:p>
            <a:pPr lvl="1"/>
            <a:r>
              <a:rPr lang="en-US" dirty="0"/>
              <a:t>The post method sends a separate data file with the name-value pairs to the URL (or email address) indicated in the action attribute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4670599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Styling Forms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CSS styles are applied to forms to improve the appeal and usefulness of the form and its controls</a:t>
            </a:r>
          </a:p>
          <a:p>
            <a:pPr lvl="1"/>
            <a:r>
              <a:rPr lang="en-IN" dirty="0"/>
              <a:t>As with tables, consider forms in the context </a:t>
            </a:r>
            <a:r>
              <a:rPr lang="en-US" dirty="0"/>
              <a:t>of responsive design</a:t>
            </a:r>
          </a:p>
          <a:p>
            <a:pPr lvl="1"/>
            <a:r>
              <a:rPr lang="en-IN" dirty="0"/>
              <a:t>Controls can be included to collect optional information, such as product feedback, in tablet and desktop viewports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4978958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046AD7-AC5A-46D1-8D5A-A124EC0B2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1000"/>
            <a:ext cx="7886700" cy="533400"/>
          </a:xfrm>
        </p:spPr>
        <p:txBody>
          <a:bodyPr/>
          <a:lstStyle/>
          <a:p>
            <a:r>
              <a:rPr lang="en-US" dirty="0"/>
              <a:t>Styling Forms (continued 1)</a:t>
            </a:r>
          </a:p>
        </p:txBody>
      </p:sp>
      <p:pic>
        <p:nvPicPr>
          <p:cNvPr id="7" name="Content Placeholder 6" descr="Figure 8–63 displays code used to style a form for a tablet viewport.&#10;">
            <a:extLst>
              <a:ext uri="{FF2B5EF4-FFF2-40B4-BE49-F238E27FC236}">
                <a16:creationId xmlns:a16="http://schemas.microsoft.com/office/drawing/2014/main" id="{2A8542E5-E5A1-42D7-B599-51CF18744D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60" y="1981200"/>
            <a:ext cx="7641479" cy="2514917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1C74BB-A4FB-4478-8A93-7121353B6B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33824" y="4851558"/>
            <a:ext cx="1276349" cy="365125"/>
          </a:xfrm>
        </p:spPr>
        <p:txBody>
          <a:bodyPr/>
          <a:lstStyle/>
          <a:p>
            <a:r>
              <a:rPr lang="en-US" dirty="0"/>
              <a:t>Figure 8–63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DCEAA9-A727-4897-AC09-4D2ED638F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5837415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046AD7-AC5A-46D1-8D5A-A124EC0B2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1000"/>
            <a:ext cx="7886700" cy="533400"/>
          </a:xfrm>
        </p:spPr>
        <p:txBody>
          <a:bodyPr/>
          <a:lstStyle/>
          <a:p>
            <a:r>
              <a:rPr lang="en-US" dirty="0"/>
              <a:t>Styling Forms (continued 2)</a:t>
            </a:r>
          </a:p>
        </p:txBody>
      </p:sp>
      <p:pic>
        <p:nvPicPr>
          <p:cNvPr id="7" name="Content Placeholder 6" descr="Figure 8–64 displays a form styled for a tablet viewport.">
            <a:extLst>
              <a:ext uri="{FF2B5EF4-FFF2-40B4-BE49-F238E27FC236}">
                <a16:creationId xmlns:a16="http://schemas.microsoft.com/office/drawing/2014/main" id="{4C42CDD2-08A7-40A7-BC30-39D6A5C1C2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41565"/>
            <a:ext cx="5750448" cy="3655116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1C74BB-A4FB-4478-8A93-7121353B6B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43351" y="5456237"/>
            <a:ext cx="1352549" cy="365125"/>
          </a:xfrm>
        </p:spPr>
        <p:txBody>
          <a:bodyPr/>
          <a:lstStyle/>
          <a:p>
            <a:r>
              <a:rPr lang="en-US" dirty="0"/>
              <a:t>Figure 8–64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DCEAA9-A727-4897-AC09-4D2ED638F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716968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046AD7-AC5A-46D1-8D5A-A124EC0B2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1000"/>
            <a:ext cx="7886700" cy="533400"/>
          </a:xfrm>
        </p:spPr>
        <p:txBody>
          <a:bodyPr/>
          <a:lstStyle/>
          <a:p>
            <a:r>
              <a:rPr lang="en-US" dirty="0"/>
              <a:t>Styling Forms (continued 3)</a:t>
            </a:r>
          </a:p>
        </p:txBody>
      </p:sp>
      <p:pic>
        <p:nvPicPr>
          <p:cNvPr id="7" name="Content Placeholder 6" descr="Figure 8–65 displays code used to style a form for a desktop viewport.">
            <a:extLst>
              <a:ext uri="{FF2B5EF4-FFF2-40B4-BE49-F238E27FC236}">
                <a16:creationId xmlns:a16="http://schemas.microsoft.com/office/drawing/2014/main" id="{1D9E8402-2018-498F-8DF6-6E3C84B52B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23" y="1072260"/>
            <a:ext cx="8333553" cy="4398264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1C74BB-A4FB-4478-8A93-7121353B6B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33824" y="5603177"/>
            <a:ext cx="1276349" cy="365125"/>
          </a:xfrm>
        </p:spPr>
        <p:txBody>
          <a:bodyPr/>
          <a:lstStyle/>
          <a:p>
            <a:r>
              <a:rPr lang="en-US" dirty="0"/>
              <a:t>Figure 8–65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DCEAA9-A727-4897-AC09-4D2ED638F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2549267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046AD7-AC5A-46D1-8D5A-A124EC0B2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1000"/>
            <a:ext cx="7886700" cy="533400"/>
          </a:xfrm>
        </p:spPr>
        <p:txBody>
          <a:bodyPr/>
          <a:lstStyle/>
          <a:p>
            <a:r>
              <a:rPr lang="en-US" dirty="0"/>
              <a:t>Styling Forms (continued 4)</a:t>
            </a:r>
          </a:p>
        </p:txBody>
      </p:sp>
      <p:pic>
        <p:nvPicPr>
          <p:cNvPr id="7" name="Content Placeholder 6" descr="Figure 8–66 displays a form styled for a a desktop viewport.">
            <a:extLst>
              <a:ext uri="{FF2B5EF4-FFF2-40B4-BE49-F238E27FC236}">
                <a16:creationId xmlns:a16="http://schemas.microsoft.com/office/drawing/2014/main" id="{DDD18A22-D86F-4E5E-ABCB-519BD03AF5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62" y="1584325"/>
            <a:ext cx="6952676" cy="36576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1C74BB-A4FB-4478-8A93-7121353B6B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95725" y="5289867"/>
            <a:ext cx="1352549" cy="365125"/>
          </a:xfrm>
        </p:spPr>
        <p:txBody>
          <a:bodyPr/>
          <a:lstStyle/>
          <a:p>
            <a:r>
              <a:rPr lang="en-US" dirty="0"/>
              <a:t>Figure 8–66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DCEAA9-A727-4897-AC09-4D2ED638F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7403680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45A07F-40CC-4309-89FC-AC4AC3F88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7200"/>
            <a:ext cx="7886700" cy="609600"/>
          </a:xfrm>
        </p:spPr>
        <p:txBody>
          <a:bodyPr/>
          <a:lstStyle/>
          <a:p>
            <a:r>
              <a:rPr lang="en-US" dirty="0"/>
              <a:t>Chapter Summary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3C29A0-1C62-42ED-B81E-1D791132C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chapter, you learned how to:</a:t>
            </a:r>
          </a:p>
          <a:p>
            <a:pPr lvl="1"/>
            <a:r>
              <a:rPr lang="en-US" dirty="0"/>
              <a:t>Include tables and forms on webpages</a:t>
            </a:r>
          </a:p>
          <a:p>
            <a:pPr lvl="1"/>
            <a:r>
              <a:rPr lang="en-US" dirty="0"/>
              <a:t>Create a table that displays related information and format it using CSS properties </a:t>
            </a:r>
          </a:p>
          <a:p>
            <a:pPr lvl="1"/>
            <a:r>
              <a:rPr lang="en-US" dirty="0"/>
              <a:t>Use webpage forms and form controls, including the HTML elements, attributes, and values for creating the controls you need</a:t>
            </a:r>
          </a:p>
          <a:p>
            <a:pPr lvl="1"/>
            <a:r>
              <a:rPr lang="en-US" dirty="0"/>
              <a:t>Use CSS styles to format a form for mobile, tablet, and desktop viewports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CFFE97-9523-41F9-8E55-89FA56993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noProof="0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4271737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22E1DC-0DBC-4F22-A5FA-DF623117E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Project—Create a Table and a Form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D50A32-0CED-494E-A4B0-E441BB4B1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  <a:p>
            <a:pPr lvl="1"/>
            <a:r>
              <a:rPr lang="en-US" dirty="0"/>
              <a:t>Create the Classes page and its table</a:t>
            </a:r>
          </a:p>
          <a:p>
            <a:pPr lvl="1"/>
            <a:r>
              <a:rPr lang="en-US" dirty="0"/>
              <a:t>Style the table for tablet and desktop viewports</a:t>
            </a:r>
          </a:p>
          <a:p>
            <a:pPr lvl="1"/>
            <a:r>
              <a:rPr lang="en-US" dirty="0"/>
              <a:t>Create a form on the Contact Us page</a:t>
            </a:r>
          </a:p>
          <a:p>
            <a:pPr lvl="1"/>
            <a:r>
              <a:rPr lang="en-US" dirty="0"/>
              <a:t>Style the form for mobile, tablet, and desktop viewports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91DDC6-E76F-4912-B0F5-EE41C2701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882735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Discovering Tables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Tables compare data or outline a detailed topic, such as a schedule or menu, in a compact format</a:t>
            </a:r>
          </a:p>
          <a:p>
            <a:pPr lvl="1"/>
            <a:r>
              <a:rPr lang="en-IN" dirty="0"/>
              <a:t>Row: horizontal line of information</a:t>
            </a:r>
          </a:p>
          <a:p>
            <a:pPr lvl="1"/>
            <a:r>
              <a:rPr lang="en-IN" dirty="0"/>
              <a:t>Column: vertical line of information</a:t>
            </a:r>
          </a:p>
          <a:p>
            <a:pPr lvl="1"/>
            <a:r>
              <a:rPr lang="en-IN" dirty="0"/>
              <a:t>Cell: intersection of a row and a column and usually contains data</a:t>
            </a:r>
          </a:p>
          <a:p>
            <a:pPr lvl="2"/>
            <a:r>
              <a:rPr lang="en-US" dirty="0"/>
              <a:t>Header cell </a:t>
            </a:r>
            <a:r>
              <a:rPr lang="en-IN" dirty="0"/>
              <a:t>displays text as bold and center-aligned</a:t>
            </a:r>
          </a:p>
          <a:p>
            <a:pPr lvl="2"/>
            <a:r>
              <a:rPr lang="en-US" dirty="0"/>
              <a:t>Data cell displays </a:t>
            </a:r>
            <a:r>
              <a:rPr lang="en-IN" dirty="0"/>
              <a:t>normal, left-aligned text and contains information appropriate for the column and row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724216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81000"/>
            <a:ext cx="7886700" cy="533400"/>
          </a:xfrm>
        </p:spPr>
        <p:txBody>
          <a:bodyPr/>
          <a:lstStyle/>
          <a:p>
            <a:r>
              <a:rPr lang="en-US" dirty="0"/>
              <a:t>Discovering Tables (continued)</a:t>
            </a:r>
          </a:p>
        </p:txBody>
      </p:sp>
      <p:pic>
        <p:nvPicPr>
          <p:cNvPr id="13" name="Content Placeholder 12" descr="Figure 8–4 shows examples of the three elements: rows, columns, and cells.&#10;">
            <a:extLst>
              <a:ext uri="{FF2B5EF4-FFF2-40B4-BE49-F238E27FC236}">
                <a16:creationId xmlns:a16="http://schemas.microsoft.com/office/drawing/2014/main" id="{51832634-EE07-4280-B93C-6A13133D21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218421"/>
            <a:ext cx="8202765" cy="2199292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A88F158-3BF1-42C5-A43E-52D8E11441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71925" y="4727578"/>
            <a:ext cx="1200149" cy="365125"/>
          </a:xfrm>
        </p:spPr>
        <p:txBody>
          <a:bodyPr/>
          <a:lstStyle/>
          <a:p>
            <a:r>
              <a:rPr lang="en-US" dirty="0"/>
              <a:t>Figure 8–4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783921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81000"/>
            <a:ext cx="7886700" cy="533400"/>
          </a:xfrm>
        </p:spPr>
        <p:txBody>
          <a:bodyPr/>
          <a:lstStyle/>
          <a:p>
            <a:r>
              <a:rPr lang="en-IN" dirty="0"/>
              <a:t>Creating a Table with HTML Elements</a:t>
            </a:r>
            <a:endParaRPr lang="en-US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71823FA4-EAD9-4C64-AA14-44629A6F6E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6718285"/>
              </p:ext>
            </p:extLst>
          </p:nvPr>
        </p:nvGraphicFramePr>
        <p:xfrm>
          <a:off x="634512" y="1399601"/>
          <a:ext cx="7905112" cy="4058797"/>
        </p:xfrm>
        <a:graphic>
          <a:graphicData uri="http://schemas.openxmlformats.org/drawingml/2006/table">
            <a:tbl>
              <a:tblPr firstRow="1"/>
              <a:tblGrid>
                <a:gridCol w="2328709">
                  <a:extLst>
                    <a:ext uri="{9D8B030D-6E8A-4147-A177-3AD203B41FA5}">
                      <a16:colId xmlns:a16="http://schemas.microsoft.com/office/drawing/2014/main" val="330989957"/>
                    </a:ext>
                  </a:extLst>
                </a:gridCol>
                <a:gridCol w="3227204">
                  <a:extLst>
                    <a:ext uri="{9D8B030D-6E8A-4147-A177-3AD203B41FA5}">
                      <a16:colId xmlns:a16="http://schemas.microsoft.com/office/drawing/2014/main" val="979424094"/>
                    </a:ext>
                  </a:extLst>
                </a:gridCol>
                <a:gridCol w="2349199">
                  <a:extLst>
                    <a:ext uri="{9D8B030D-6E8A-4147-A177-3AD203B41FA5}">
                      <a16:colId xmlns:a16="http://schemas.microsoft.com/office/drawing/2014/main" val="1797100604"/>
                    </a:ext>
                  </a:extLst>
                </a:gridCol>
              </a:tblGrid>
              <a:tr h="42543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FrutigerLTStd-Bold"/>
                          <a:ea typeface="MS Mincho" panose="02020609040205080304" pitchFamily="49" charset="-128"/>
                          <a:cs typeface="FrutigerLTStd-Bold"/>
                        </a:rPr>
                        <a:t>Element</a:t>
                      </a:r>
                    </a:p>
                  </a:txBody>
                  <a:tcPr marL="51098" marR="51098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FrutigerLTStd-Bold"/>
                          <a:ea typeface="MS Mincho" panose="02020609040205080304" pitchFamily="49" charset="-128"/>
                          <a:cs typeface="FrutigerLTStd-Bold"/>
                        </a:rPr>
                        <a:t>Indicates the start and end of:</a:t>
                      </a:r>
                    </a:p>
                  </a:txBody>
                  <a:tcPr marL="51098" marR="51098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FrutigerLTStd-Bold"/>
                          <a:ea typeface="MS Mincho" panose="02020609040205080304" pitchFamily="49" charset="-128"/>
                          <a:cs typeface="FrutigerLTStd-Bold"/>
                        </a:rPr>
                        <a:t>Contains:</a:t>
                      </a:r>
                    </a:p>
                  </a:txBody>
                  <a:tcPr marL="51098" marR="51098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214460"/>
                  </a:ext>
                </a:extLst>
              </a:tr>
              <a:tr h="38881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FrutigerLTStd-Light"/>
                          <a:ea typeface="MS Mincho" panose="02020609040205080304" pitchFamily="49" charset="-128"/>
                          <a:cs typeface="FrutigerLTStd-Light"/>
                        </a:rPr>
                        <a:t>&lt;table&gt; … &lt;/table&gt;</a:t>
                      </a:r>
                    </a:p>
                  </a:txBody>
                  <a:tcPr marL="51098" marR="51098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D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FrutigerLTStd-Light"/>
                          <a:ea typeface="MS Mincho" panose="02020609040205080304" pitchFamily="49" charset="-128"/>
                          <a:cs typeface="FrutigerLTStd-Light"/>
                        </a:rPr>
                        <a:t>Table within a webpage </a:t>
                      </a:r>
                    </a:p>
                  </a:txBody>
                  <a:tcPr marL="51098" marR="51098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D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FrutigerLTStd-Light"/>
                          <a:ea typeface="MS Mincho" panose="02020609040205080304" pitchFamily="49" charset="-128"/>
                          <a:cs typeface="FrutigerLTStd-Light"/>
                        </a:rPr>
                        <a:t>All related table elements</a:t>
                      </a:r>
                    </a:p>
                  </a:txBody>
                  <a:tcPr marL="51098" marR="51098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D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383648"/>
                  </a:ext>
                </a:extLst>
              </a:tr>
              <a:tr h="38881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FrutigerLTStd-Light"/>
                          <a:ea typeface="MS Mincho" panose="02020609040205080304" pitchFamily="49" charset="-128"/>
                          <a:cs typeface="FrutigerLTStd-Light"/>
                        </a:rPr>
                        <a:t>&lt;tr&gt; … &lt;/tr&gt;</a:t>
                      </a:r>
                    </a:p>
                  </a:txBody>
                  <a:tcPr marL="51098" marR="51098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FrutigerLTStd-Light"/>
                          <a:ea typeface="MS Mincho" panose="02020609040205080304" pitchFamily="49" charset="-128"/>
                          <a:cs typeface="FrutigerLTStd-Light"/>
                        </a:rPr>
                        <a:t>Table row within a table</a:t>
                      </a:r>
                    </a:p>
                  </a:txBody>
                  <a:tcPr marL="51098" marR="51098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FrutigerLTStd-Light"/>
                          <a:ea typeface="MS Mincho" panose="02020609040205080304" pitchFamily="49" charset="-128"/>
                          <a:cs typeface="FrutigerLTStd-Light"/>
                        </a:rPr>
                        <a:t>Table data cells</a:t>
                      </a:r>
                    </a:p>
                  </a:txBody>
                  <a:tcPr marL="51098" marR="51098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4950583"/>
                  </a:ext>
                </a:extLst>
              </a:tr>
              <a:tr h="38881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FrutigerLTStd-Light"/>
                          <a:ea typeface="MS Mincho" panose="02020609040205080304" pitchFamily="49" charset="-128"/>
                          <a:cs typeface="FrutigerLTStd-Light"/>
                        </a:rPr>
                        <a:t>&lt;th&gt; … &lt;/th&gt;</a:t>
                      </a:r>
                    </a:p>
                  </a:txBody>
                  <a:tcPr marL="51098" marR="51098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D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FrutigerLTStd-Light"/>
                          <a:ea typeface="MS Mincho" panose="02020609040205080304" pitchFamily="49" charset="-128"/>
                          <a:cs typeface="FrutigerLTStd-Light"/>
                        </a:rPr>
                        <a:t>Table header cell</a:t>
                      </a:r>
                    </a:p>
                  </a:txBody>
                  <a:tcPr marL="51098" marR="51098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D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FrutigerLTStd-Light"/>
                          <a:ea typeface="MS Mincho" panose="02020609040205080304" pitchFamily="49" charset="-128"/>
                          <a:cs typeface="FrutigerLTStd-Light"/>
                        </a:rPr>
                        <a:t>Table header content</a:t>
                      </a:r>
                    </a:p>
                  </a:txBody>
                  <a:tcPr marL="51098" marR="51098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D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215150"/>
                  </a:ext>
                </a:extLst>
              </a:tr>
              <a:tr h="38881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FrutigerLTStd-Light"/>
                          <a:ea typeface="MS Mincho" panose="02020609040205080304" pitchFamily="49" charset="-128"/>
                          <a:cs typeface="FrutigerLTStd-Light"/>
                        </a:rPr>
                        <a:t>&lt;td&gt; … &lt;/td&gt;</a:t>
                      </a:r>
                    </a:p>
                  </a:txBody>
                  <a:tcPr marL="51098" marR="51098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FrutigerLTStd-Light"/>
                          <a:ea typeface="MS Mincho" panose="02020609040205080304" pitchFamily="49" charset="-128"/>
                          <a:cs typeface="FrutigerLTStd-Light"/>
                        </a:rPr>
                        <a:t>Table data</a:t>
                      </a:r>
                    </a:p>
                  </a:txBody>
                  <a:tcPr marL="51098" marR="51098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FrutigerLTStd-Light"/>
                          <a:ea typeface="MS Mincho" panose="02020609040205080304" pitchFamily="49" charset="-128"/>
                          <a:cs typeface="FrutigerLTStd-Light"/>
                        </a:rPr>
                        <a:t>Table cell content</a:t>
                      </a:r>
                    </a:p>
                  </a:txBody>
                  <a:tcPr marL="51098" marR="51098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9869910"/>
                  </a:ext>
                </a:extLst>
              </a:tr>
              <a:tr h="38881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FrutigerLTStd-Light"/>
                          <a:ea typeface="MS Mincho" panose="02020609040205080304" pitchFamily="49" charset="-128"/>
                          <a:cs typeface="FrutigerLTStd-Light"/>
                        </a:rPr>
                        <a:t>&lt;caption&gt; … &lt;/caption&gt;</a:t>
                      </a:r>
                    </a:p>
                  </a:txBody>
                  <a:tcPr marL="51098" marR="51098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D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FrutigerLTStd-Light"/>
                          <a:ea typeface="MS Mincho" panose="02020609040205080304" pitchFamily="49" charset="-128"/>
                          <a:cs typeface="FrutigerLTStd-Light"/>
                        </a:rPr>
                        <a:t>Table caption</a:t>
                      </a:r>
                    </a:p>
                  </a:txBody>
                  <a:tcPr marL="51098" marR="51098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D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FrutigerLTStd-Light"/>
                          <a:ea typeface="MS Mincho" panose="02020609040205080304" pitchFamily="49" charset="-128"/>
                          <a:cs typeface="FrutigerLTStd-Light"/>
                        </a:rPr>
                        <a:t>Table caption or title</a:t>
                      </a:r>
                    </a:p>
                  </a:txBody>
                  <a:tcPr marL="51098" marR="51098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D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117983"/>
                  </a:ext>
                </a:extLst>
              </a:tr>
              <a:tr h="38881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FrutigerLTStd-Light"/>
                          <a:ea typeface="MS Mincho" panose="02020609040205080304" pitchFamily="49" charset="-128"/>
                          <a:cs typeface="FrutigerLTStd-Light"/>
                        </a:rPr>
                        <a:t>&lt;thead&gt; … &lt;/thead &gt;</a:t>
                      </a:r>
                    </a:p>
                  </a:txBody>
                  <a:tcPr marL="51098" marR="51098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FrutigerLTStd-Light"/>
                          <a:ea typeface="MS Mincho" panose="02020609040205080304" pitchFamily="49" charset="-128"/>
                          <a:cs typeface="FrutigerLTStd-Light"/>
                        </a:rPr>
                        <a:t>Table header area</a:t>
                      </a:r>
                    </a:p>
                  </a:txBody>
                  <a:tcPr marL="51098" marR="51098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FrutigerLTStd-Light"/>
                          <a:ea typeface="MS Mincho" panose="02020609040205080304" pitchFamily="49" charset="-128"/>
                          <a:cs typeface="FrutigerLTStd-Light"/>
                        </a:rPr>
                        <a:t>Grouped header content </a:t>
                      </a:r>
                    </a:p>
                  </a:txBody>
                  <a:tcPr marL="51098" marR="51098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62303"/>
                  </a:ext>
                </a:extLst>
              </a:tr>
              <a:tr h="38881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FrutigerLTStd-Light"/>
                          <a:ea typeface="MS Mincho" panose="02020609040205080304" pitchFamily="49" charset="-128"/>
                          <a:cs typeface="FrutigerLTStd-Light"/>
                        </a:rPr>
                        <a:t>&lt;tbody&gt; … &lt;/tbody &gt;</a:t>
                      </a:r>
                    </a:p>
                  </a:txBody>
                  <a:tcPr marL="51098" marR="51098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D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FrutigerLTStd-Light"/>
                          <a:ea typeface="MS Mincho" panose="02020609040205080304" pitchFamily="49" charset="-128"/>
                          <a:cs typeface="FrutigerLTStd-Light"/>
                        </a:rPr>
                        <a:t>Table body area</a:t>
                      </a:r>
                    </a:p>
                  </a:txBody>
                  <a:tcPr marL="51098" marR="51098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D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FrutigerLTStd-Light"/>
                          <a:ea typeface="MS Mincho" panose="02020609040205080304" pitchFamily="49" charset="-128"/>
                          <a:cs typeface="FrutigerLTStd-Light"/>
                        </a:rPr>
                        <a:t>Grouped body content</a:t>
                      </a:r>
                    </a:p>
                  </a:txBody>
                  <a:tcPr marL="51098" marR="51098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D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877791"/>
                  </a:ext>
                </a:extLst>
              </a:tr>
              <a:tr h="38881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FrutigerLTStd-Light"/>
                          <a:ea typeface="MS Mincho" panose="02020609040205080304" pitchFamily="49" charset="-128"/>
                          <a:cs typeface="FrutigerLTStd-Light"/>
                        </a:rPr>
                        <a:t>&lt;tfooter&gt; … &lt;/tfooter &gt;</a:t>
                      </a:r>
                    </a:p>
                  </a:txBody>
                  <a:tcPr marL="51098" marR="51098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FrutigerLTStd-Light"/>
                          <a:ea typeface="MS Mincho" panose="02020609040205080304" pitchFamily="49" charset="-128"/>
                          <a:cs typeface="FrutigerLTStd-Light"/>
                        </a:rPr>
                        <a:t>Table footer area</a:t>
                      </a:r>
                    </a:p>
                  </a:txBody>
                  <a:tcPr marL="51098" marR="51098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FrutigerLTStd-Light"/>
                          <a:ea typeface="MS Mincho" panose="02020609040205080304" pitchFamily="49" charset="-128"/>
                          <a:cs typeface="FrutigerLTStd-Light"/>
                        </a:rPr>
                        <a:t>Grouped footer content</a:t>
                      </a:r>
                    </a:p>
                  </a:txBody>
                  <a:tcPr marL="51098" marR="51098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6591951"/>
                  </a:ext>
                </a:extLst>
              </a:tr>
            </a:tbl>
          </a:graphicData>
        </a:graphic>
      </p:graphicFrame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DFBE41E-F31E-4E61-9E52-45F35C9B81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19400" y="5791199"/>
            <a:ext cx="3943349" cy="209547"/>
          </a:xfrm>
        </p:spPr>
        <p:txBody>
          <a:bodyPr/>
          <a:lstStyle/>
          <a:p>
            <a:r>
              <a:rPr lang="en-US" dirty="0"/>
              <a:t>Table 8–1 HTML Table Elements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433451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Creating a Table with HTML Elements (continued)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Creating a table on a webpage </a:t>
            </a:r>
          </a:p>
          <a:p>
            <a:pPr lvl="1"/>
            <a:r>
              <a:rPr lang="en-IN" dirty="0"/>
              <a:t>The &lt;table&gt; and &lt;/table&gt; tags indicate the starting and ending of a table</a:t>
            </a:r>
          </a:p>
          <a:p>
            <a:pPr lvl="1"/>
            <a:r>
              <a:rPr lang="en-IN" dirty="0"/>
              <a:t>The &lt;tr&gt; and &lt;/tr&gt; tags indicate the starting and ending of each table row</a:t>
            </a:r>
          </a:p>
          <a:p>
            <a:pPr lvl="1"/>
            <a:r>
              <a:rPr lang="en-US" dirty="0"/>
              <a:t>The </a:t>
            </a:r>
            <a:r>
              <a:rPr lang="en-IN" dirty="0"/>
              <a:t>&lt;td&gt; and &lt;/td&gt; tags indicate the starting and ending tags for </a:t>
            </a:r>
            <a:r>
              <a:rPr lang="en-US" dirty="0"/>
              <a:t>data elements within the </a:t>
            </a:r>
            <a:r>
              <a:rPr lang="en-IN" dirty="0"/>
              <a:t>table row elements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61728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11892"/>
      </a:dk1>
      <a:lt1>
        <a:srgbClr val="FFFFFF"/>
      </a:lt1>
      <a:dk2>
        <a:srgbClr val="006198"/>
      </a:dk2>
      <a:lt2>
        <a:srgbClr val="E7E6E6"/>
      </a:lt2>
      <a:accent1>
        <a:srgbClr val="0098D4"/>
      </a:accent1>
      <a:accent2>
        <a:srgbClr val="00B7E6"/>
      </a:accent2>
      <a:accent3>
        <a:srgbClr val="81CFEC"/>
      </a:accent3>
      <a:accent4>
        <a:srgbClr val="E8255F"/>
      </a:accent4>
      <a:accent5>
        <a:srgbClr val="FF6300"/>
      </a:accent5>
      <a:accent6>
        <a:srgbClr val="F5B600"/>
      </a:accent6>
      <a:hlink>
        <a:srgbClr val="00B7E6"/>
      </a:hlink>
      <a:folHlink>
        <a:srgbClr val="0098D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effectLst/>
      </a:spPr>
      <a:bodyPr wrap="square" lIns="0" tIns="0" rIns="0" rtlCol="0" anchor="b">
        <a:spAutoFit/>
      </a:bodyPr>
      <a:lstStyle>
        <a:defPPr>
          <a:defRPr sz="2000" smtClean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276F6C23-6457-4163-906F-9FD71B1D340C}" vid="{9A4A37B5-06EA-4573-8274-FD94E47E4E80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11892"/>
      </a:dk1>
      <a:lt1>
        <a:srgbClr val="FFFFFF"/>
      </a:lt1>
      <a:dk2>
        <a:srgbClr val="006198"/>
      </a:dk2>
      <a:lt2>
        <a:srgbClr val="E7E6E6"/>
      </a:lt2>
      <a:accent1>
        <a:srgbClr val="0098D4"/>
      </a:accent1>
      <a:accent2>
        <a:srgbClr val="00B7E6"/>
      </a:accent2>
      <a:accent3>
        <a:srgbClr val="81CFEC"/>
      </a:accent3>
      <a:accent4>
        <a:srgbClr val="E8255F"/>
      </a:accent4>
      <a:accent5>
        <a:srgbClr val="FF6300"/>
      </a:accent5>
      <a:accent6>
        <a:srgbClr val="F5B600"/>
      </a:accent6>
      <a:hlink>
        <a:srgbClr val="00B7E6"/>
      </a:hlink>
      <a:folHlink>
        <a:srgbClr val="0098D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effectLst/>
      </a:spPr>
      <a:bodyPr wrap="square" lIns="0" tIns="0" rIns="0" rtlCol="0" anchor="b">
        <a:spAutoFit/>
      </a:bodyPr>
      <a:lstStyle>
        <a:defPPr>
          <a:defRPr sz="2000" smtClean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276F6C23-6457-4163-906F-9FD71B1D340C}" vid="{9A4A37B5-06EA-4573-8274-FD94E47E4E80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Chapter 07</Template>
  <TotalTime>4586</TotalTime>
  <Words>4456</Words>
  <Application>Microsoft Office PowerPoint</Application>
  <PresentationFormat>On-screen Show (4:3)</PresentationFormat>
  <Paragraphs>301</Paragraphs>
  <Slides>49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Arial</vt:lpstr>
      <vt:lpstr>Arial</vt:lpstr>
      <vt:lpstr>Calibri</vt:lpstr>
      <vt:lpstr>FrutigerLTStd-Bold</vt:lpstr>
      <vt:lpstr>FrutigerLTStd-Light</vt:lpstr>
      <vt:lpstr>Open Sans</vt:lpstr>
      <vt:lpstr>Summer Font</vt:lpstr>
      <vt:lpstr>Office Theme</vt:lpstr>
      <vt:lpstr>1_Office Theme</vt:lpstr>
      <vt:lpstr>Chapter 8 </vt:lpstr>
      <vt:lpstr>Chapter Objectives</vt:lpstr>
      <vt:lpstr>Chapter Objectives (continued)</vt:lpstr>
      <vt:lpstr>Introduction</vt:lpstr>
      <vt:lpstr>Project—Create a Table and a Form </vt:lpstr>
      <vt:lpstr>Discovering Tables</vt:lpstr>
      <vt:lpstr>Discovering Tables (continued)</vt:lpstr>
      <vt:lpstr>Creating a Table with HTML Elements</vt:lpstr>
      <vt:lpstr>Creating a Table with HTML Elements (continued)</vt:lpstr>
      <vt:lpstr>Table Borders, Headers, and Captions </vt:lpstr>
      <vt:lpstr>Table Borders, Headers, and Captions (continued 1)</vt:lpstr>
      <vt:lpstr>Table Borders, Headers, and Captions (continued 2)</vt:lpstr>
      <vt:lpstr>Table Element Attributes </vt:lpstr>
      <vt:lpstr>Use of Tables </vt:lpstr>
      <vt:lpstr>Use of Tables (continued)</vt:lpstr>
      <vt:lpstr>Planning the Table</vt:lpstr>
      <vt:lpstr>Styling Table Elements</vt:lpstr>
      <vt:lpstr>Styling Table Elements (continued)</vt:lpstr>
      <vt:lpstr>Styling Tables for Responsive Web Design </vt:lpstr>
      <vt:lpstr>To Style a Table for a Tablet Viewport</vt:lpstr>
      <vt:lpstr>To Style a Table for a Tablet Viewport (continued 1)</vt:lpstr>
      <vt:lpstr>To Style a Table for a Tablet Viewport (continued 2)</vt:lpstr>
      <vt:lpstr>To Style a Table for a Tablet Viewport (continued 3)</vt:lpstr>
      <vt:lpstr>To Style a Table for a Large Desktop Viewport</vt:lpstr>
      <vt:lpstr>To Style a Table for a Large Desktop Viewport (continued)</vt:lpstr>
      <vt:lpstr>Creating Webpage Forms </vt:lpstr>
      <vt:lpstr>Form Controls</vt:lpstr>
      <vt:lpstr>Form Controls (continued 1)</vt:lpstr>
      <vt:lpstr>Form Controls (continued 2)</vt:lpstr>
      <vt:lpstr>Form Controls (continued 3)</vt:lpstr>
      <vt:lpstr>Form Controls (continued 4)</vt:lpstr>
      <vt:lpstr>Form Controls (continued 5)</vt:lpstr>
      <vt:lpstr>Form Controls (continued 6)</vt:lpstr>
      <vt:lpstr>Form Controls (continued 7)</vt:lpstr>
      <vt:lpstr>Form Controls (continued 8)</vt:lpstr>
      <vt:lpstr>Form Controls (continued 9)</vt:lpstr>
      <vt:lpstr>Form Controls (continued 10)</vt:lpstr>
      <vt:lpstr>Form Controls (continued 11)</vt:lpstr>
      <vt:lpstr>Form Controls (continued 12)</vt:lpstr>
      <vt:lpstr>Form Labels</vt:lpstr>
      <vt:lpstr>Attributes of HTML Tags Used to Create Forms</vt:lpstr>
      <vt:lpstr>Form Processing</vt:lpstr>
      <vt:lpstr>Form Processing (continued)</vt:lpstr>
      <vt:lpstr>Styling Forms </vt:lpstr>
      <vt:lpstr>Styling Forms (continued 1)</vt:lpstr>
      <vt:lpstr>Styling Forms (continued 2)</vt:lpstr>
      <vt:lpstr>Styling Forms (continued 3)</vt:lpstr>
      <vt:lpstr>Styling Forms (continued 4)</vt:lpstr>
      <vt:lpstr>Chapter Summary </vt:lpstr>
    </vt:vector>
  </TitlesOfParts>
  <Company>University of Central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8</dc:title>
  <dc:creator>Steven Freund</dc:creator>
  <cp:lastModifiedBy> </cp:lastModifiedBy>
  <cp:revision>346</cp:revision>
  <dcterms:created xsi:type="dcterms:W3CDTF">2004-08-27T11:31:35Z</dcterms:created>
  <dcterms:modified xsi:type="dcterms:W3CDTF">2020-01-10T18:01:01Z</dcterms:modified>
</cp:coreProperties>
</file>