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3" r:id="rId1"/>
    <p:sldMasterId id="2147483686" r:id="rId2"/>
  </p:sldMasterIdLst>
  <p:notesMasterIdLst>
    <p:notesMasterId r:id="rId38"/>
  </p:notesMasterIdLst>
  <p:sldIdLst>
    <p:sldId id="283" r:id="rId3"/>
    <p:sldId id="264" r:id="rId4"/>
    <p:sldId id="285" r:id="rId5"/>
    <p:sldId id="345" r:id="rId6"/>
    <p:sldId id="344" r:id="rId7"/>
    <p:sldId id="343" r:id="rId8"/>
    <p:sldId id="297" r:id="rId9"/>
    <p:sldId id="342" r:id="rId10"/>
    <p:sldId id="299" r:id="rId11"/>
    <p:sldId id="341" r:id="rId12"/>
    <p:sldId id="340" r:id="rId13"/>
    <p:sldId id="302" r:id="rId14"/>
    <p:sldId id="316" r:id="rId15"/>
    <p:sldId id="339" r:id="rId16"/>
    <p:sldId id="317" r:id="rId17"/>
    <p:sldId id="318" r:id="rId18"/>
    <p:sldId id="319" r:id="rId19"/>
    <p:sldId id="320" r:id="rId20"/>
    <p:sldId id="322" r:id="rId21"/>
    <p:sldId id="338" r:id="rId22"/>
    <p:sldId id="323" r:id="rId23"/>
    <p:sldId id="325" r:id="rId24"/>
    <p:sldId id="326" r:id="rId25"/>
    <p:sldId id="333" r:id="rId26"/>
    <p:sldId id="334" r:id="rId27"/>
    <p:sldId id="335" r:id="rId28"/>
    <p:sldId id="328" r:id="rId29"/>
    <p:sldId id="330" r:id="rId30"/>
    <p:sldId id="331" r:id="rId31"/>
    <p:sldId id="332" r:id="rId32"/>
    <p:sldId id="336" r:id="rId33"/>
    <p:sldId id="337" r:id="rId34"/>
    <p:sldId id="346" r:id="rId35"/>
    <p:sldId id="284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0000"/>
    <a:srgbClr val="800000"/>
    <a:srgbClr val="F07F09"/>
    <a:srgbClr val="E7E8E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89" autoAdjust="0"/>
    <p:restoredTop sz="92600" autoAdjust="0"/>
  </p:normalViewPr>
  <p:slideViewPr>
    <p:cSldViewPr>
      <p:cViewPr>
        <p:scale>
          <a:sx n="75" d="100"/>
          <a:sy n="75" d="100"/>
        </p:scale>
        <p:origin x="-1296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>
        <a:solidFill>
          <a:schemeClr val="accent3">
            <a:alpha val="30000"/>
          </a:schemeClr>
        </a:solidFill>
      </dgm:spPr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>
        <a:solidFill>
          <a:srgbClr val="C00000">
            <a:alpha val="30000"/>
          </a:srgbClr>
        </a:solidFill>
      </dgm:spPr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>
        <a:solidFill>
          <a:schemeClr val="accent4">
            <a:alpha val="30000"/>
          </a:schemeClr>
        </a:solidFill>
      </dgm:spPr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DE0D9C-B83B-4383-A215-A650275BAC90}" type="pres">
      <dgm:prSet presAssocID="{E3F762E1-BAA6-44C0-A721-A0712DC93618}" presName="vertOne" presStyleCnt="0"/>
      <dgm:spPr/>
      <dgm:t>
        <a:bodyPr/>
        <a:lstStyle/>
        <a:p>
          <a:endParaRPr lang="en-US"/>
        </a:p>
      </dgm:t>
    </dgm:pt>
    <dgm:pt modelId="{18878F00-7696-4E35-B5EA-02E4CF9CA623}" type="pres">
      <dgm:prSet presAssocID="{E3F762E1-BAA6-44C0-A721-A0712DC93618}" presName="txOne" presStyleLbl="node0" presStyleIdx="0" presStyleCnt="1" custScaleY="10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E8A69-AFD0-4DE6-BDF4-02015FDA9A42}" type="pres">
      <dgm:prSet presAssocID="{E3F762E1-BAA6-44C0-A721-A0712DC93618}" presName="parTransOne" presStyleCnt="0"/>
      <dgm:spPr/>
      <dgm:t>
        <a:bodyPr/>
        <a:lstStyle/>
        <a:p>
          <a:endParaRPr lang="en-US"/>
        </a:p>
      </dgm:t>
    </dgm:pt>
    <dgm:pt modelId="{6BFBB280-8126-4858-9B7C-8CE8EFCB7163}" type="pres">
      <dgm:prSet presAssocID="{E3F762E1-BAA6-44C0-A721-A0712DC93618}" presName="horzOne" presStyleCnt="0"/>
      <dgm:spPr/>
      <dgm:t>
        <a:bodyPr/>
        <a:lstStyle/>
        <a:p>
          <a:endParaRPr lang="en-US"/>
        </a:p>
      </dgm:t>
    </dgm:pt>
    <dgm:pt modelId="{9B6EDE8F-A181-4638-A66C-11FAEC62BF4C}" type="pres">
      <dgm:prSet presAssocID="{BF931DAB-9CFC-43A9-9D2D-91A5F981D5BD}" presName="vertTwo" presStyleCnt="0"/>
      <dgm:spPr/>
      <dgm:t>
        <a:bodyPr/>
        <a:lstStyle/>
        <a:p>
          <a:endParaRPr lang="en-US"/>
        </a:p>
      </dgm:t>
    </dgm:pt>
    <dgm:pt modelId="{A3289771-A1BD-42A3-A4CD-1041592FCC70}" type="pres">
      <dgm:prSet presAssocID="{BF931DAB-9CFC-43A9-9D2D-91A5F981D5B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4820-C4AA-4E45-B3B8-FF89758FFBBB}" type="pres">
      <dgm:prSet presAssocID="{BF931DAB-9CFC-43A9-9D2D-91A5F981D5BD}" presName="parTransTwo" presStyleCnt="0"/>
      <dgm:spPr/>
      <dgm:t>
        <a:bodyPr/>
        <a:lstStyle/>
        <a:p>
          <a:endParaRPr lang="en-US"/>
        </a:p>
      </dgm:t>
    </dgm:pt>
    <dgm:pt modelId="{47039015-D6A0-40ED-931B-03F84BE00199}" type="pres">
      <dgm:prSet presAssocID="{BF931DAB-9CFC-43A9-9D2D-91A5F981D5BD}" presName="horzTwo" presStyleCnt="0"/>
      <dgm:spPr/>
      <dgm:t>
        <a:bodyPr/>
        <a:lstStyle/>
        <a:p>
          <a:endParaRPr lang="en-US"/>
        </a:p>
      </dgm:t>
    </dgm:pt>
    <dgm:pt modelId="{F594727B-C531-40DE-9001-87AD7C51F362}" type="pres">
      <dgm:prSet presAssocID="{3B08CFF9-5BD6-4498-8226-85EF0A1D6E11}" presName="vertThree" presStyleCnt="0"/>
      <dgm:spPr/>
      <dgm:t>
        <a:bodyPr/>
        <a:lstStyle/>
        <a:p>
          <a:endParaRPr lang="en-US"/>
        </a:p>
      </dgm:t>
    </dgm:pt>
    <dgm:pt modelId="{E5E48DC3-0B93-48A2-817D-76B763F8D6AA}" type="pres">
      <dgm:prSet presAssocID="{3B08CFF9-5BD6-4498-8226-85EF0A1D6E1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2317A-D3ED-429A-A6D4-667316AB65E1}" type="pres">
      <dgm:prSet presAssocID="{3B08CFF9-5BD6-4498-8226-85EF0A1D6E11}" presName="parTransThree" presStyleCnt="0"/>
      <dgm:spPr/>
      <dgm:t>
        <a:bodyPr/>
        <a:lstStyle/>
        <a:p>
          <a:endParaRPr lang="en-US"/>
        </a:p>
      </dgm:t>
    </dgm:pt>
    <dgm:pt modelId="{1E15EAF2-0FE3-4FF9-BC88-159DE905C949}" type="pres">
      <dgm:prSet presAssocID="{3B08CFF9-5BD6-4498-8226-85EF0A1D6E11}" presName="horzThree" presStyleCnt="0"/>
      <dgm:spPr/>
      <dgm:t>
        <a:bodyPr/>
        <a:lstStyle/>
        <a:p>
          <a:endParaRPr lang="en-US"/>
        </a:p>
      </dgm:t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0DCD-9B87-4BB4-89A8-F62B33A5878E}" type="pres">
      <dgm:prSet presAssocID="{8ED62DE0-F1EE-414D-8216-A3D487D7B4A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76C7-4028-4673-8352-7D8D86985A0A}" type="pres">
      <dgm:prSet presAssocID="{8ED62DE0-F1EE-414D-8216-A3D487D7B4AC}" presName="parTransFour" presStyleCnt="0"/>
      <dgm:spPr/>
      <dgm:t>
        <a:bodyPr/>
        <a:lstStyle/>
        <a:p>
          <a:endParaRPr lang="en-US"/>
        </a:p>
      </dgm:t>
    </dgm:pt>
    <dgm:pt modelId="{80DFB156-8F5D-4F4B-9370-9DCB90BCA5BD}" type="pres">
      <dgm:prSet presAssocID="{8ED62DE0-F1EE-414D-8216-A3D487D7B4AC}" presName="horzFour" presStyleCnt="0"/>
      <dgm:spPr/>
      <dgm:t>
        <a:bodyPr/>
        <a:lstStyle/>
        <a:p>
          <a:endParaRPr lang="en-US"/>
        </a:p>
      </dgm:t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3988-F828-4B78-ADEF-FB6C815591F0}" type="pres">
      <dgm:prSet presAssocID="{5A481099-45E5-4864-B2DE-06BE141C3E7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4A7B5-B40A-405B-949F-F2E0FCE4CC6B}" type="pres">
      <dgm:prSet presAssocID="{5A481099-45E5-4864-B2DE-06BE141C3E73}" presName="horzFour" presStyleCnt="0"/>
      <dgm:spPr/>
      <dgm:t>
        <a:bodyPr/>
        <a:lstStyle/>
        <a:p>
          <a:endParaRPr lang="en-US"/>
        </a:p>
      </dgm:t>
    </dgm:pt>
  </dgm:ptLst>
  <dgm:cxnLst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741C4266-3FFE-4F98-B541-762788DCC952}" type="presOf" srcId="{5A481099-45E5-4864-B2DE-06BE141C3E73}" destId="{0ECC3988-F828-4B78-ADEF-FB6C815591F0}" srcOrd="0" destOrd="0" presId="urn:microsoft.com/office/officeart/2005/8/layout/hierarchy4"/>
    <dgm:cxn modelId="{664A7CEB-2D1B-448F-BA9B-A22367748349}" type="presOf" srcId="{E3F762E1-BAA6-44C0-A721-A0712DC93618}" destId="{18878F00-7696-4E35-B5EA-02E4CF9CA623}" srcOrd="0" destOrd="0" presId="urn:microsoft.com/office/officeart/2005/8/layout/hierarchy4"/>
    <dgm:cxn modelId="{12369F20-89B5-448E-9918-0D59D1F66280}" type="presOf" srcId="{42E241E2-F4F9-4533-AB04-0D25754686EC}" destId="{4E9ABC2C-B88B-407F-9767-F830AD368DBD}" srcOrd="0" destOrd="0" presId="urn:microsoft.com/office/officeart/2005/8/layout/hierarchy4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2D05CABE-F12B-423F-9855-B1AF88F1FB17}" type="presOf" srcId="{8ED62DE0-F1EE-414D-8216-A3D487D7B4AC}" destId="{DFC70DCD-9B87-4BB4-89A8-F62B33A5878E}" srcOrd="0" destOrd="0" presId="urn:microsoft.com/office/officeart/2005/8/layout/hierarchy4"/>
    <dgm:cxn modelId="{876DA1A2-E762-4A0F-B8A8-2E237F7AA2A5}" type="presOf" srcId="{3B08CFF9-5BD6-4498-8226-85EF0A1D6E11}" destId="{E5E48DC3-0B93-48A2-817D-76B763F8D6AA}" srcOrd="0" destOrd="0" presId="urn:microsoft.com/office/officeart/2005/8/layout/hierarchy4"/>
    <dgm:cxn modelId="{5F3C3235-8DAE-4D70-9B05-71213E5FB990}" type="presOf" srcId="{BF931DAB-9CFC-43A9-9D2D-91A5F981D5BD}" destId="{A3289771-A1BD-42A3-A4CD-1041592FCC70}" srcOrd="0" destOrd="0" presId="urn:microsoft.com/office/officeart/2005/8/layout/hierarchy4"/>
    <dgm:cxn modelId="{BE700778-62A3-479D-B756-908D0B1B76E7}" srcId="{42E241E2-F4F9-4533-AB04-0D25754686EC}" destId="{E3F762E1-BAA6-44C0-A721-A0712DC93618}" srcOrd="0" destOrd="0" parTransId="{D2001C10-FE80-495B-BF20-2C1BA4246C88}" sibTransId="{D79FD09B-2DC7-4D82-8EB5-6227A5B9BEBE}"/>
    <dgm:cxn modelId="{D50D3967-CFBE-4BB1-AC85-CCBF421AC8E9}" type="presParOf" srcId="{4E9ABC2C-B88B-407F-9767-F830AD368DBD}" destId="{78DE0D9C-B83B-4383-A215-A650275BAC90}" srcOrd="0" destOrd="0" presId="urn:microsoft.com/office/officeart/2005/8/layout/hierarchy4"/>
    <dgm:cxn modelId="{C35C68EF-4CD4-422C-869E-B8DA5B6A9327}" type="presParOf" srcId="{78DE0D9C-B83B-4383-A215-A650275BAC90}" destId="{18878F00-7696-4E35-B5EA-02E4CF9CA623}" srcOrd="0" destOrd="0" presId="urn:microsoft.com/office/officeart/2005/8/layout/hierarchy4"/>
    <dgm:cxn modelId="{71814A11-BF0E-425A-B4B9-D844FF99862F}" type="presParOf" srcId="{78DE0D9C-B83B-4383-A215-A650275BAC90}" destId="{337E8A69-AFD0-4DE6-BDF4-02015FDA9A42}" srcOrd="1" destOrd="0" presId="urn:microsoft.com/office/officeart/2005/8/layout/hierarchy4"/>
    <dgm:cxn modelId="{8511BA2B-5232-4BDF-BF0F-AEE2FD6F77F4}" type="presParOf" srcId="{78DE0D9C-B83B-4383-A215-A650275BAC90}" destId="{6BFBB280-8126-4858-9B7C-8CE8EFCB7163}" srcOrd="2" destOrd="0" presId="urn:microsoft.com/office/officeart/2005/8/layout/hierarchy4"/>
    <dgm:cxn modelId="{E49C3A7F-6FBC-4FB3-9A26-0B41D6221BC6}" type="presParOf" srcId="{6BFBB280-8126-4858-9B7C-8CE8EFCB7163}" destId="{9B6EDE8F-A181-4638-A66C-11FAEC62BF4C}" srcOrd="0" destOrd="0" presId="urn:microsoft.com/office/officeart/2005/8/layout/hierarchy4"/>
    <dgm:cxn modelId="{AE92F758-C3B9-4F8D-A9FB-46B68C89DB1D}" type="presParOf" srcId="{9B6EDE8F-A181-4638-A66C-11FAEC62BF4C}" destId="{A3289771-A1BD-42A3-A4CD-1041592FCC70}" srcOrd="0" destOrd="0" presId="urn:microsoft.com/office/officeart/2005/8/layout/hierarchy4"/>
    <dgm:cxn modelId="{7A2063F2-E4D7-4568-8877-5885B689EFF9}" type="presParOf" srcId="{9B6EDE8F-A181-4638-A66C-11FAEC62BF4C}" destId="{E17F4820-C4AA-4E45-B3B8-FF89758FFBBB}" srcOrd="1" destOrd="0" presId="urn:microsoft.com/office/officeart/2005/8/layout/hierarchy4"/>
    <dgm:cxn modelId="{728EEEE0-928C-4C70-A6AC-E04D8951ED56}" type="presParOf" srcId="{9B6EDE8F-A181-4638-A66C-11FAEC62BF4C}" destId="{47039015-D6A0-40ED-931B-03F84BE00199}" srcOrd="2" destOrd="0" presId="urn:microsoft.com/office/officeart/2005/8/layout/hierarchy4"/>
    <dgm:cxn modelId="{4B02F69E-AD3C-4E96-9636-6E67CACC6E1A}" type="presParOf" srcId="{47039015-D6A0-40ED-931B-03F84BE00199}" destId="{F594727B-C531-40DE-9001-87AD7C51F362}" srcOrd="0" destOrd="0" presId="urn:microsoft.com/office/officeart/2005/8/layout/hierarchy4"/>
    <dgm:cxn modelId="{4B945F3B-D3E8-4376-8754-8B9648D89963}" type="presParOf" srcId="{F594727B-C531-40DE-9001-87AD7C51F362}" destId="{E5E48DC3-0B93-48A2-817D-76B763F8D6AA}" srcOrd="0" destOrd="0" presId="urn:microsoft.com/office/officeart/2005/8/layout/hierarchy4"/>
    <dgm:cxn modelId="{5AF9A901-393D-433B-AF29-760AECA91B10}" type="presParOf" srcId="{F594727B-C531-40DE-9001-87AD7C51F362}" destId="{C1D2317A-D3ED-429A-A6D4-667316AB65E1}" srcOrd="1" destOrd="0" presId="urn:microsoft.com/office/officeart/2005/8/layout/hierarchy4"/>
    <dgm:cxn modelId="{3C3A40F3-420F-4BD0-AACF-926D56975481}" type="presParOf" srcId="{F594727B-C531-40DE-9001-87AD7C51F362}" destId="{1E15EAF2-0FE3-4FF9-BC88-159DE905C949}" srcOrd="2" destOrd="0" presId="urn:microsoft.com/office/officeart/2005/8/layout/hierarchy4"/>
    <dgm:cxn modelId="{98FDE0A9-9784-4524-8630-7B79BC49C021}" type="presParOf" srcId="{1E15EAF2-0FE3-4FF9-BC88-159DE905C949}" destId="{C9B486DB-A573-4072-BAB4-2905D7A5E691}" srcOrd="0" destOrd="0" presId="urn:microsoft.com/office/officeart/2005/8/layout/hierarchy4"/>
    <dgm:cxn modelId="{0945EA73-2C07-46EA-908B-2978C2809A6B}" type="presParOf" srcId="{C9B486DB-A573-4072-BAB4-2905D7A5E691}" destId="{DFC70DCD-9B87-4BB4-89A8-F62B33A5878E}" srcOrd="0" destOrd="0" presId="urn:microsoft.com/office/officeart/2005/8/layout/hierarchy4"/>
    <dgm:cxn modelId="{4705D8BA-F006-4C3E-AE1B-B32CBA04FAA7}" type="presParOf" srcId="{C9B486DB-A573-4072-BAB4-2905D7A5E691}" destId="{8D5976C7-4028-4673-8352-7D8D86985A0A}" srcOrd="1" destOrd="0" presId="urn:microsoft.com/office/officeart/2005/8/layout/hierarchy4"/>
    <dgm:cxn modelId="{E39E4C81-5265-4C50-BE14-A5FAE402CC38}" type="presParOf" srcId="{C9B486DB-A573-4072-BAB4-2905D7A5E691}" destId="{80DFB156-8F5D-4F4B-9370-9DCB90BCA5BD}" srcOrd="2" destOrd="0" presId="urn:microsoft.com/office/officeart/2005/8/layout/hierarchy4"/>
    <dgm:cxn modelId="{6286E4C1-EB34-491A-81D0-EB9DFB8B3776}" type="presParOf" srcId="{80DFB156-8F5D-4F4B-9370-9DCB90BCA5BD}" destId="{A072C765-82F3-4E80-8D84-ECD6622FBD7A}" srcOrd="0" destOrd="0" presId="urn:microsoft.com/office/officeart/2005/8/layout/hierarchy4"/>
    <dgm:cxn modelId="{3102F40B-6E28-4CFC-8639-FACC4727C8F3}" type="presParOf" srcId="{A072C765-82F3-4E80-8D84-ECD6622FBD7A}" destId="{0ECC3988-F828-4B78-ADEF-FB6C815591F0}" srcOrd="0" destOrd="0" presId="urn:microsoft.com/office/officeart/2005/8/layout/hierarchy4"/>
    <dgm:cxn modelId="{3D549039-2B67-4EDD-BB86-C47306ED52EC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{C62137D5-CB1D-491B-B009-E17868A290BF}">
      <dgm14:recolorImg xmlns="" xmlns:dgm="http://schemas.openxmlformats.org/drawingml/2006/diagram" xmlns:a="http://schemas.openxmlformats.org/drawingml/2006/main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39DEE-5B67-4F15-AC10-38F1A5815151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D12B9132-46DD-4815-88A9-0E8E7AE02964}">
      <dgm:prSet phldrT="[Text]"/>
      <dgm:spPr/>
      <dgm:t>
        <a:bodyPr/>
        <a:lstStyle/>
        <a:p>
          <a:r>
            <a:rPr lang="en-US" dirty="0" smtClean="0"/>
            <a:t>Client Applications</a:t>
          </a:r>
          <a:endParaRPr lang="en-US" dirty="0"/>
        </a:p>
      </dgm:t>
    </dgm:pt>
    <dgm:pt modelId="{95A5DDBC-3039-4BDE-A9DB-8F3BA79AA6B4}" type="parTrans" cxnId="{E7E11A68-F872-4D04-B26E-A197E767D147}">
      <dgm:prSet/>
      <dgm:spPr/>
      <dgm:t>
        <a:bodyPr/>
        <a:lstStyle/>
        <a:p>
          <a:endParaRPr lang="en-US"/>
        </a:p>
      </dgm:t>
    </dgm:pt>
    <dgm:pt modelId="{DB9C5EA8-ADBC-4362-87CB-AC855B6308B5}" type="sibTrans" cxnId="{E7E11A68-F872-4D04-B26E-A197E767D14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DE6B2AA-9BA5-40A8-B0F4-18CAD81B6ABA}">
      <dgm:prSet phldrT="[Text]"/>
      <dgm:spPr/>
      <dgm:t>
        <a:bodyPr/>
        <a:lstStyle/>
        <a:p>
          <a:r>
            <a:rPr lang="en-US" dirty="0" smtClean="0"/>
            <a:t>Middleware</a:t>
          </a:r>
          <a:endParaRPr lang="en-US" dirty="0"/>
        </a:p>
      </dgm:t>
    </dgm:pt>
    <dgm:pt modelId="{65419E9A-2865-497A-B33B-90B77918A6C2}" type="parTrans" cxnId="{5368FC1C-41AD-4844-9953-EDC06990165D}">
      <dgm:prSet/>
      <dgm:spPr/>
      <dgm:t>
        <a:bodyPr/>
        <a:lstStyle/>
        <a:p>
          <a:endParaRPr lang="en-US"/>
        </a:p>
      </dgm:t>
    </dgm:pt>
    <dgm:pt modelId="{E82EBE72-F844-4F40-8E72-A077AE90F684}" type="sibTrans" cxnId="{5368FC1C-41AD-4844-9953-EDC06990165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1AA1829-99E6-408B-B884-AC69D2EC9AE7}">
      <dgm:prSet phldrT="[Text]"/>
      <dgm:spPr/>
      <dgm:t>
        <a:bodyPr/>
        <a:lstStyle/>
        <a:p>
          <a:r>
            <a:rPr lang="en-US" dirty="0" smtClean="0"/>
            <a:t>Server Applications</a:t>
          </a:r>
          <a:endParaRPr lang="en-US" dirty="0"/>
        </a:p>
      </dgm:t>
    </dgm:pt>
    <dgm:pt modelId="{CA1BC7D6-FACD-4EA7-8EE2-8993F0D96F92}" type="parTrans" cxnId="{0CF28383-DE6B-459D-BD53-283198DB910D}">
      <dgm:prSet/>
      <dgm:spPr/>
      <dgm:t>
        <a:bodyPr/>
        <a:lstStyle/>
        <a:p>
          <a:endParaRPr lang="en-US"/>
        </a:p>
      </dgm:t>
    </dgm:pt>
    <dgm:pt modelId="{3592C95F-06EE-4A96-9EE6-870C846B386C}" type="sibTrans" cxnId="{0CF28383-DE6B-459D-BD53-283198DB910D}">
      <dgm:prSet/>
      <dgm:spPr/>
      <dgm:t>
        <a:bodyPr/>
        <a:lstStyle/>
        <a:p>
          <a:endParaRPr lang="en-US"/>
        </a:p>
      </dgm:t>
    </dgm:pt>
    <dgm:pt modelId="{444BA943-480D-45B2-99CB-136010678ADC}" type="pres">
      <dgm:prSet presAssocID="{27139DEE-5B67-4F15-AC10-38F1A5815151}" presName="Name0" presStyleCnt="0">
        <dgm:presLayoutVars>
          <dgm:dir/>
          <dgm:resizeHandles val="exact"/>
        </dgm:presLayoutVars>
      </dgm:prSet>
      <dgm:spPr/>
    </dgm:pt>
    <dgm:pt modelId="{8B7729C3-4639-4E97-94CB-D7831C7B6FB8}" type="pres">
      <dgm:prSet presAssocID="{D12B9132-46DD-4815-88A9-0E8E7AE029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10601-06D3-4093-9353-9EA36B36A653}" type="pres">
      <dgm:prSet presAssocID="{DB9C5EA8-ADBC-4362-87CB-AC855B6308B5}" presName="sibTrans" presStyleLbl="sibTrans2D1" presStyleIdx="0" presStyleCnt="2" custScaleX="186658" custLinFactNeighborX="-422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BD87D3A-D9AE-4FA5-AD2C-81F8C4A5C618}" type="pres">
      <dgm:prSet presAssocID="{DB9C5EA8-ADBC-4362-87CB-AC855B6308B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57CD9B-6111-4FFB-AF63-D926304179C5}" type="pres">
      <dgm:prSet presAssocID="{7DE6B2AA-9BA5-40A8-B0F4-18CAD81B6ABA}" presName="node" presStyleLbl="node1" presStyleIdx="1" presStyleCnt="3" custLinFactNeighborX="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9F73E-FFC1-4674-BC40-995526F58A7F}" type="pres">
      <dgm:prSet presAssocID="{E82EBE72-F844-4F40-8E72-A077AE90F684}" presName="sibTrans" presStyleLbl="sibTrans2D1" presStyleIdx="1" presStyleCnt="2" custScaleX="18098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47B8846-5397-4D8C-83E0-6304B4ECB6AF}" type="pres">
      <dgm:prSet presAssocID="{E82EBE72-F844-4F40-8E72-A077AE90F68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307CE95-A37E-40A1-AFC2-E65E030C73B0}" type="pres">
      <dgm:prSet presAssocID="{B1AA1829-99E6-408B-B884-AC69D2EC9AE7}" presName="node" presStyleLbl="node1" presStyleIdx="2" presStyleCnt="3" custLinFactNeighborX="29188" custLinFactNeighborY="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11A68-F872-4D04-B26E-A197E767D147}" srcId="{27139DEE-5B67-4F15-AC10-38F1A5815151}" destId="{D12B9132-46DD-4815-88A9-0E8E7AE02964}" srcOrd="0" destOrd="0" parTransId="{95A5DDBC-3039-4BDE-A9DB-8F3BA79AA6B4}" sibTransId="{DB9C5EA8-ADBC-4362-87CB-AC855B6308B5}"/>
    <dgm:cxn modelId="{AE5E600D-5719-4D13-B9B9-66BE994E6F8E}" type="presOf" srcId="{E82EBE72-F844-4F40-8E72-A077AE90F684}" destId="{247B8846-5397-4D8C-83E0-6304B4ECB6AF}" srcOrd="1" destOrd="0" presId="urn:microsoft.com/office/officeart/2005/8/layout/process1"/>
    <dgm:cxn modelId="{5368FC1C-41AD-4844-9953-EDC06990165D}" srcId="{27139DEE-5B67-4F15-AC10-38F1A5815151}" destId="{7DE6B2AA-9BA5-40A8-B0F4-18CAD81B6ABA}" srcOrd="1" destOrd="0" parTransId="{65419E9A-2865-497A-B33B-90B77918A6C2}" sibTransId="{E82EBE72-F844-4F40-8E72-A077AE90F684}"/>
    <dgm:cxn modelId="{7544A00C-2CED-4138-AD87-CB10FFCCEECC}" type="presOf" srcId="{27139DEE-5B67-4F15-AC10-38F1A5815151}" destId="{444BA943-480D-45B2-99CB-136010678ADC}" srcOrd="0" destOrd="0" presId="urn:microsoft.com/office/officeart/2005/8/layout/process1"/>
    <dgm:cxn modelId="{B6E00ED5-016C-4B78-B137-D2E993A0DEDF}" type="presOf" srcId="{B1AA1829-99E6-408B-B884-AC69D2EC9AE7}" destId="{8307CE95-A37E-40A1-AFC2-E65E030C73B0}" srcOrd="0" destOrd="0" presId="urn:microsoft.com/office/officeart/2005/8/layout/process1"/>
    <dgm:cxn modelId="{647BE168-3ACE-40BC-92BA-B3B638BBC844}" type="presOf" srcId="{7DE6B2AA-9BA5-40A8-B0F4-18CAD81B6ABA}" destId="{2157CD9B-6111-4FFB-AF63-D926304179C5}" srcOrd="0" destOrd="0" presId="urn:microsoft.com/office/officeart/2005/8/layout/process1"/>
    <dgm:cxn modelId="{65B5CC0A-2919-4656-A32C-D282E1F9A3FF}" type="presOf" srcId="{DB9C5EA8-ADBC-4362-87CB-AC855B6308B5}" destId="{89810601-06D3-4093-9353-9EA36B36A653}" srcOrd="0" destOrd="0" presId="urn:microsoft.com/office/officeart/2005/8/layout/process1"/>
    <dgm:cxn modelId="{0CF28383-DE6B-459D-BD53-283198DB910D}" srcId="{27139DEE-5B67-4F15-AC10-38F1A5815151}" destId="{B1AA1829-99E6-408B-B884-AC69D2EC9AE7}" srcOrd="2" destOrd="0" parTransId="{CA1BC7D6-FACD-4EA7-8EE2-8993F0D96F92}" sibTransId="{3592C95F-06EE-4A96-9EE6-870C846B386C}"/>
    <dgm:cxn modelId="{D9A64CFC-AF2F-441E-9E1B-E9847F74BF47}" type="presOf" srcId="{DB9C5EA8-ADBC-4362-87CB-AC855B6308B5}" destId="{BBD87D3A-D9AE-4FA5-AD2C-81F8C4A5C618}" srcOrd="1" destOrd="0" presId="urn:microsoft.com/office/officeart/2005/8/layout/process1"/>
    <dgm:cxn modelId="{86049A11-241B-4F58-BDB6-A6A6A0C2EE33}" type="presOf" srcId="{D12B9132-46DD-4815-88A9-0E8E7AE02964}" destId="{8B7729C3-4639-4E97-94CB-D7831C7B6FB8}" srcOrd="0" destOrd="0" presId="urn:microsoft.com/office/officeart/2005/8/layout/process1"/>
    <dgm:cxn modelId="{A9E7150A-0036-4309-BF7B-9585096C4DF8}" type="presOf" srcId="{E82EBE72-F844-4F40-8E72-A077AE90F684}" destId="{6FC9F73E-FFC1-4674-BC40-995526F58A7F}" srcOrd="0" destOrd="0" presId="urn:microsoft.com/office/officeart/2005/8/layout/process1"/>
    <dgm:cxn modelId="{1B06017F-536F-498C-9282-78F6AA9D9A1A}" type="presParOf" srcId="{444BA943-480D-45B2-99CB-136010678ADC}" destId="{8B7729C3-4639-4E97-94CB-D7831C7B6FB8}" srcOrd="0" destOrd="0" presId="urn:microsoft.com/office/officeart/2005/8/layout/process1"/>
    <dgm:cxn modelId="{C01DFEB0-3739-4D81-906D-97BA6788A540}" type="presParOf" srcId="{444BA943-480D-45B2-99CB-136010678ADC}" destId="{89810601-06D3-4093-9353-9EA36B36A653}" srcOrd="1" destOrd="0" presId="urn:microsoft.com/office/officeart/2005/8/layout/process1"/>
    <dgm:cxn modelId="{DFB97EA0-E928-48F4-ADB8-AD1E9C9FC928}" type="presParOf" srcId="{89810601-06D3-4093-9353-9EA36B36A653}" destId="{BBD87D3A-D9AE-4FA5-AD2C-81F8C4A5C618}" srcOrd="0" destOrd="0" presId="urn:microsoft.com/office/officeart/2005/8/layout/process1"/>
    <dgm:cxn modelId="{B30A579E-E6E2-482B-A74E-F247B95A891D}" type="presParOf" srcId="{444BA943-480D-45B2-99CB-136010678ADC}" destId="{2157CD9B-6111-4FFB-AF63-D926304179C5}" srcOrd="2" destOrd="0" presId="urn:microsoft.com/office/officeart/2005/8/layout/process1"/>
    <dgm:cxn modelId="{71734E08-4C34-4271-944D-4A5D265E8F56}" type="presParOf" srcId="{444BA943-480D-45B2-99CB-136010678ADC}" destId="{6FC9F73E-FFC1-4674-BC40-995526F58A7F}" srcOrd="3" destOrd="0" presId="urn:microsoft.com/office/officeart/2005/8/layout/process1"/>
    <dgm:cxn modelId="{682632AA-AA2C-4E85-81BE-F0D8D6CEA3FD}" type="presParOf" srcId="{6FC9F73E-FFC1-4674-BC40-995526F58A7F}" destId="{247B8846-5397-4D8C-83E0-6304B4ECB6AF}" srcOrd="0" destOrd="0" presId="urn:microsoft.com/office/officeart/2005/8/layout/process1"/>
    <dgm:cxn modelId="{6623F77F-77D0-40F4-906B-6F911C30636E}" type="presParOf" srcId="{444BA943-480D-45B2-99CB-136010678ADC}" destId="{8307CE95-A37E-40A1-AFC2-E65E030C7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78F00-7696-4E35-B5EA-02E4CF9CA623}">
      <dsp:nvSpPr>
        <dsp:cNvPr id="0" name=""/>
        <dsp:cNvSpPr/>
      </dsp:nvSpPr>
      <dsp:spPr>
        <a:xfrm>
          <a:off x="1525" y="354"/>
          <a:ext cx="3121149" cy="8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</a:t>
          </a:r>
          <a:endParaRPr lang="en-US" sz="3600" kern="1200" dirty="0"/>
        </a:p>
      </dsp:txBody>
      <dsp:txXfrm>
        <a:off x="1525" y="354"/>
        <a:ext cx="3121149" cy="844613"/>
      </dsp:txXfrm>
    </dsp:sp>
    <dsp:sp modelId="{A3289771-A1BD-42A3-A4CD-1041592FCC70}">
      <dsp:nvSpPr>
        <dsp:cNvPr id="0" name=""/>
        <dsp:cNvSpPr/>
      </dsp:nvSpPr>
      <dsp:spPr>
        <a:xfrm>
          <a:off x="1525" y="878541"/>
          <a:ext cx="3121149" cy="808799"/>
        </a:xfrm>
        <a:prstGeom prst="roundRect">
          <a:avLst>
            <a:gd name="adj" fmla="val 10000"/>
          </a:avLst>
        </a:prstGeom>
        <a:solidFill>
          <a:schemeClr val="accent3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Transport</a:t>
          </a:r>
          <a:endParaRPr lang="en-US" sz="3500" kern="1200" dirty="0"/>
        </a:p>
      </dsp:txBody>
      <dsp:txXfrm>
        <a:off x="1525" y="878541"/>
        <a:ext cx="3121149" cy="808799"/>
      </dsp:txXfrm>
    </dsp:sp>
    <dsp:sp modelId="{E5E48DC3-0B93-48A2-817D-76B763F8D6AA}">
      <dsp:nvSpPr>
        <dsp:cNvPr id="0" name=""/>
        <dsp:cNvSpPr/>
      </dsp:nvSpPr>
      <dsp:spPr>
        <a:xfrm>
          <a:off x="1525" y="1720913"/>
          <a:ext cx="3121149" cy="808799"/>
        </a:xfrm>
        <a:prstGeom prst="roundRect">
          <a:avLst>
            <a:gd name="adj" fmla="val 10000"/>
          </a:avLst>
        </a:prstGeom>
        <a:solidFill>
          <a:srgbClr val="C000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Network</a:t>
          </a:r>
          <a:endParaRPr lang="en-US" sz="3500" kern="1200" dirty="0"/>
        </a:p>
      </dsp:txBody>
      <dsp:txXfrm>
        <a:off x="1525" y="1720913"/>
        <a:ext cx="3121149" cy="808799"/>
      </dsp:txXfrm>
    </dsp:sp>
    <dsp:sp modelId="{DFC70DCD-9B87-4BB4-89A8-F62B33A5878E}">
      <dsp:nvSpPr>
        <dsp:cNvPr id="0" name=""/>
        <dsp:cNvSpPr/>
      </dsp:nvSpPr>
      <dsp:spPr>
        <a:xfrm>
          <a:off x="1525" y="2563286"/>
          <a:ext cx="3121149" cy="808799"/>
        </a:xfrm>
        <a:prstGeom prst="roundRect">
          <a:avLst>
            <a:gd name="adj" fmla="val 10000"/>
          </a:avLst>
        </a:prstGeom>
        <a:solidFill>
          <a:schemeClr val="accent4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Link</a:t>
          </a:r>
          <a:endParaRPr lang="en-US" sz="3500" kern="1200" dirty="0"/>
        </a:p>
      </dsp:txBody>
      <dsp:txXfrm>
        <a:off x="1525" y="2563286"/>
        <a:ext cx="3121149" cy="808799"/>
      </dsp:txXfrm>
    </dsp:sp>
    <dsp:sp modelId="{0ECC3988-F828-4B78-ADEF-FB6C815591F0}">
      <dsp:nvSpPr>
        <dsp:cNvPr id="0" name=""/>
        <dsp:cNvSpPr/>
      </dsp:nvSpPr>
      <dsp:spPr>
        <a:xfrm>
          <a:off x="1525" y="3405658"/>
          <a:ext cx="3121149" cy="808799"/>
        </a:xfrm>
        <a:prstGeom prst="roundRect">
          <a:avLst>
            <a:gd name="adj" fmla="val 10000"/>
          </a:avLst>
        </a:prstGeom>
        <a:solidFill>
          <a:schemeClr val="tx2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Physical</a:t>
          </a:r>
          <a:endParaRPr lang="en-US" sz="3500" kern="1200" dirty="0"/>
        </a:p>
      </dsp:txBody>
      <dsp:txXfrm>
        <a:off x="1525" y="3405658"/>
        <a:ext cx="3121149" cy="808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729C3-4639-4E97-94CB-D7831C7B6FB8}">
      <dsp:nvSpPr>
        <dsp:cNvPr id="0" name=""/>
        <dsp:cNvSpPr/>
      </dsp:nvSpPr>
      <dsp:spPr>
        <a:xfrm>
          <a:off x="6563" y="33788"/>
          <a:ext cx="1961703" cy="11770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Client Applications</a:t>
          </a:r>
          <a:endParaRPr lang="en-US" sz="2600" kern="1200" dirty="0"/>
        </a:p>
      </dsp:txBody>
      <dsp:txXfrm>
        <a:off x="6563" y="33788"/>
        <a:ext cx="1961703" cy="1177022"/>
      </dsp:txXfrm>
    </dsp:sp>
    <dsp:sp modelId="{89810601-06D3-4093-9353-9EA36B36A653}">
      <dsp:nvSpPr>
        <dsp:cNvPr id="0" name=""/>
        <dsp:cNvSpPr/>
      </dsp:nvSpPr>
      <dsp:spPr>
        <a:xfrm>
          <a:off x="1966656" y="379048"/>
          <a:ext cx="776532" cy="486502"/>
        </a:xfrm>
        <a:prstGeom prst="left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966656" y="379048"/>
        <a:ext cx="776532" cy="486502"/>
      </dsp:txXfrm>
    </dsp:sp>
    <dsp:sp modelId="{2157CD9B-6111-4FFB-AF63-D926304179C5}">
      <dsp:nvSpPr>
        <dsp:cNvPr id="0" name=""/>
        <dsp:cNvSpPr/>
      </dsp:nvSpPr>
      <dsp:spPr>
        <a:xfrm>
          <a:off x="2753208" y="33788"/>
          <a:ext cx="1961703" cy="1177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Middleware</a:t>
          </a:r>
          <a:endParaRPr lang="en-US" sz="2600" kern="1200" dirty="0"/>
        </a:p>
      </dsp:txBody>
      <dsp:txXfrm>
        <a:off x="2753208" y="33788"/>
        <a:ext cx="1961703" cy="1177022"/>
      </dsp:txXfrm>
    </dsp:sp>
    <dsp:sp modelId="{6FC9F73E-FFC1-4674-BC40-995526F58A7F}">
      <dsp:nvSpPr>
        <dsp:cNvPr id="0" name=""/>
        <dsp:cNvSpPr/>
      </dsp:nvSpPr>
      <dsp:spPr>
        <a:xfrm rot="1470">
          <a:off x="4742900" y="379642"/>
          <a:ext cx="758737" cy="486502"/>
        </a:xfrm>
        <a:prstGeom prst="left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470">
        <a:off x="4742900" y="379642"/>
        <a:ext cx="758737" cy="486502"/>
      </dsp:txXfrm>
    </dsp:sp>
    <dsp:sp modelId="{8307CE95-A37E-40A1-AFC2-E65E030C73B0}">
      <dsp:nvSpPr>
        <dsp:cNvPr id="0" name=""/>
        <dsp:cNvSpPr/>
      </dsp:nvSpPr>
      <dsp:spPr>
        <a:xfrm>
          <a:off x="5505896" y="34965"/>
          <a:ext cx="1961703" cy="11770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Server Applications</a:t>
          </a:r>
          <a:endParaRPr lang="en-US" sz="2600" kern="1200" dirty="0"/>
        </a:p>
      </dsp:txBody>
      <dsp:txXfrm>
        <a:off x="5505896" y="34965"/>
        <a:ext cx="1961703" cy="1177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2" y="1763713"/>
            <a:ext cx="8226425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5" y="1014414"/>
            <a:ext cx="8226425" cy="776287"/>
          </a:xfrm>
          <a:prstGeom prst="rect">
            <a:avLst/>
          </a:prstGeom>
        </p:spPr>
        <p:txBody>
          <a:bodyPr/>
          <a:lstStyle>
            <a:lvl1pPr algn="ctr">
              <a:defRPr sz="4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95D3E0-15FA-478F-8CC9-7552B6D5FE7D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i="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85800" cy="365125"/>
          </a:xfrm>
          <a:solidFill>
            <a:schemeClr val="bg1"/>
          </a:solidFill>
        </p:spPr>
        <p:txBody>
          <a:bodyPr/>
          <a:lstStyle>
            <a:lvl1pPr algn="r">
              <a:defRPr sz="1200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470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811213"/>
            <a:ext cx="71104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5588" y="1852613"/>
            <a:ext cx="7110412" cy="40386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0B6254-3C8B-4403-8240-A6820B7EBF6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63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A47F9C5-B66D-48A1-9901-FABE3183D8F4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914400"/>
            <a:ext cx="79248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4F698D-45FA-4E40-9DBA-505370CF9B9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637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D3E0-15FA-478F-8CC9-7552B6D5FE7D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4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86BF-717C-4B40-AA0F-E5F257DA136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0009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86BF-717C-4B40-AA0F-E5F257DA136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1213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4D8C-E9C1-4B54-9A20-6AAB4FA4AE33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10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FB00-195A-42D0-ABDE-DE0CAEF85CD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5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D68E-294D-42F4-9CD9-4B643AE0736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4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087-B7D4-422F-8C73-4A6D71DEB162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90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457200"/>
            <a:ext cx="74914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21481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2D74D8C-E9C1-4B54-9A20-6AAB4FA4AE33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556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F4EA-A31D-42C7-84EC-22B93540FDB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5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0575-8D29-4F70-9C7E-AF9CCF2C5C53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7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A462-0D41-4225-8B01-6614FD77B8DB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5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296-9A72-47E3-B418-1994C173B5A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56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6254-3C8B-4403-8240-A6820B7EBF6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4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C5-B66D-48A1-9901-FABE3183D8F4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0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A54FB00-195A-42D0-ABDE-DE0CAEF85CD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85800" cy="365125"/>
          </a:xfrm>
          <a:solidFill>
            <a:schemeClr val="bg1"/>
          </a:solidFill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720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811213"/>
            <a:ext cx="71104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35D68E-294D-42F4-9CD9-4B643AE0736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2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167087-B7D4-422F-8C73-4A6D71DEB162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593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811213"/>
            <a:ext cx="71104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D85F4EA-A31D-42C7-84EC-22B93540FDB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85800" cy="365125"/>
          </a:xfrm>
          <a:solidFill>
            <a:schemeClr val="bg1"/>
          </a:solidFill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956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8420575-8D29-4F70-9C7E-AF9CCF2C5C53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28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12CA462-0D41-4225-8B01-6614FD77B8DB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995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982F296-9A72-47E3-B418-1994C173B5A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719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248400" y="6324600"/>
            <a:ext cx="1752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i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fld id="{A3D986BF-717C-4B40-AA0F-E5F257DA136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001000" y="63246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2" y="457200"/>
            <a:ext cx="749141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kern="0" dirty="0">
              <a:solidFill>
                <a:srgbClr val="01631B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3000" y="1676400"/>
            <a:ext cx="7493000" cy="42148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2286000" y="6477000"/>
            <a:ext cx="4572000" cy="214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by John Wiley &amp; Sons, Inc. All rights reserved.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0727" y="6428601"/>
            <a:ext cx="49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13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86BF-717C-4B40-AA0F-E5F257DA136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</a:p>
          <a:p>
            <a:r>
              <a:rPr lang="en-US" altLang="en-US" dirty="0" smtClean="0"/>
              <a:t>Application Layer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Business Data Communications &amp; Networking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447800"/>
            <a:ext cx="8102600" cy="4443413"/>
          </a:xfrm>
        </p:spPr>
        <p:txBody>
          <a:bodyPr/>
          <a:lstStyle/>
          <a:p>
            <a:r>
              <a:rPr lang="en-US" dirty="0"/>
              <a:t>Thin clients are easier to manage, thick clients have more functionality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256" y="3586212"/>
            <a:ext cx="10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48538" y="3586212"/>
            <a:ext cx="117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51609" y="5722203"/>
            <a:ext cx="171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Access Logic</a:t>
            </a: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7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16869" y="4053631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9008" y="4016955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722203"/>
            <a:ext cx="178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Application </a:t>
            </a:r>
            <a:r>
              <a:rPr lang="en-US" sz="1600" b="1" dirty="0" smtClean="0">
                <a:latin typeface="+mn-lt"/>
              </a:rPr>
              <a:t>Logic</a:t>
            </a:r>
            <a:endParaRPr lang="en-US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727" y="3586212"/>
            <a:ext cx="10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4009" y="3586212"/>
            <a:ext cx="117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7080" y="5722203"/>
            <a:ext cx="17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Application Logic</a:t>
            </a:r>
          </a:p>
          <a:p>
            <a:r>
              <a:rPr lang="en-US" sz="1600" dirty="0" smtClean="0"/>
              <a:t>Data </a:t>
            </a:r>
            <a:r>
              <a:rPr lang="en-US" sz="1600" dirty="0"/>
              <a:t>Access Logic</a:t>
            </a: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13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2340" y="4053631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4479" y="4016955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14071" y="5722203"/>
            <a:ext cx="178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248438" y="2595502"/>
            <a:ext cx="3603208" cy="954345"/>
          </a:xfrm>
          <a:prstGeom prst="downArrowCallout">
            <a:avLst>
              <a:gd name="adj1" fmla="val 54864"/>
              <a:gd name="adj2" fmla="val 57353"/>
              <a:gd name="adj3" fmla="val 25000"/>
              <a:gd name="adj4" fmla="val 49727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Thick-Client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 Architecture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Down Arrow Callout 16"/>
          <p:cNvSpPr/>
          <p:nvPr/>
        </p:nvSpPr>
        <p:spPr bwMode="auto">
          <a:xfrm>
            <a:off x="4931516" y="2590800"/>
            <a:ext cx="3603208" cy="954345"/>
          </a:xfrm>
          <a:prstGeom prst="downArrowCallout">
            <a:avLst>
              <a:gd name="adj1" fmla="val 54864"/>
              <a:gd name="adj2" fmla="val 57353"/>
              <a:gd name="adj3" fmla="val 25000"/>
              <a:gd name="adj4" fmla="val 49727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Thin-Client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 Architecture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2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More efficient because of distributed processing</a:t>
            </a:r>
          </a:p>
          <a:p>
            <a:pPr lvl="1"/>
            <a:r>
              <a:rPr lang="en-US" dirty="0"/>
              <a:t>Allows hardware/software from different vendors to be used together</a:t>
            </a:r>
          </a:p>
          <a:p>
            <a:pPr lvl="1"/>
            <a:r>
              <a:rPr lang="en-US" dirty="0"/>
              <a:t>Less bandwidth required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May be challenges in configuring hardware/software from different vendors to work together</a:t>
            </a:r>
          </a:p>
          <a:p>
            <a:pPr lvl="1"/>
            <a:r>
              <a:rPr lang="en-US" dirty="0"/>
              <a:t>In many cases, </a:t>
            </a:r>
            <a:r>
              <a:rPr lang="en-US" b="1" dirty="0"/>
              <a:t>middleware </a:t>
            </a:r>
            <a:r>
              <a:rPr lang="en-US" dirty="0"/>
              <a:t>is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7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400" y="1447800"/>
            <a:ext cx="8102600" cy="4443413"/>
          </a:xfrm>
        </p:spPr>
        <p:txBody>
          <a:bodyPr/>
          <a:lstStyle/>
          <a:p>
            <a:r>
              <a:rPr lang="en-US" b="1" dirty="0" smtClean="0"/>
              <a:t>Middleware</a:t>
            </a:r>
            <a:r>
              <a:rPr lang="en-US" dirty="0" smtClean="0"/>
              <a:t> is software acts as an intermediary by “sitting between” client and server applications</a:t>
            </a:r>
          </a:p>
          <a:p>
            <a:r>
              <a:rPr lang="en-US" dirty="0" smtClean="0"/>
              <a:t>Provides a </a:t>
            </a:r>
            <a:r>
              <a:rPr lang="en-US" dirty="0"/>
              <a:t>standard way of translating between software from different </a:t>
            </a:r>
            <a:r>
              <a:rPr lang="en-US" dirty="0" smtClean="0"/>
              <a:t>vendors</a:t>
            </a:r>
          </a:p>
          <a:p>
            <a:r>
              <a:rPr lang="en-US" dirty="0"/>
              <a:t>Manages message transfers </a:t>
            </a:r>
          </a:p>
          <a:p>
            <a:r>
              <a:rPr lang="en-US" dirty="0"/>
              <a:t>Insulates network changes from the clients (e.g.,  adding a new server)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7437469"/>
              </p:ext>
            </p:extLst>
          </p:nvPr>
        </p:nvGraphicFramePr>
        <p:xfrm>
          <a:off x="838200" y="4953000"/>
          <a:ext cx="7467600" cy="124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0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22437"/>
            <a:ext cx="7696200" cy="4525963"/>
          </a:xfrm>
        </p:spPr>
        <p:txBody>
          <a:bodyPr/>
          <a:lstStyle/>
          <a:p>
            <a:r>
              <a:rPr lang="en-US" dirty="0" smtClean="0"/>
              <a:t>Example of    </a:t>
            </a:r>
            <a:r>
              <a:rPr lang="en-US" b="1" dirty="0" smtClean="0"/>
              <a:t>              </a:t>
            </a:r>
            <a:r>
              <a:rPr lang="en-US" dirty="0" smtClean="0"/>
              <a:t>    architecture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4338" y="2895600"/>
            <a:ext cx="117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7409" y="5031591"/>
            <a:ext cx="17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Application Logic</a:t>
            </a:r>
          </a:p>
          <a:p>
            <a:r>
              <a:rPr lang="en-US" sz="1600" dirty="0" smtClean="0"/>
              <a:t>Data </a:t>
            </a:r>
            <a:r>
              <a:rPr lang="en-US" sz="1600" dirty="0"/>
              <a:t>Access Logic</a:t>
            </a: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13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02669" y="3363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914400" y="2895600"/>
            <a:ext cx="1961837" cy="2474545"/>
            <a:chOff x="2404915" y="2920138"/>
            <a:chExt cx="1961837" cy="2474545"/>
          </a:xfrm>
        </p:grpSpPr>
        <p:sp>
          <p:nvSpPr>
            <p:cNvPr id="10" name="TextBox 9"/>
            <p:cNvSpPr txBox="1"/>
            <p:nvPr/>
          </p:nvSpPr>
          <p:spPr>
            <a:xfrm>
              <a:off x="3104571" y="2920138"/>
              <a:ext cx="1089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CLIENT</a:t>
              </a:r>
              <a:endParaRPr lang="en-US" sz="2000" dirty="0"/>
            </a:p>
          </p:txBody>
        </p:sp>
        <p:pic>
          <p:nvPicPr>
            <p:cNvPr id="14" name="Picture 2" descr="D:\My Dropbox\Dropbox\CONSULTING\Business Data Comm Slides\Images\desk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323" y="3350881"/>
              <a:ext cx="1691429" cy="1702857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404915" y="5056129"/>
              <a:ext cx="1789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Presentation </a:t>
              </a:r>
              <a:r>
                <a:rPr lang="en-US" sz="1600" dirty="0" smtClean="0">
                  <a:latin typeface="+mn-lt"/>
                </a:rPr>
                <a:t>Logic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9765" y="5031591"/>
            <a:ext cx="177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</a:t>
            </a:r>
            <a:r>
              <a:rPr lang="en-US" sz="1600" dirty="0"/>
              <a:t>Access Logic</a:t>
            </a: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21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45025" y="3363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256165" y="5031591"/>
            <a:ext cx="177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</a:t>
            </a:r>
            <a:r>
              <a:rPr lang="en-US" sz="1600" dirty="0"/>
              <a:t>Access Logic</a:t>
            </a: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25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1425" y="3363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06192" y="2600739"/>
            <a:ext cx="141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Application SERVER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36568" y="2568714"/>
            <a:ext cx="141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Database SERVER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05137" y="2587824"/>
            <a:ext cx="141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Database SERVER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64913" y="167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three-tier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83574" y="1676400"/>
            <a:ext cx="145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two-tier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22480" y="5029200"/>
            <a:ext cx="177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Logic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4635" y="1676400"/>
            <a:ext cx="145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n-tier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636217" y="2568714"/>
            <a:ext cx="141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Application SERVER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011556" y="2600739"/>
            <a:ext cx="141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Web SERVER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99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0" grpId="1"/>
      <p:bldP spid="24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1" grpId="2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Client-Server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Load balancing</a:t>
            </a:r>
          </a:p>
          <a:p>
            <a:pPr lvl="1"/>
            <a:r>
              <a:rPr lang="en-US" dirty="0"/>
              <a:t>More scalable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Each tier increases network load</a:t>
            </a:r>
          </a:p>
          <a:p>
            <a:pPr lvl="1"/>
            <a:r>
              <a:rPr lang="en-US" dirty="0"/>
              <a:t>More complex and difficult to develop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1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older architecture that became popular again with Napster, </a:t>
            </a:r>
            <a:r>
              <a:rPr lang="en-US" dirty="0" err="1"/>
              <a:t>BitTorrent</a:t>
            </a:r>
            <a:r>
              <a:rPr lang="en-US" dirty="0"/>
              <a:t>, etc.</a:t>
            </a:r>
          </a:p>
          <a:p>
            <a:r>
              <a:rPr lang="en-US" dirty="0"/>
              <a:t>All devices can act as client and server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1229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CLIENT/SERVER</a:t>
            </a:r>
            <a:endParaRPr lang="en-US" dirty="0"/>
          </a:p>
        </p:txBody>
      </p:sp>
      <p:pic>
        <p:nvPicPr>
          <p:cNvPr id="5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91637" y="3613762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1229" y="5319010"/>
            <a:ext cx="248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Application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Data </a:t>
            </a:r>
            <a:r>
              <a:rPr lang="en-US" sz="1600" dirty="0" smtClean="0">
                <a:latin typeface="+mn-lt"/>
              </a:rPr>
              <a:t>Access Logic</a:t>
            </a:r>
          </a:p>
          <a:p>
            <a:r>
              <a:rPr lang="en-US" sz="1600" dirty="0" smtClean="0"/>
              <a:t>Data Storage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39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CLIENT/SERVER</a:t>
            </a:r>
            <a:endParaRPr lang="en-US" dirty="0"/>
          </a:p>
        </p:txBody>
      </p:sp>
      <p:pic>
        <p:nvPicPr>
          <p:cNvPr id="8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4308" y="3613762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33900" y="5319010"/>
            <a:ext cx="248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Application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Data </a:t>
            </a:r>
            <a:r>
              <a:rPr lang="en-US" sz="1600" dirty="0" smtClean="0">
                <a:latin typeface="+mn-lt"/>
              </a:rPr>
              <a:t>Access Logic</a:t>
            </a:r>
          </a:p>
          <a:p>
            <a:r>
              <a:rPr lang="en-US" sz="1600" dirty="0" smtClean="0"/>
              <a:t>Data Storage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7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Resilient to failure</a:t>
            </a:r>
            <a:endParaRPr lang="en-US" dirty="0"/>
          </a:p>
          <a:p>
            <a:pPr lvl="1"/>
            <a:r>
              <a:rPr lang="en-US" dirty="0" smtClean="0"/>
              <a:t>Data can be stored anywhere on network</a:t>
            </a:r>
          </a:p>
          <a:p>
            <a:pPr lvl="1"/>
            <a:r>
              <a:rPr lang="en-US" dirty="0" smtClean="0"/>
              <a:t>Distributes bandwidth requirements</a:t>
            </a: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Finding the stored data</a:t>
            </a:r>
            <a:endParaRPr lang="en-US" dirty="0"/>
          </a:p>
          <a:p>
            <a:pPr lvl="1"/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4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Cloud Computing</a:t>
            </a:r>
            <a:r>
              <a:rPr lang="en-US" dirty="0" smtClean="0"/>
              <a:t> is the general term for enabling access to computing services over the network (most commonly the Internet)</a:t>
            </a:r>
          </a:p>
          <a:p>
            <a:r>
              <a:rPr lang="en-US" dirty="0" smtClean="0"/>
              <a:t>Models of cloud computing define who manages each application function and associated hardware/software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2743200" y="4876800"/>
            <a:ext cx="3352800" cy="1514168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40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676400"/>
            <a:ext cx="8102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Cloud Computing Models</a:t>
            </a:r>
          </a:p>
          <a:p>
            <a:pPr lvl="1"/>
            <a:r>
              <a:rPr lang="en-US" b="1" dirty="0" smtClean="0"/>
              <a:t>Software as a Service (SaaS)</a:t>
            </a:r>
            <a:endParaRPr lang="en-US" dirty="0"/>
          </a:p>
          <a:p>
            <a:pPr lvl="2"/>
            <a:r>
              <a:rPr lang="en-US" dirty="0" smtClean="0"/>
              <a:t>All application components and associated hardware/software outsourced</a:t>
            </a:r>
          </a:p>
          <a:p>
            <a:pPr lvl="2"/>
            <a:r>
              <a:rPr lang="en-US" dirty="0" smtClean="0"/>
              <a:t>Based on </a:t>
            </a:r>
            <a:r>
              <a:rPr lang="en-US" dirty="0" err="1" smtClean="0"/>
              <a:t>multitenancy</a:t>
            </a:r>
            <a:endParaRPr lang="en-US" dirty="0" smtClean="0"/>
          </a:p>
          <a:p>
            <a:pPr lvl="2"/>
            <a:r>
              <a:rPr lang="en-US" dirty="0" smtClean="0"/>
              <a:t>e.g. Salesforce.com</a:t>
            </a:r>
          </a:p>
          <a:p>
            <a:pPr lvl="1"/>
            <a:r>
              <a:rPr lang="en-US" b="1" dirty="0" smtClean="0"/>
              <a:t>Platform as a Service (</a:t>
            </a:r>
            <a:r>
              <a:rPr lang="en-US" b="1" dirty="0" err="1" smtClean="0"/>
              <a:t>PaaS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Application logic and data are managed internally</a:t>
            </a:r>
          </a:p>
          <a:p>
            <a:pPr lvl="2"/>
            <a:r>
              <a:rPr lang="en-US" dirty="0" smtClean="0"/>
              <a:t>e.g., Microsoft Azure</a:t>
            </a:r>
          </a:p>
          <a:p>
            <a:pPr lvl="1"/>
            <a:r>
              <a:rPr lang="en-US" b="1" dirty="0" smtClean="0"/>
              <a:t>Infrastructure as a Service (</a:t>
            </a:r>
            <a:r>
              <a:rPr lang="en-US" b="1" dirty="0" err="1" smtClean="0"/>
              <a:t>IaaS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All hardware is outsourced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8260506"/>
              </p:ext>
            </p:extLst>
          </p:nvPr>
        </p:nvGraphicFramePr>
        <p:xfrm>
          <a:off x="304799" y="1371600"/>
          <a:ext cx="8534402" cy="491235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19202"/>
                <a:gridCol w="762000"/>
                <a:gridCol w="1066800"/>
                <a:gridCol w="762000"/>
                <a:gridCol w="1066800"/>
                <a:gridCol w="762000"/>
                <a:gridCol w="1066800"/>
                <a:gridCol w="762000"/>
                <a:gridCol w="1066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Traditional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Thin-Client Client-Server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Infrastructure as a Service (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IaaS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Platform as a Service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Paas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Software as a Service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(SaaS)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Outsourced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Outsourced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Outsourced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Outsourced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Application Logic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Access Logic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Operating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Virtualization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Server 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Storage 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Network 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2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Architectures</a:t>
            </a:r>
          </a:p>
          <a:p>
            <a:r>
              <a:rPr lang="en-US" dirty="0" smtClean="0"/>
              <a:t>The Web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Other Application-Layer Protocols</a:t>
            </a:r>
          </a:p>
          <a:p>
            <a:r>
              <a:rPr lang="en-US" dirty="0" smtClean="0"/>
              <a:t>Implications for Management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Choosing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  <a:p>
            <a:pPr lvl="1"/>
            <a:r>
              <a:rPr lang="en-US" sz="2400" dirty="0"/>
              <a:t>Cost of servers, clients, and circuits</a:t>
            </a:r>
          </a:p>
          <a:p>
            <a:pPr lvl="1"/>
            <a:r>
              <a:rPr lang="en-US" sz="2400" dirty="0"/>
              <a:t>Reliability</a:t>
            </a:r>
          </a:p>
          <a:p>
            <a:r>
              <a:rPr lang="en-US" dirty="0"/>
              <a:t>Development Costs</a:t>
            </a:r>
          </a:p>
          <a:p>
            <a:pPr lvl="1"/>
            <a:r>
              <a:rPr lang="en-US" sz="2400" dirty="0"/>
              <a:t>Software; cheaper on host-based architectures</a:t>
            </a:r>
          </a:p>
          <a:p>
            <a:r>
              <a:rPr lang="en-US" dirty="0"/>
              <a:t>Scalability</a:t>
            </a:r>
          </a:p>
          <a:p>
            <a:pPr lvl="1"/>
            <a:r>
              <a:rPr lang="en-US" sz="2400" dirty="0"/>
              <a:t>Ability to increase (or decrease) in computing capacity as network demand changes</a:t>
            </a:r>
          </a:p>
          <a:p>
            <a:pPr lvl="1"/>
            <a:r>
              <a:rPr lang="en-US" sz="2400" dirty="0"/>
              <a:t>Easier in client-server architectures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88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Hypertext Transfer Protocol (HTTP)</a:t>
            </a:r>
          </a:p>
          <a:p>
            <a:r>
              <a:rPr lang="en-US" dirty="0" smtClean="0"/>
              <a:t>HTTP Request and Response</a:t>
            </a:r>
            <a:endParaRPr lang="en-US" dirty="0"/>
          </a:p>
        </p:txBody>
      </p:sp>
      <p:pic>
        <p:nvPicPr>
          <p:cNvPr id="1027" name="Picture 3" descr="D:\My Dropbox\Dropbox\CONSULTING\Business Data Comm Slides\Images\htt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6249"/>
            <a:ext cx="8077200" cy="33573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0" y="4722124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HTTP Request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Client computer with Web browser software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315200" y="3352800"/>
            <a:ext cx="914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HTTP Response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1" y="457247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Web Server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45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-0.02778 C 0.05729 -0.03958 0.05312 -0.02593 0.05885 -0.03356 C 0.05972 -0.03472 0.05902 -0.03704 0.05989 -0.03796 C 0.06354 -0.0412 0.07239 -0.04259 0.07621 -0.04375 C 0.0835 -0.04606 0.08975 -0.05139 0.09687 -0.05393 C 0.10694 -0.06227 0.11927 -0.06597 0.13055 -0.0713 C 0.13889 -0.07523 0.14809 -0.07222 0.15677 -0.07268 C 0.16545 -0.07662 0.17361 -0.07824 0.18281 -0.07986 C 0.18576 -0.08032 0.18854 -0.08079 0.19149 -0.08148 C 0.19444 -0.08218 0.20017 -0.08426 0.20017 -0.08426 C 0.21614 -0.08264 0.21406 -0.08194 0.23281 -0.08426 C 0.23784 -0.08495 0.24305 -0.08843 0.24809 -0.08866 C 0.26041 -0.08958 0.27257 -0.08958 0.28489 -0.09005 C 0.30382 -0.09468 0.32239 -0.10255 0.34149 -0.10602 C 0.35173 -0.11042 0.35868 -0.11204 0.36979 -0.11319 C 0.37847 -0.11736 0.3835 -0.11782 0.39357 -0.11898 C 0.39687 -0.1206 0.40347 -0.12338 0.40347 -0.12338 C 0.40937 -0.12893 0.40798 -0.12847 0.41302 -0.13079 C 0.41545 -0.13171 0.41979 -0.13356 0.41979 -0.13356 C 0.42413 -0.13935 0.43021 -0.14398 0.43611 -0.14653 C 0.43958 -0.15 0.44271 -0.15069 0.44687 -0.15231 C 0.45069 -0.15579 0.45521 -0.15903 0.45989 -0.16111 C 0.46666 -0.16713 0.47586 -0.17847 0.48385 -0.18148 C 0.48698 -0.18403 0.48993 -0.18565 0.4934 -0.18727 C 0.49583 -0.18819 0.50017 -0.19005 0.50017 -0.19005 C 0.50243 -0.19213 0.50434 -0.1956 0.50677 -0.19745 C 0.50885 -0.19907 0.51163 -0.19907 0.51423 -0.20023 C 0.51857 -0.20417 0.52361 -0.20671 0.52847 -0.20903 C 0.53003 -0.21574 0.53402 -0.21528 0.53923 -0.21759 C 0.54027 -0.21805 0.54253 -0.21898 0.54253 -0.21898 C 0.55104 -0.22662 0.56406 -0.23148 0.57413 -0.23495 C 0.57934 -0.2368 0.59045 -0.23935 0.59045 -0.23935 C 0.61909 -0.23843 0.62552 -0.24421 0.64357 -0.23495 C 0.64774 -0.22963 0.65225 -0.22917 0.65677 -0.225 C 0.65885 -0.22315 0.66111 -0.22083 0.66319 -0.21898 C 0.66423 -0.21805 0.66649 -0.2162 0.66649 -0.2162 C 0.66823 -0.20856 0.66666 -0.2125 0.67413 -0.20602 C 0.67517 -0.20509 0.67639 -0.20417 0.67743 -0.20324 C 0.67847 -0.20231 0.68055 -0.20023 0.68055 -0.20023 " pathEditMode="relative" ptsTypes="ffffffffffffffffffffffffffffffffffffff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588 C -0.01545 0.06806 -0.0033 0.05556 -0.00972 0.06621 C -0.01094 0.06829 -0.01458 0.06968 -0.01632 0.0706 C -0.01858 0.07523 -0.02153 0.07755 -0.02396 0.08218 C -0.02535 0.08797 -0.02708 0.09028 -0.03142 0.09213 C -0.04149 0.10139 -0.02934 0.08889 -0.03576 0.09954 C -0.0375 0.10232 -0.04115 0.10301 -0.0434 0.10394 C -0.04479 0.10648 -0.04514 0.10996 -0.0467 0.1125 C -0.04809 0.11482 -0.05278 0.11713 -0.05434 0.11829 C -0.05972 0.12222 -0.06476 0.12593 -0.07066 0.12847 C -0.0776 0.13472 -0.08333 0.13658 -0.09132 0.14005 C -0.09861 0.14699 -0.10972 0.1456 -0.1184 0.14884 C -0.12465 0.15417 -0.1184 0.15023 -0.12708 0.15023 C -0.13663 0.15023 -0.15868 0.15417 -0.16632 0.15463 C -0.1783 0.15857 -0.2033 0.1588 -0.2033 0.15903 C -0.21059 0.15787 -0.21701 0.15764 -0.22396 0.15463 C -0.23733 0.15672 -0.25069 0.15787 -0.26406 0.1588 C -0.27326 0.16227 -0.27639 0.16227 -0.28802 0.1632 C -0.29809 0.1669 -0.30833 0.16922 -0.3184 0.17338 C -0.32361 0.17801 -0.32587 0.17963 -0.33142 0.18218 C -0.33368 0.1831 -0.33576 0.18403 -0.33802 0.18496 C -0.33906 0.18542 -0.34132 0.18634 -0.34132 0.18658 C -0.34479 0.19352 -0.35174 0.19259 -0.35764 0.19514 C -0.36146 0.21158 -0.35851 0.20741 -0.37396 0.20972 C -0.37795 0.21158 -0.3809 0.21366 -0.38368 0.21829 C -0.38455 0.21968 -0.38472 0.22176 -0.38576 0.22269 C -0.39045 0.22662 -0.40278 0.23033 -0.40868 0.23287 C -0.41597 0.24259 -0.40816 0.23357 -0.4151 0.23866 C -0.41736 0.24028 -0.4217 0.24445 -0.4217 0.24468 C -0.42396 0.25371 -0.4276 0.25787 -0.43368 0.2632 C -0.43559 0.26482 -0.43802 0.26528 -0.4401 0.26621 C -0.44115 0.26667 -0.4434 0.26759 -0.4434 0.26783 C -0.44635 0.27338 -0.45052 0.27431 -0.45538 0.27639 C -0.45764 0.27732 -0.46198 0.27917 -0.46198 0.2794 C -0.46476 0.2831 -0.46806 0.28588 -0.4717 0.28797 C -0.47378 0.28912 -0.4783 0.29074 -0.4783 0.29097 C -0.47934 0.29167 -0.48021 0.29306 -0.48142 0.29375 C -0.48351 0.29491 -0.48802 0.29653 -0.48802 0.29676 C -0.49236 0.30047 -0.49479 0.30047 -0.5 0.30232 C -0.50521 0.30417 -0.5099 0.30926 -0.5151 0.30972 C -0.52448 0.31065 -0.53403 0.31065 -0.5434 0.31111 C -0.55174 0.31459 -0.57517 0.30996 -0.58038 0.30972 C -0.58819 0.30857 -0.59566 0.30718 -0.6033 0.30394 C -0.60937 0.29815 -0.61198 0.29398 -0.61944 0.29213 C -0.62101 0.29121 -0.62257 0.29051 -0.62396 0.28935 C -0.625 0.28843 -0.62587 0.28704 -0.62708 0.28634 C -0.63142 0.28334 -0.63767 0.28241 -0.64236 0.28056 C -0.6467 0.27685 -0.65156 0.2757 -0.65642 0.27338 C -0.65868 0.27246 -0.66302 0.2706 -0.66302 0.27084 C -0.66406 0.26968 -0.66545 0.26898 -0.66632 0.26759 C -0.66701 0.26644 -0.66632 0.26412 -0.66736 0.2632 C -0.66892 0.26181 -0.67101 0.26227 -0.67274 0.26181 C -0.67743 0.26019 -0.68125 0.25672 -0.68576 0.25463 C -0.68906 0.25023 -0.69132 0.24769 -0.69566 0.24584 C -0.69601 0.24445 -0.69601 0.24283 -0.6967 0.24144 C -0.69757 0.23982 -0.7 0.23727 -0.7 0.2375 " pathEditMode="relative" rAng="0" ptsTypes="fffffffffffffffffffffffffffffffffffffffffffffffffffffffA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2438400"/>
            <a:ext cx="7785100" cy="2565400"/>
            <a:chOff x="1295400" y="2438400"/>
            <a:chExt cx="7785100" cy="2565400"/>
          </a:xfrm>
        </p:grpSpPr>
        <p:pic>
          <p:nvPicPr>
            <p:cNvPr id="6" name="Picture 5" descr="c02f01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388519" y="2438400"/>
              <a:ext cx="5691981" cy="2565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2971800"/>
              <a:ext cx="1949450" cy="134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05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1774" y="438208"/>
            <a:ext cx="7790191" cy="6038792"/>
            <a:chOff x="1211774" y="438208"/>
            <a:chExt cx="7790191" cy="60387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1774" y="3016502"/>
              <a:ext cx="2141026" cy="1250698"/>
            </a:xfrm>
            <a:prstGeom prst="rect">
              <a:avLst/>
            </a:prstGeom>
          </p:spPr>
        </p:pic>
        <p:pic>
          <p:nvPicPr>
            <p:cNvPr id="6" name="Picture 5" descr="c02f01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886201" y="438208"/>
              <a:ext cx="5115764" cy="603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676400"/>
            <a:ext cx="8102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Mail Transfer Agent (MTA)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Formal name for mail server software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e.g., </a:t>
            </a:r>
            <a:r>
              <a:rPr lang="en-US" dirty="0" err="1">
                <a:solidFill>
                  <a:prstClr val="black"/>
                </a:solidFill>
              </a:rPr>
              <a:t>Sendmail</a:t>
            </a:r>
            <a:r>
              <a:rPr lang="en-US" dirty="0">
                <a:solidFill>
                  <a:prstClr val="black"/>
                </a:solidFill>
              </a:rPr>
              <a:t>, Postfix, </a:t>
            </a:r>
          </a:p>
          <a:p>
            <a:r>
              <a:rPr lang="en-US" b="1" dirty="0">
                <a:solidFill>
                  <a:prstClr val="black"/>
                </a:solidFill>
              </a:rPr>
              <a:t>Mail User Agent (MUA)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Formal name for mail client software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e.g., Outlook, Apple Mail, Thunderbird</a:t>
            </a:r>
          </a:p>
          <a:p>
            <a:r>
              <a:rPr lang="en-US" b="1" dirty="0">
                <a:solidFill>
                  <a:prstClr val="black"/>
                </a:solidFill>
              </a:rPr>
              <a:t>Simple Mail Transfer Protocol (SMTP)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Protocol used to send a message to a MTA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Originally only handled text files</a:t>
            </a:r>
          </a:p>
          <a:p>
            <a:r>
              <a:rPr lang="en-US" b="1" dirty="0">
                <a:solidFill>
                  <a:prstClr val="black"/>
                </a:solidFill>
              </a:rPr>
              <a:t>Internet Message Access Protocol (IMAP)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b="1" dirty="0">
                <a:solidFill>
                  <a:prstClr val="black"/>
                </a:solidFill>
              </a:rPr>
              <a:t>Post Office Protocol (POP)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Protocols used by a MUA to retrieve messages from an MTA</a:t>
            </a:r>
          </a:p>
          <a:p>
            <a:r>
              <a:rPr lang="en-US" b="1" dirty="0">
                <a:solidFill>
                  <a:prstClr val="black"/>
                </a:solidFill>
              </a:rPr>
              <a:t>American Standard Code for Information Interchange (ASCII)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 standard for encoding text </a:t>
            </a:r>
            <a:r>
              <a:rPr lang="en-US" dirty="0" smtClean="0">
                <a:solidFill>
                  <a:prstClr val="black"/>
                </a:solidFill>
              </a:rPr>
              <a:t>characters (a-z, A-Z, 0-9, a few symbols)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08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203938"/>
            <a:ext cx="7696200" cy="6197178"/>
            <a:chOff x="1143000" y="203938"/>
            <a:chExt cx="7696200" cy="61971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828800"/>
              <a:ext cx="2057400" cy="1667793"/>
            </a:xfrm>
            <a:prstGeom prst="rect">
              <a:avLst/>
            </a:prstGeom>
          </p:spPr>
        </p:pic>
        <p:pic>
          <p:nvPicPr>
            <p:cNvPr id="6" name="Picture 5" descr="c02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505200" y="203938"/>
              <a:ext cx="5334000" cy="619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0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 message is sent (2-tier, thick client)</a:t>
            </a:r>
          </a:p>
          <a:p>
            <a:r>
              <a:rPr lang="en-US" dirty="0"/>
              <a:t>Sending Client → Sender’s Mail Server (SMTP)</a:t>
            </a:r>
          </a:p>
          <a:p>
            <a:r>
              <a:rPr lang="en-US" dirty="0"/>
              <a:t>Sender’s Mail Server → Receiver’s Mail Server (SMTP)</a:t>
            </a:r>
          </a:p>
          <a:p>
            <a:r>
              <a:rPr lang="en-US" dirty="0"/>
              <a:t>Message waits on Receiver’s Mail Server in “mailbox”</a:t>
            </a:r>
          </a:p>
          <a:p>
            <a:r>
              <a:rPr lang="en-US" dirty="0"/>
              <a:t>Receiving Client → Receiver’s Mail Server (IMAP or POP)</a:t>
            </a:r>
          </a:p>
          <a:p>
            <a:r>
              <a:rPr lang="en-US" dirty="0"/>
              <a:t>Receiver’s Mail Server → Receiving Client (IMAP or POP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495300"/>
            <a:ext cx="7696200" cy="5753100"/>
            <a:chOff x="1219200" y="495300"/>
            <a:chExt cx="7696200" cy="5753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4800"/>
              <a:ext cx="2356184" cy="2387600"/>
            </a:xfrm>
            <a:prstGeom prst="rect">
              <a:avLst/>
            </a:prstGeom>
          </p:spPr>
        </p:pic>
        <p:pic>
          <p:nvPicPr>
            <p:cNvPr id="5" name="Picture 4" descr="c02f01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606399" y="495300"/>
              <a:ext cx="5309001" cy="57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4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a message is sent via webmail (3-tier, thin client)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Sending Client </a:t>
            </a:r>
            <a:r>
              <a:rPr lang="en-US" dirty="0">
                <a:solidFill>
                  <a:prstClr val="black"/>
                </a:solidFill>
                <a:cs typeface="Calibri"/>
              </a:rPr>
              <a:t>→ Sender’s Web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HTTP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Sender’s Web Server → Sender’s Mail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SMTP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Sender’s Mail Server </a:t>
            </a:r>
            <a:r>
              <a:rPr lang="en-US" dirty="0">
                <a:solidFill>
                  <a:prstClr val="black"/>
                </a:solidFill>
                <a:cs typeface="Calibri"/>
              </a:rPr>
              <a:t>→ Receiver’s Mail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SMTP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Mail waits on Receiver’s Mail Server in “mailbox”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Receiving Client → Receiver’s Web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HTTP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Receiver’s Web Server → Receiver’s Mail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IMAP or POP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Receiver’s Mail Server → Receiver’s Web Server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IMAP or POP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Calibri"/>
              </a:rPr>
              <a:t>Receiver’s Web Server → Receiving Client (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HTTP</a:t>
            </a:r>
            <a:r>
              <a:rPr lang="en-US" dirty="0">
                <a:solidFill>
                  <a:prstClr val="black"/>
                </a:solidFill>
                <a:cs typeface="Calibri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36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419600" cy="42148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SMTP Message Format</a:t>
            </a:r>
          </a:p>
          <a:p>
            <a:pPr lvl="1"/>
            <a:r>
              <a:rPr lang="en-US" dirty="0"/>
              <a:t>RFC 822: Standard for text message format</a:t>
            </a:r>
          </a:p>
          <a:p>
            <a:r>
              <a:rPr lang="en-US" dirty="0"/>
              <a:t>Header lines</a:t>
            </a:r>
          </a:p>
          <a:p>
            <a:pPr lvl="1"/>
            <a:r>
              <a:rPr lang="en-US" dirty="0"/>
              <a:t>Contain information about the message such as To, From, and Subject</a:t>
            </a:r>
          </a:p>
          <a:p>
            <a:r>
              <a:rPr lang="en-US" dirty="0"/>
              <a:t>Body section</a:t>
            </a:r>
          </a:p>
          <a:p>
            <a:pPr lvl="1"/>
            <a:r>
              <a:rPr lang="en-US" dirty="0"/>
              <a:t>Contains the “content of the message</a:t>
            </a:r>
          </a:p>
          <a:p>
            <a:pPr lvl="1"/>
            <a:r>
              <a:rPr lang="en-US" dirty="0"/>
              <a:t>Begins with the “DATA” keyword</a:t>
            </a:r>
          </a:p>
          <a:p>
            <a:pPr lvl="1"/>
            <a:r>
              <a:rPr lang="en-US" dirty="0"/>
              <a:t>Only uses  ASCII characters</a:t>
            </a: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89600" y="19431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Header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89600" y="2755900"/>
            <a:ext cx="2832100" cy="17399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Body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86400" y="18288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88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76400"/>
            <a:ext cx="4267200" cy="4214813"/>
          </a:xfrm>
        </p:spPr>
        <p:txBody>
          <a:bodyPr/>
          <a:lstStyle/>
          <a:p>
            <a:r>
              <a:rPr lang="en-US" dirty="0" smtClean="0"/>
              <a:t>Layer 5 in the Internet model</a:t>
            </a:r>
          </a:p>
          <a:p>
            <a:r>
              <a:rPr lang="en-US" dirty="0" smtClean="0"/>
              <a:t>The </a:t>
            </a:r>
            <a:r>
              <a:rPr lang="en-US" dirty="0"/>
              <a:t>software that enables </a:t>
            </a:r>
            <a:r>
              <a:rPr lang="en-US" dirty="0" smtClean="0"/>
              <a:t>users to interact with the network and accomplish tasks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2697043"/>
              </p:ext>
            </p:extLst>
          </p:nvPr>
        </p:nvGraphicFramePr>
        <p:xfrm>
          <a:off x="5410200" y="1676400"/>
          <a:ext cx="3124200" cy="42148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57654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Internet Model</a:t>
            </a:r>
            <a:endParaRPr lang="en-US" sz="2400" kern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28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 an SMTP packet</a:t>
            </a:r>
          </a:p>
          <a:p>
            <a:pPr lvl="1"/>
            <a:r>
              <a:rPr lang="en-US" b="1" dirty="0"/>
              <a:t>Header:</a:t>
            </a:r>
            <a:r>
              <a:rPr lang="en-US" dirty="0"/>
              <a:t> source, destination, date, subject, etc.</a:t>
            </a:r>
          </a:p>
          <a:p>
            <a:pPr lvl="1"/>
            <a:r>
              <a:rPr lang="en-US" b="1" dirty="0"/>
              <a:t>Body: </a:t>
            </a:r>
            <a:r>
              <a:rPr lang="en-US" dirty="0"/>
              <a:t>keyword “DATA”, then email message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91000"/>
            <a:ext cx="2195593" cy="1295400"/>
          </a:xfrm>
          <a:prstGeom prst="rect">
            <a:avLst/>
          </a:prstGeom>
        </p:spPr>
      </p:pic>
      <p:pic>
        <p:nvPicPr>
          <p:cNvPr id="6" name="Picture 5" descr="c02f01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07080" y="3352800"/>
            <a:ext cx="569976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12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SMTP is a simple protocol to send plain text</a:t>
            </a:r>
          </a:p>
          <a:p>
            <a:r>
              <a:rPr lang="en-US" dirty="0"/>
              <a:t>Not designed to send images or attachments</a:t>
            </a:r>
          </a:p>
          <a:p>
            <a:r>
              <a:rPr lang="en-US" b="1" dirty="0"/>
              <a:t>Multipurpose Internet Mail Extension (MIME)</a:t>
            </a:r>
          </a:p>
          <a:p>
            <a:pPr lvl="1"/>
            <a:r>
              <a:rPr lang="en-US" dirty="0"/>
              <a:t>A standard to extend support for attachments and non-ASCII characters in email</a:t>
            </a:r>
          </a:p>
          <a:p>
            <a:pPr lvl="1"/>
            <a:r>
              <a:rPr lang="en-US" dirty="0"/>
              <a:t>Used by sender to convert (encode) any non-ASCII content into ASCII</a:t>
            </a:r>
          </a:p>
          <a:p>
            <a:pPr lvl="1"/>
            <a:r>
              <a:rPr lang="en-US" dirty="0"/>
              <a:t>Receivers then convert (decode) the ASCII back to its original format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90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Application-Layer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File Transfer Protocol (FTP) -</a:t>
            </a:r>
            <a:r>
              <a:rPr lang="en-US" dirty="0"/>
              <a:t> for moving files between clients and servers</a:t>
            </a:r>
          </a:p>
          <a:p>
            <a:r>
              <a:rPr lang="en-US" b="1" dirty="0"/>
              <a:t>Telnet, Secure Shell (SSH) -</a:t>
            </a:r>
            <a:r>
              <a:rPr lang="en-US" dirty="0"/>
              <a:t> for executing commands on a remote system</a:t>
            </a:r>
          </a:p>
          <a:p>
            <a:r>
              <a:rPr lang="en-US" b="1" dirty="0">
                <a:solidFill>
                  <a:prstClr val="black"/>
                </a:solidFill>
              </a:rPr>
              <a:t>Internet Relay Chat (IRC), Extensible Messaging and Presence Protocol (XMPP) - </a:t>
            </a:r>
            <a:r>
              <a:rPr lang="en-US" dirty="0">
                <a:solidFill>
                  <a:prstClr val="black"/>
                </a:solidFill>
              </a:rPr>
              <a:t>for real-time text chat (instant messaging)</a:t>
            </a:r>
          </a:p>
          <a:p>
            <a:r>
              <a:rPr lang="en-US" b="1" dirty="0">
                <a:solidFill>
                  <a:prstClr val="black"/>
                </a:solidFill>
              </a:rPr>
              <a:t>Domain Name System (DNS) - </a:t>
            </a:r>
            <a:r>
              <a:rPr lang="en-US" dirty="0">
                <a:solidFill>
                  <a:prstClr val="black"/>
                </a:solidFill>
              </a:rPr>
              <a:t>for mapping domain names to IP addresses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39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Messaging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1371600"/>
            <a:ext cx="7620000" cy="4973108"/>
            <a:chOff x="1219200" y="1371600"/>
            <a:chExt cx="7620000" cy="49731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371600"/>
              <a:ext cx="2209799" cy="1052991"/>
            </a:xfrm>
            <a:prstGeom prst="rect">
              <a:avLst/>
            </a:prstGeom>
          </p:spPr>
        </p:pic>
        <p:pic>
          <p:nvPicPr>
            <p:cNvPr id="5" name="Picture 4" descr="c02f016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454782" y="1371600"/>
              <a:ext cx="5384418" cy="4973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81421" y="381000"/>
            <a:ext cx="6481343" cy="6019800"/>
            <a:chOff x="1781421" y="381000"/>
            <a:chExt cx="6481343" cy="601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381000"/>
              <a:ext cx="2286000" cy="1509346"/>
            </a:xfrm>
            <a:prstGeom prst="rect">
              <a:avLst/>
            </a:prstGeom>
          </p:spPr>
        </p:pic>
        <p:pic>
          <p:nvPicPr>
            <p:cNvPr id="5" name="Picture 4" descr="c02f017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81421" y="2057400"/>
              <a:ext cx="6481343" cy="434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43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purpose of networks is to provide environment for applications</a:t>
            </a:r>
          </a:p>
          <a:p>
            <a:r>
              <a:rPr lang="en-US" dirty="0" smtClean="0"/>
              <a:t>The number and types of applications on the network is dramatically increasing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way the functions of the application layer are spread out across the client and server</a:t>
            </a:r>
          </a:p>
          <a:p>
            <a:r>
              <a:rPr lang="en-US" dirty="0"/>
              <a:t>Four components of applications: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Presentation logic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Application logic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 access logic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71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contains all components (“server-based”)</a:t>
            </a:r>
          </a:p>
          <a:p>
            <a:r>
              <a:rPr lang="en-US" dirty="0"/>
              <a:t>Common in the 1960s with mainframes and terminals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5648" y="3276600"/>
            <a:ext cx="10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7668" y="3276600"/>
            <a:ext cx="117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62599" y="5412591"/>
            <a:ext cx="248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Application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Data </a:t>
            </a:r>
            <a:r>
              <a:rPr lang="en-US" sz="1600" dirty="0" smtClean="0">
                <a:latin typeface="+mn-lt"/>
              </a:rPr>
              <a:t>Access Logic</a:t>
            </a: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7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7860" y="3744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My Dropbox\Dropbox\CONSULTING\Business Data Comm Slides\Images\term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94620" y="3803448"/>
            <a:ext cx="1511619" cy="160914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74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Very simple</a:t>
            </a:r>
          </a:p>
          <a:p>
            <a:pPr lvl="1"/>
            <a:r>
              <a:rPr lang="en-US" dirty="0"/>
              <a:t>Single point of control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Host (server) can become a bottleneck</a:t>
            </a:r>
          </a:p>
          <a:p>
            <a:pPr lvl="1"/>
            <a:r>
              <a:rPr lang="en-US" dirty="0"/>
              <a:t>Upgrades typically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3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Client-Based </a:t>
            </a:r>
            <a:r>
              <a:rPr lang="en-US" dirty="0" smtClean="0"/>
              <a:t>Architecture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96200" cy="4214813"/>
          </a:xfrm>
        </p:spPr>
        <p:txBody>
          <a:bodyPr/>
          <a:lstStyle/>
          <a:p>
            <a:r>
              <a:rPr lang="en-US" dirty="0" smtClean="0"/>
              <a:t>Client contains presentation, application, and data access logic</a:t>
            </a:r>
          </a:p>
          <a:p>
            <a:r>
              <a:rPr lang="en-US" dirty="0" smtClean="0"/>
              <a:t>Most common in the 1980s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05648" y="3276600"/>
            <a:ext cx="10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7668" y="3276600"/>
            <a:ext cx="117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599" y="5412591"/>
            <a:ext cx="248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Data Storage</a:t>
            </a:r>
            <a:endParaRPr lang="en-US" sz="1600" dirty="0">
              <a:latin typeface="+mn-lt"/>
            </a:endParaRPr>
          </a:p>
        </p:txBody>
      </p:sp>
      <p:pic>
        <p:nvPicPr>
          <p:cNvPr id="1026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7860" y="3744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07343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5992" y="5412591"/>
            <a:ext cx="24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Application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Data </a:t>
            </a:r>
            <a:r>
              <a:rPr lang="en-US" sz="1600" dirty="0" smtClean="0">
                <a:latin typeface="+mn-lt"/>
              </a:rPr>
              <a:t>Access Logic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19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Client-Based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Hardware and applications less expensive</a:t>
            </a:r>
          </a:p>
          <a:p>
            <a:pPr lvl="1"/>
            <a:r>
              <a:rPr lang="en-US" dirty="0"/>
              <a:t>Simple architecture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Data must travel back and forth between server and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08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Client-Server Architecture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229600" cy="4214813"/>
          </a:xfrm>
        </p:spPr>
        <p:txBody>
          <a:bodyPr/>
          <a:lstStyle/>
          <a:p>
            <a:r>
              <a:rPr lang="en-US" dirty="0" smtClean="0"/>
              <a:t>Most common architecture today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105648" y="3276600"/>
            <a:ext cx="108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17668" y="3276600"/>
            <a:ext cx="117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dirty="0"/>
          </a:p>
        </p:txBody>
      </p:sp>
      <p:pic>
        <p:nvPicPr>
          <p:cNvPr id="28" name="Picture 2" descr="D:\My Dropbox\Dropbox\CONSULTING\Business Data Comm Slides\Image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7860" y="3744019"/>
            <a:ext cx="1154286" cy="16685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My Dropbox\Dropbox\CONSULTING\Business Data Comm Slides\Images\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07343"/>
            <a:ext cx="1691429" cy="170285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05992" y="5412591"/>
            <a:ext cx="248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Presentation </a:t>
            </a:r>
            <a:r>
              <a:rPr lang="en-US" sz="1600" dirty="0" smtClean="0">
                <a:latin typeface="+mn-lt"/>
              </a:rPr>
              <a:t>Logic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5410200"/>
            <a:ext cx="24888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Application Logic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5992" y="5638800"/>
            <a:ext cx="248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Application Logic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5650783"/>
            <a:ext cx="248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</a:t>
            </a:r>
            <a:r>
              <a:rPr lang="en-US" sz="1600" dirty="0"/>
              <a:t>Access </a:t>
            </a:r>
            <a:r>
              <a:rPr lang="en-US" sz="1600" dirty="0" smtClean="0"/>
              <a:t>Logic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5867400"/>
            <a:ext cx="248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Storage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405992" y="3124200"/>
            <a:ext cx="5909208" cy="32003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" charset="-128"/>
              </a:rPr>
              <a:t>OR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59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0" grpId="3"/>
      <p:bldP spid="30" grpId="4"/>
      <p:bldP spid="30" grpId="5"/>
      <p:bldP spid="30" grpId="6"/>
      <p:bldP spid="30" grpId="7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/>
      <p:bldP spid="33" grpId="1"/>
      <p:bldP spid="33" grpId="2"/>
      <p:bldP spid="33" grpId="3"/>
      <p:bldP spid="33" grpId="4"/>
      <p:bldP spid="34" grpId="0"/>
      <p:bldP spid="34" grpId="1"/>
      <p:bldP spid="34" grpId="2"/>
      <p:bldP spid="34" grpId="3"/>
      <p:bldP spid="34" grpId="4"/>
      <p:bldP spid="34" grpId="5"/>
      <p:bldP spid="34" grpId="6"/>
      <p:bldP spid="34" grpId="7"/>
      <p:bldP spid="36" grpId="0"/>
      <p:bldP spid="36" grpId="1"/>
      <p:bldP spid="36" grpId="2"/>
      <p:bldP spid="36" grpId="3"/>
      <p:bldP spid="36" grpId="4"/>
      <p:bldP spid="36" grpId="5"/>
      <p:bldP spid="36" grpId="6"/>
      <p:bldP spid="36" grpId="7"/>
      <p:bldP spid="2" grpId="0" animBg="1"/>
      <p:bldP spid="2" grpId="1" animBg="1"/>
      <p:bldP spid="2" grpId="2" animBg="1"/>
      <p:bldP spid="2" grpId="3" animBg="1"/>
    </p:bldLst>
  </p:timing>
</p:sld>
</file>

<file path=ppt/theme/theme1.xml><?xml version="1.0" encoding="utf-8"?>
<a:theme xmlns:a="http://schemas.openxmlformats.org/drawingml/2006/main" name="ModifiedWiley">
  <a:themeElements>
    <a:clrScheme name="SacState0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C00000"/>
      </a:hlink>
      <a:folHlink>
        <a:srgbClr val="B26B02"/>
      </a:folHlink>
    </a:clrScheme>
    <a:fontScheme name="Custom 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3184</TotalTime>
  <Words>1301</Words>
  <Application>Microsoft Macintosh PowerPoint</Application>
  <PresentationFormat>On-screen Show (4:3)</PresentationFormat>
  <Paragraphs>301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ModifiedWiley</vt:lpstr>
      <vt:lpstr>fitzgerald12e_ppt_template</vt:lpstr>
      <vt:lpstr>Business Data Communications &amp; Networking </vt:lpstr>
      <vt:lpstr>Outline</vt:lpstr>
      <vt:lpstr>Application Layer</vt:lpstr>
      <vt:lpstr>Application Architecture</vt:lpstr>
      <vt:lpstr>Host-Based Architecture</vt:lpstr>
      <vt:lpstr>Host-Based Architecture</vt:lpstr>
      <vt:lpstr>Client-Based Architecture</vt:lpstr>
      <vt:lpstr>Client-Based Architecture</vt:lpstr>
      <vt:lpstr>Client-Server Architecture</vt:lpstr>
      <vt:lpstr>Client-Server Architecture</vt:lpstr>
      <vt:lpstr>Client-Server Architecture</vt:lpstr>
      <vt:lpstr>Client-Server Architecture</vt:lpstr>
      <vt:lpstr>Client-Server Architecture</vt:lpstr>
      <vt:lpstr>Tiered Client-Server Architecture</vt:lpstr>
      <vt:lpstr>Peer-to-Peer Architecture</vt:lpstr>
      <vt:lpstr>Peer-to-Peer Architecture</vt:lpstr>
      <vt:lpstr>Cloud Computing</vt:lpstr>
      <vt:lpstr>Cloud Computing</vt:lpstr>
      <vt:lpstr>Cloud Computing</vt:lpstr>
      <vt:lpstr>Criteria for Choosing Architecture</vt:lpstr>
      <vt:lpstr>The Web</vt:lpstr>
      <vt:lpstr>The Web</vt:lpstr>
      <vt:lpstr>The Web</vt:lpstr>
      <vt:lpstr>Email</vt:lpstr>
      <vt:lpstr>Email</vt:lpstr>
      <vt:lpstr>Email</vt:lpstr>
      <vt:lpstr>Email</vt:lpstr>
      <vt:lpstr>Email</vt:lpstr>
      <vt:lpstr>Email</vt:lpstr>
      <vt:lpstr>Email</vt:lpstr>
      <vt:lpstr>Email</vt:lpstr>
      <vt:lpstr>Other Application-Layer Protocols</vt:lpstr>
      <vt:lpstr>Instant Messaging</vt:lpstr>
      <vt:lpstr>Video Conferencing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113</cp:revision>
  <dcterms:created xsi:type="dcterms:W3CDTF">2014-08-04T12:45:35Z</dcterms:created>
  <dcterms:modified xsi:type="dcterms:W3CDTF">2014-08-04T13:28:42Z</dcterms:modified>
</cp:coreProperties>
</file>