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40"/>
  </p:notesMasterIdLst>
  <p:sldIdLst>
    <p:sldId id="283" r:id="rId2"/>
    <p:sldId id="264" r:id="rId3"/>
    <p:sldId id="286" r:id="rId4"/>
    <p:sldId id="358" r:id="rId5"/>
    <p:sldId id="360" r:id="rId6"/>
    <p:sldId id="295" r:id="rId7"/>
    <p:sldId id="298" r:id="rId8"/>
    <p:sldId id="300" r:id="rId9"/>
    <p:sldId id="303" r:id="rId10"/>
    <p:sldId id="304" r:id="rId11"/>
    <p:sldId id="306" r:id="rId12"/>
    <p:sldId id="308" r:id="rId13"/>
    <p:sldId id="312" r:id="rId14"/>
    <p:sldId id="313" r:id="rId15"/>
    <p:sldId id="314" r:id="rId16"/>
    <p:sldId id="316" r:id="rId17"/>
    <p:sldId id="317" r:id="rId18"/>
    <p:sldId id="320" r:id="rId19"/>
    <p:sldId id="325" r:id="rId20"/>
    <p:sldId id="326" r:id="rId21"/>
    <p:sldId id="361" r:id="rId22"/>
    <p:sldId id="362" r:id="rId23"/>
    <p:sldId id="329" r:id="rId24"/>
    <p:sldId id="330" r:id="rId25"/>
    <p:sldId id="331" r:id="rId26"/>
    <p:sldId id="332" r:id="rId27"/>
    <p:sldId id="363" r:id="rId28"/>
    <p:sldId id="364" r:id="rId29"/>
    <p:sldId id="335" r:id="rId30"/>
    <p:sldId id="336" r:id="rId31"/>
    <p:sldId id="339" r:id="rId32"/>
    <p:sldId id="365" r:id="rId33"/>
    <p:sldId id="346" r:id="rId34"/>
    <p:sldId id="349" r:id="rId35"/>
    <p:sldId id="347" r:id="rId36"/>
    <p:sldId id="366" r:id="rId37"/>
    <p:sldId id="35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00000"/>
    <a:srgbClr val="F07F09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1" autoAdjust="0"/>
  </p:normalViewPr>
  <p:slideViewPr>
    <p:cSldViewPr>
      <p:cViewPr varScale="1">
        <p:scale>
          <a:sx n="105" d="100"/>
          <a:sy n="105" d="100"/>
        </p:scale>
        <p:origin x="20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>
        <a:solidFill>
          <a:schemeClr val="accent3">
            <a:alpha val="30000"/>
          </a:schemeClr>
        </a:solidFill>
      </dgm:spPr>
      <dgm:t>
        <a:bodyPr/>
        <a:lstStyle/>
        <a:p>
          <a:r>
            <a:rPr lang="en-US" dirty="0"/>
            <a:t>Transport</a:t>
          </a:r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>
        <a:solidFill>
          <a:srgbClr val="C00000">
            <a:alpha val="30000"/>
          </a:srgbClr>
        </a:solidFill>
      </dgm:spPr>
      <dgm:t>
        <a:bodyPr/>
        <a:lstStyle/>
        <a:p>
          <a:r>
            <a:rPr lang="en-US" dirty="0"/>
            <a:t>Network</a:t>
          </a:r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>
        <a:solidFill>
          <a:schemeClr val="accent4">
            <a:alpha val="30000"/>
          </a:schemeClr>
        </a:solidFill>
      </dgm:spPr>
      <dgm:t>
        <a:bodyPr/>
        <a:lstStyle/>
        <a:p>
          <a:r>
            <a:rPr lang="en-US" dirty="0"/>
            <a:t>Data Link</a:t>
          </a:r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Physical</a:t>
          </a:r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/>
            <a:t>Application</a:t>
          </a:r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DE0D9C-B83B-4383-A215-A650275BAC90}" type="pres">
      <dgm:prSet presAssocID="{E3F762E1-BAA6-44C0-A721-A0712DC93618}" presName="vertOne" presStyleCnt="0"/>
      <dgm:spPr/>
    </dgm:pt>
    <dgm:pt modelId="{18878F00-7696-4E35-B5EA-02E4CF9CA623}" type="pres">
      <dgm:prSet presAssocID="{E3F762E1-BAA6-44C0-A721-A0712DC93618}" presName="txOne" presStyleLbl="node0" presStyleIdx="0" presStyleCnt="1" custScaleY="104428">
        <dgm:presLayoutVars>
          <dgm:chPref val="3"/>
        </dgm:presLayoutVars>
      </dgm:prSet>
      <dgm:spPr/>
    </dgm:pt>
    <dgm:pt modelId="{337E8A69-AFD0-4DE6-BDF4-02015FDA9A42}" type="pres">
      <dgm:prSet presAssocID="{E3F762E1-BAA6-44C0-A721-A0712DC93618}" presName="parTransOne" presStyleCnt="0"/>
      <dgm:spPr/>
    </dgm:pt>
    <dgm:pt modelId="{6BFBB280-8126-4858-9B7C-8CE8EFCB7163}" type="pres">
      <dgm:prSet presAssocID="{E3F762E1-BAA6-44C0-A721-A0712DC93618}" presName="horzOne" presStyleCnt="0"/>
      <dgm:spPr/>
    </dgm:pt>
    <dgm:pt modelId="{9B6EDE8F-A181-4638-A66C-11FAEC62BF4C}" type="pres">
      <dgm:prSet presAssocID="{BF931DAB-9CFC-43A9-9D2D-91A5F981D5BD}" presName="vertTwo" presStyleCnt="0"/>
      <dgm:spPr/>
    </dgm:pt>
    <dgm:pt modelId="{A3289771-A1BD-42A3-A4CD-1041592FCC70}" type="pres">
      <dgm:prSet presAssocID="{BF931DAB-9CFC-43A9-9D2D-91A5F981D5BD}" presName="txTwo" presStyleLbl="node2" presStyleIdx="0" presStyleCnt="1">
        <dgm:presLayoutVars>
          <dgm:chPref val="3"/>
        </dgm:presLayoutVars>
      </dgm:prSet>
      <dgm:spPr/>
    </dgm:pt>
    <dgm:pt modelId="{E17F4820-C4AA-4E45-B3B8-FF89758FFBBB}" type="pres">
      <dgm:prSet presAssocID="{BF931DAB-9CFC-43A9-9D2D-91A5F981D5BD}" presName="parTransTwo" presStyleCnt="0"/>
      <dgm:spPr/>
    </dgm:pt>
    <dgm:pt modelId="{47039015-D6A0-40ED-931B-03F84BE00199}" type="pres">
      <dgm:prSet presAssocID="{BF931DAB-9CFC-43A9-9D2D-91A5F981D5BD}" presName="horzTwo" presStyleCnt="0"/>
      <dgm:spPr/>
    </dgm:pt>
    <dgm:pt modelId="{F594727B-C531-40DE-9001-87AD7C51F362}" type="pres">
      <dgm:prSet presAssocID="{3B08CFF9-5BD6-4498-8226-85EF0A1D6E11}" presName="vertThree" presStyleCnt="0"/>
      <dgm:spPr/>
    </dgm:pt>
    <dgm:pt modelId="{E5E48DC3-0B93-48A2-817D-76B763F8D6AA}" type="pres">
      <dgm:prSet presAssocID="{3B08CFF9-5BD6-4498-8226-85EF0A1D6E11}" presName="txThree" presStyleLbl="node3" presStyleIdx="0" presStyleCnt="1">
        <dgm:presLayoutVars>
          <dgm:chPref val="3"/>
        </dgm:presLayoutVars>
      </dgm:prSet>
      <dgm:spPr/>
    </dgm:pt>
    <dgm:pt modelId="{C1D2317A-D3ED-429A-A6D4-667316AB65E1}" type="pres">
      <dgm:prSet presAssocID="{3B08CFF9-5BD6-4498-8226-85EF0A1D6E11}" presName="parTransThree" presStyleCnt="0"/>
      <dgm:spPr/>
    </dgm:pt>
    <dgm:pt modelId="{1E15EAF2-0FE3-4FF9-BC88-159DE905C949}" type="pres">
      <dgm:prSet presAssocID="{3B08CFF9-5BD6-4498-8226-85EF0A1D6E11}" presName="horzThree" presStyleCnt="0"/>
      <dgm:spPr/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</dgm:pt>
    <dgm:pt modelId="{DFC70DCD-9B87-4BB4-89A8-F62B33A5878E}" type="pres">
      <dgm:prSet presAssocID="{8ED62DE0-F1EE-414D-8216-A3D487D7B4AC}" presName="txFour" presStyleLbl="node4" presStyleIdx="0" presStyleCnt="2">
        <dgm:presLayoutVars>
          <dgm:chPref val="3"/>
        </dgm:presLayoutVars>
      </dgm:prSet>
      <dgm:spPr/>
    </dgm:pt>
    <dgm:pt modelId="{8D5976C7-4028-4673-8352-7D8D86985A0A}" type="pres">
      <dgm:prSet presAssocID="{8ED62DE0-F1EE-414D-8216-A3D487D7B4AC}" presName="parTransFour" presStyleCnt="0"/>
      <dgm:spPr/>
    </dgm:pt>
    <dgm:pt modelId="{80DFB156-8F5D-4F4B-9370-9DCB90BCA5BD}" type="pres">
      <dgm:prSet presAssocID="{8ED62DE0-F1EE-414D-8216-A3D487D7B4AC}" presName="horzFour" presStyleCnt="0"/>
      <dgm:spPr/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</dgm:pt>
    <dgm:pt modelId="{0ECC3988-F828-4B78-ADEF-FB6C815591F0}" type="pres">
      <dgm:prSet presAssocID="{5A481099-45E5-4864-B2DE-06BE141C3E73}" presName="txFour" presStyleLbl="node4" presStyleIdx="1" presStyleCnt="2">
        <dgm:presLayoutVars>
          <dgm:chPref val="3"/>
        </dgm:presLayoutVars>
      </dgm:prSet>
      <dgm:spPr/>
    </dgm:pt>
    <dgm:pt modelId="{D864A7B5-B40A-405B-949F-F2E0FCE4CC6B}" type="pres">
      <dgm:prSet presAssocID="{5A481099-45E5-4864-B2DE-06BE141C3E73}" presName="horzFour" presStyleCnt="0"/>
      <dgm:spPr/>
    </dgm:pt>
  </dgm:ptLst>
  <dgm:cxnLst>
    <dgm:cxn modelId="{57F5CD06-185A-423A-A27D-6B45FBCBBC56}" type="presOf" srcId="{BF931DAB-9CFC-43A9-9D2D-91A5F981D5BD}" destId="{A3289771-A1BD-42A3-A4CD-1041592FCC70}" srcOrd="0" destOrd="0" presId="urn:microsoft.com/office/officeart/2005/8/layout/hierarchy4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3D454C2D-FD2F-4656-924B-26F42585C038}" type="presOf" srcId="{E3F762E1-BAA6-44C0-A721-A0712DC93618}" destId="{18878F00-7696-4E35-B5EA-02E4CF9CA623}" srcOrd="0" destOrd="0" presId="urn:microsoft.com/office/officeart/2005/8/layout/hierarchy4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D202674D-61E3-4F85-9BCC-591638D6895E}" type="presOf" srcId="{3B08CFF9-5BD6-4498-8226-85EF0A1D6E11}" destId="{E5E48DC3-0B93-48A2-817D-76B763F8D6AA}" srcOrd="0" destOrd="0" presId="urn:microsoft.com/office/officeart/2005/8/layout/hierarchy4"/>
    <dgm:cxn modelId="{E595CA52-7219-4324-A61A-5494E7465A34}" type="presOf" srcId="{5A481099-45E5-4864-B2DE-06BE141C3E73}" destId="{0ECC3988-F828-4B78-ADEF-FB6C815591F0}" srcOrd="0" destOrd="0" presId="urn:microsoft.com/office/officeart/2005/8/layout/hierarchy4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BE700778-62A3-479D-B756-908D0B1B76E7}" srcId="{42E241E2-F4F9-4533-AB04-0D25754686EC}" destId="{E3F762E1-BAA6-44C0-A721-A0712DC93618}" srcOrd="0" destOrd="0" parTransId="{D2001C10-FE80-495B-BF20-2C1BA4246C88}" sibTransId="{D79FD09B-2DC7-4D82-8EB5-6227A5B9BEBE}"/>
    <dgm:cxn modelId="{5FF3979A-3394-4B78-9EE7-0D308527EA45}" type="presOf" srcId="{42E241E2-F4F9-4533-AB04-0D25754686EC}" destId="{4E9ABC2C-B88B-407F-9767-F830AD368DBD}" srcOrd="0" destOrd="0" presId="urn:microsoft.com/office/officeart/2005/8/layout/hierarchy4"/>
    <dgm:cxn modelId="{FB9C8ED1-26A5-42EB-9575-2E9EC2E83352}" type="presOf" srcId="{8ED62DE0-F1EE-414D-8216-A3D487D7B4AC}" destId="{DFC70DCD-9B87-4BB4-89A8-F62B33A5878E}" srcOrd="0" destOrd="0" presId="urn:microsoft.com/office/officeart/2005/8/layout/hierarchy4"/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5885FA31-00BD-43C7-B90D-AB267A787B0E}" type="presParOf" srcId="{4E9ABC2C-B88B-407F-9767-F830AD368DBD}" destId="{78DE0D9C-B83B-4383-A215-A650275BAC90}" srcOrd="0" destOrd="0" presId="urn:microsoft.com/office/officeart/2005/8/layout/hierarchy4"/>
    <dgm:cxn modelId="{D1FDD02D-F2D7-4351-AE1E-D70940D000B3}" type="presParOf" srcId="{78DE0D9C-B83B-4383-A215-A650275BAC90}" destId="{18878F00-7696-4E35-B5EA-02E4CF9CA623}" srcOrd="0" destOrd="0" presId="urn:microsoft.com/office/officeart/2005/8/layout/hierarchy4"/>
    <dgm:cxn modelId="{940B4806-3C1E-44EB-AB1F-94061B87C79B}" type="presParOf" srcId="{78DE0D9C-B83B-4383-A215-A650275BAC90}" destId="{337E8A69-AFD0-4DE6-BDF4-02015FDA9A42}" srcOrd="1" destOrd="0" presId="urn:microsoft.com/office/officeart/2005/8/layout/hierarchy4"/>
    <dgm:cxn modelId="{89760C78-7E1F-4692-8CCD-34FC767E7DCE}" type="presParOf" srcId="{78DE0D9C-B83B-4383-A215-A650275BAC90}" destId="{6BFBB280-8126-4858-9B7C-8CE8EFCB7163}" srcOrd="2" destOrd="0" presId="urn:microsoft.com/office/officeart/2005/8/layout/hierarchy4"/>
    <dgm:cxn modelId="{727F857E-926D-474C-89A7-5230DA57D666}" type="presParOf" srcId="{6BFBB280-8126-4858-9B7C-8CE8EFCB7163}" destId="{9B6EDE8F-A181-4638-A66C-11FAEC62BF4C}" srcOrd="0" destOrd="0" presId="urn:microsoft.com/office/officeart/2005/8/layout/hierarchy4"/>
    <dgm:cxn modelId="{C94DE75A-C583-4851-BD5B-A562C9C8A2BA}" type="presParOf" srcId="{9B6EDE8F-A181-4638-A66C-11FAEC62BF4C}" destId="{A3289771-A1BD-42A3-A4CD-1041592FCC70}" srcOrd="0" destOrd="0" presId="urn:microsoft.com/office/officeart/2005/8/layout/hierarchy4"/>
    <dgm:cxn modelId="{44BD82EC-C462-4DCD-A56D-14906FCD515E}" type="presParOf" srcId="{9B6EDE8F-A181-4638-A66C-11FAEC62BF4C}" destId="{E17F4820-C4AA-4E45-B3B8-FF89758FFBBB}" srcOrd="1" destOrd="0" presId="urn:microsoft.com/office/officeart/2005/8/layout/hierarchy4"/>
    <dgm:cxn modelId="{2A3756A0-4A08-4C10-9006-7BEAC63ABDCA}" type="presParOf" srcId="{9B6EDE8F-A181-4638-A66C-11FAEC62BF4C}" destId="{47039015-D6A0-40ED-931B-03F84BE00199}" srcOrd="2" destOrd="0" presId="urn:microsoft.com/office/officeart/2005/8/layout/hierarchy4"/>
    <dgm:cxn modelId="{9AD91B36-EC89-4087-BEC2-A354631ADA9F}" type="presParOf" srcId="{47039015-D6A0-40ED-931B-03F84BE00199}" destId="{F594727B-C531-40DE-9001-87AD7C51F362}" srcOrd="0" destOrd="0" presId="urn:microsoft.com/office/officeart/2005/8/layout/hierarchy4"/>
    <dgm:cxn modelId="{4B341933-11E1-418D-ACEB-1581587C324B}" type="presParOf" srcId="{F594727B-C531-40DE-9001-87AD7C51F362}" destId="{E5E48DC3-0B93-48A2-817D-76B763F8D6AA}" srcOrd="0" destOrd="0" presId="urn:microsoft.com/office/officeart/2005/8/layout/hierarchy4"/>
    <dgm:cxn modelId="{C7621CF9-1495-42D6-897C-7EDC4AC6FAE5}" type="presParOf" srcId="{F594727B-C531-40DE-9001-87AD7C51F362}" destId="{C1D2317A-D3ED-429A-A6D4-667316AB65E1}" srcOrd="1" destOrd="0" presId="urn:microsoft.com/office/officeart/2005/8/layout/hierarchy4"/>
    <dgm:cxn modelId="{24C2DCE2-F8D0-4D25-94E9-723B0DEDFE66}" type="presParOf" srcId="{F594727B-C531-40DE-9001-87AD7C51F362}" destId="{1E15EAF2-0FE3-4FF9-BC88-159DE905C949}" srcOrd="2" destOrd="0" presId="urn:microsoft.com/office/officeart/2005/8/layout/hierarchy4"/>
    <dgm:cxn modelId="{2289AB68-BDDA-4002-AEFE-A72F644F8999}" type="presParOf" srcId="{1E15EAF2-0FE3-4FF9-BC88-159DE905C949}" destId="{C9B486DB-A573-4072-BAB4-2905D7A5E691}" srcOrd="0" destOrd="0" presId="urn:microsoft.com/office/officeart/2005/8/layout/hierarchy4"/>
    <dgm:cxn modelId="{BD91999B-43B6-48EC-8BF4-2CACDB38DCAC}" type="presParOf" srcId="{C9B486DB-A573-4072-BAB4-2905D7A5E691}" destId="{DFC70DCD-9B87-4BB4-89A8-F62B33A5878E}" srcOrd="0" destOrd="0" presId="urn:microsoft.com/office/officeart/2005/8/layout/hierarchy4"/>
    <dgm:cxn modelId="{81CF2FDB-2AF3-46D0-BD57-131EAEBA5A1D}" type="presParOf" srcId="{C9B486DB-A573-4072-BAB4-2905D7A5E691}" destId="{8D5976C7-4028-4673-8352-7D8D86985A0A}" srcOrd="1" destOrd="0" presId="urn:microsoft.com/office/officeart/2005/8/layout/hierarchy4"/>
    <dgm:cxn modelId="{3E836D7D-6697-4A39-BB32-31896DB980C0}" type="presParOf" srcId="{C9B486DB-A573-4072-BAB4-2905D7A5E691}" destId="{80DFB156-8F5D-4F4B-9370-9DCB90BCA5BD}" srcOrd="2" destOrd="0" presId="urn:microsoft.com/office/officeart/2005/8/layout/hierarchy4"/>
    <dgm:cxn modelId="{5E7CEC92-B09A-4743-9A6A-0D0D575C3D16}" type="presParOf" srcId="{80DFB156-8F5D-4F4B-9370-9DCB90BCA5BD}" destId="{A072C765-82F3-4E80-8D84-ECD6622FBD7A}" srcOrd="0" destOrd="0" presId="urn:microsoft.com/office/officeart/2005/8/layout/hierarchy4"/>
    <dgm:cxn modelId="{B76FAD1F-E47F-4BBA-B49A-80C1A8C6ED91}" type="presParOf" srcId="{A072C765-82F3-4E80-8D84-ECD6622FBD7A}" destId="{0ECC3988-F828-4B78-ADEF-FB6C815591F0}" srcOrd="0" destOrd="0" presId="urn:microsoft.com/office/officeart/2005/8/layout/hierarchy4"/>
    <dgm:cxn modelId="{DEEFCDBA-C1A9-42A2-8C0D-DD3388F4A774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8F00-7696-4E35-B5EA-02E4CF9CA623}">
      <dsp:nvSpPr>
        <dsp:cNvPr id="0" name=""/>
        <dsp:cNvSpPr/>
      </dsp:nvSpPr>
      <dsp:spPr>
        <a:xfrm>
          <a:off x="1525" y="354"/>
          <a:ext cx="3121149" cy="8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Application</a:t>
          </a:r>
        </a:p>
      </dsp:txBody>
      <dsp:txXfrm>
        <a:off x="1525" y="354"/>
        <a:ext cx="3121149" cy="844613"/>
      </dsp:txXfrm>
    </dsp:sp>
    <dsp:sp modelId="{A3289771-A1BD-42A3-A4CD-1041592FCC70}">
      <dsp:nvSpPr>
        <dsp:cNvPr id="0" name=""/>
        <dsp:cNvSpPr/>
      </dsp:nvSpPr>
      <dsp:spPr>
        <a:xfrm>
          <a:off x="1525" y="878541"/>
          <a:ext cx="3121149" cy="808799"/>
        </a:xfrm>
        <a:prstGeom prst="roundRect">
          <a:avLst>
            <a:gd name="adj" fmla="val 10000"/>
          </a:avLst>
        </a:prstGeom>
        <a:solidFill>
          <a:schemeClr val="accent3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Transport</a:t>
          </a:r>
        </a:p>
      </dsp:txBody>
      <dsp:txXfrm>
        <a:off x="1525" y="878541"/>
        <a:ext cx="3121149" cy="808799"/>
      </dsp:txXfrm>
    </dsp:sp>
    <dsp:sp modelId="{E5E48DC3-0B93-48A2-817D-76B763F8D6AA}">
      <dsp:nvSpPr>
        <dsp:cNvPr id="0" name=""/>
        <dsp:cNvSpPr/>
      </dsp:nvSpPr>
      <dsp:spPr>
        <a:xfrm>
          <a:off x="1525" y="1720913"/>
          <a:ext cx="3121149" cy="808799"/>
        </a:xfrm>
        <a:prstGeom prst="roundRect">
          <a:avLst>
            <a:gd name="adj" fmla="val 10000"/>
          </a:avLst>
        </a:prstGeom>
        <a:solidFill>
          <a:srgbClr val="C000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Network</a:t>
          </a:r>
        </a:p>
      </dsp:txBody>
      <dsp:txXfrm>
        <a:off x="1525" y="1720913"/>
        <a:ext cx="3121149" cy="808799"/>
      </dsp:txXfrm>
    </dsp:sp>
    <dsp:sp modelId="{DFC70DCD-9B87-4BB4-89A8-F62B33A5878E}">
      <dsp:nvSpPr>
        <dsp:cNvPr id="0" name=""/>
        <dsp:cNvSpPr/>
      </dsp:nvSpPr>
      <dsp:spPr>
        <a:xfrm>
          <a:off x="1525" y="2563286"/>
          <a:ext cx="3121149" cy="808799"/>
        </a:xfrm>
        <a:prstGeom prst="roundRect">
          <a:avLst>
            <a:gd name="adj" fmla="val 10000"/>
          </a:avLst>
        </a:prstGeom>
        <a:solidFill>
          <a:schemeClr val="accent4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Link</a:t>
          </a:r>
        </a:p>
      </dsp:txBody>
      <dsp:txXfrm>
        <a:off x="1525" y="2563286"/>
        <a:ext cx="3121149" cy="808799"/>
      </dsp:txXfrm>
    </dsp:sp>
    <dsp:sp modelId="{0ECC3988-F828-4B78-ADEF-FB6C815591F0}">
      <dsp:nvSpPr>
        <dsp:cNvPr id="0" name=""/>
        <dsp:cNvSpPr/>
      </dsp:nvSpPr>
      <dsp:spPr>
        <a:xfrm>
          <a:off x="1525" y="3405658"/>
          <a:ext cx="3121149" cy="80879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Physical</a:t>
          </a:r>
        </a:p>
      </dsp:txBody>
      <dsp:txXfrm>
        <a:off x="1525" y="3405658"/>
        <a:ext cx="3121149" cy="80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r>
              <a:rPr lang="en-US" dirty="0"/>
              <a:t>License: Public Domain</a:t>
            </a:r>
          </a:p>
          <a:p>
            <a:pPr marL="171430" indent="-171430">
              <a:buFontTx/>
              <a:buChar char="-"/>
            </a:pPr>
            <a:r>
              <a:rPr lang="en-US" dirty="0"/>
              <a:t>URL: http://commons.wikimedia.org/wiki/File:UTP_cable.jpg</a:t>
            </a:r>
          </a:p>
          <a:p>
            <a:pPr marL="171430" indent="-171430">
              <a:buFontTx/>
              <a:buChar char="-"/>
            </a:pPr>
            <a:r>
              <a:rPr lang="en-US" dirty="0"/>
              <a:t>Author: </a:t>
            </a:r>
            <a:r>
              <a:rPr lang="en-US" dirty="0" err="1"/>
              <a:t>Baran</a:t>
            </a:r>
            <a:r>
              <a:rPr lang="en-US" dirty="0"/>
              <a:t> Ivo</a:t>
            </a:r>
          </a:p>
          <a:p>
            <a:pPr marL="171430" indent="-171430">
              <a:buFontTx/>
              <a:buChar char="-"/>
            </a:pPr>
            <a:endParaRPr lang="en-US" dirty="0"/>
          </a:p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License: CC By</a:t>
            </a:r>
          </a:p>
          <a:p>
            <a:r>
              <a:rPr lang="en-US" dirty="0"/>
              <a:t>URL: http://commons.wikimedia.org/wiki/File:MultimodeFiber.JPG</a:t>
            </a:r>
          </a:p>
          <a:p>
            <a:r>
              <a:rPr lang="en-US" dirty="0"/>
              <a:t>Author: </a:t>
            </a:r>
            <a:r>
              <a:rPr lang="en-US" dirty="0" err="1"/>
              <a:t>Hhedeshian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2E7-0FDB-4186-9D26-97C4CC824E1E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p14="http://schemas.microsoft.com/office/powerpoint/2010/main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5150-CF06-4AD8-8944-B189DBC51C68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3FAE-10D9-4A94-8388-3DE05156750F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1B1-FC03-4145-9E71-78044F2CC810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B6CC-50DD-4DA2-911C-582AD7A846A1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CDA-192D-487F-AC03-2DA9A0B03F4A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CDA-192D-487F-AC03-2DA9A0B03F4A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B4-7C1B-462C-A108-7D4B8C9CBA3E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7B-F7C8-4CFE-816F-F8DCFF23971D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6AC-D30D-40E4-A44B-BC976AC11A64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C5-6CB9-4D1A-A64B-346762545474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319-95C9-4E73-B59A-7711AAC21179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C7B7-6FFF-42DB-84AA-FC5173E54786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ECDA-192D-487F-AC03-2DA9A0B03F4A}" type="datetime1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5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1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1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8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d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9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0.pd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df"/><Relationship Id="rId5" Type="http://schemas.openxmlformats.org/officeDocument/2006/relationships/image" Target="../media/image34.png"/><Relationship Id="rId4" Type="http://schemas.openxmlformats.org/officeDocument/2006/relationships/image" Target="../media/image44.pd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49.pd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52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df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  <a:p>
            <a:r>
              <a:rPr lang="en-US" dirty="0"/>
              <a:t>Physical Layer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Business Data Communications &amp;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0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Multiplexing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Inverse multiplexing</a:t>
            </a:r>
          </a:p>
          <a:p>
            <a:pPr lvl="1"/>
            <a:r>
              <a:rPr lang="en-US" dirty="0"/>
              <a:t>Combines many low-speed circuits into one high-speed circuit</a:t>
            </a:r>
          </a:p>
          <a:p>
            <a:pPr lvl="1"/>
            <a:r>
              <a:rPr lang="en-US" dirty="0"/>
              <a:t>e.g., two T-1 lines multiplexed (creating a capacity of 2 x 1.544Mbps = 3.088 Mbps)</a:t>
            </a:r>
          </a:p>
        </p:txBody>
      </p:sp>
    </p:spTree>
    <p:extLst>
      <p:ext uri="{BB962C8B-B14F-4D97-AF65-F5344CB8AC3E}">
        <p14:creationId xmlns:p14="http://schemas.microsoft.com/office/powerpoint/2010/main" val="322370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matter used to carry voice or data transmissions</a:t>
            </a:r>
          </a:p>
          <a:p>
            <a:r>
              <a:rPr lang="en-US" b="1" dirty="0"/>
              <a:t>Guided media </a:t>
            </a:r>
            <a:r>
              <a:rPr lang="en-US" dirty="0"/>
              <a:t>– transmission flows along physical medium</a:t>
            </a:r>
          </a:p>
          <a:p>
            <a:r>
              <a:rPr lang="en-US" b="1" dirty="0"/>
              <a:t>Wireless (Radiated) media </a:t>
            </a:r>
            <a:r>
              <a:rPr lang="en-US" dirty="0"/>
              <a:t>- transmission flows through the 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72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Twisted-pair (TP) cable</a:t>
            </a:r>
          </a:p>
          <a:p>
            <a:pPr lvl="1"/>
            <a:r>
              <a:rPr lang="en-US" dirty="0"/>
              <a:t>Insulated pairs of wires bundled together</a:t>
            </a:r>
          </a:p>
          <a:p>
            <a:pPr lvl="1"/>
            <a:r>
              <a:rPr lang="en-US" dirty="0"/>
              <a:t>Wires twisted to reduce electromagnetic interference</a:t>
            </a:r>
          </a:p>
          <a:p>
            <a:pPr lvl="1"/>
            <a:r>
              <a:rPr lang="en-US" dirty="0"/>
              <a:t>Some times use additional shielding (STP)</a:t>
            </a:r>
          </a:p>
          <a:p>
            <a:pPr lvl="1"/>
            <a:r>
              <a:rPr lang="en-US" dirty="0"/>
              <a:t>Commonly used for telephones, LANs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Price – inexpensive</a:t>
            </a:r>
          </a:p>
          <a:p>
            <a:pPr lvl="2"/>
            <a:r>
              <a:rPr lang="en-US" dirty="0"/>
              <a:t>Distance – typically up to 100m</a:t>
            </a:r>
          </a:p>
          <a:p>
            <a:pPr lvl="2"/>
            <a:r>
              <a:rPr lang="en-US" dirty="0"/>
              <a:t>Use - Telephones, LANs</a:t>
            </a:r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3460" y="3124200"/>
            <a:ext cx="2974340" cy="3276600"/>
            <a:chOff x="6093460" y="3124200"/>
            <a:chExt cx="2974340" cy="3276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1650" y="3124200"/>
              <a:ext cx="2216150" cy="1273734"/>
            </a:xfrm>
            <a:prstGeom prst="rect">
              <a:avLst/>
            </a:prstGeom>
          </p:spPr>
        </p:pic>
        <p:pic>
          <p:nvPicPr>
            <p:cNvPr id="11" name="Picture 10" descr="c03f005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3460" y="4330700"/>
              <a:ext cx="2898140" cy="20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9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5562600" cy="4214813"/>
          </a:xfrm>
        </p:spPr>
        <p:txBody>
          <a:bodyPr>
            <a:normAutofit/>
          </a:bodyPr>
          <a:lstStyle/>
          <a:p>
            <a:r>
              <a:rPr lang="en-US" dirty="0"/>
              <a:t>Coax cable</a:t>
            </a:r>
          </a:p>
          <a:p>
            <a:pPr lvl="1"/>
            <a:r>
              <a:rPr lang="en-US" dirty="0"/>
              <a:t>Has a single copper core, plus outer insulation, shielding, and inner insulation</a:t>
            </a:r>
          </a:p>
          <a:p>
            <a:pPr lvl="1"/>
            <a:r>
              <a:rPr lang="en-US" dirty="0"/>
              <a:t>Less prone to interference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Price - inexpensive (but more costly than TP)</a:t>
            </a:r>
          </a:p>
          <a:p>
            <a:pPr lvl="2"/>
            <a:r>
              <a:rPr lang="en-US" dirty="0"/>
              <a:t>Distance -  up to 2 km (1.2 miles)</a:t>
            </a:r>
          </a:p>
          <a:p>
            <a:pPr lvl="2"/>
            <a:r>
              <a:rPr lang="en-US" dirty="0"/>
              <a:t>Use: Cable TV / Internet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51091" y="2667000"/>
            <a:ext cx="3216709" cy="2362200"/>
            <a:chOff x="5851091" y="2667000"/>
            <a:chExt cx="3216709" cy="2362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2667000"/>
              <a:ext cx="3048000" cy="348627"/>
            </a:xfrm>
            <a:prstGeom prst="rect">
              <a:avLst/>
            </a:prstGeom>
          </p:spPr>
        </p:pic>
        <p:pic>
          <p:nvPicPr>
            <p:cNvPr id="9" name="Picture 8" descr="c03f006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rcRect r="42750"/>
                <a:stretch>
                  <a:fillRect/>
                </a:stretch>
              </p:blipFill>
            </mc:Choice>
            <mc:Fallback>
              <p:blipFill>
                <a:blip r:embed="rId4"/>
                <a:srcRect r="42750"/>
                <a:stretch>
                  <a:fillRect/>
                </a:stretch>
              </p:blipFill>
            </mc:Fallback>
          </mc:AlternateContent>
          <p:spPr>
            <a:xfrm>
              <a:off x="5851091" y="3027536"/>
              <a:ext cx="3216709" cy="2001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4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533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Fiber optic cable</a:t>
            </a:r>
          </a:p>
          <a:p>
            <a:pPr lvl="1"/>
            <a:r>
              <a:rPr lang="en-US" dirty="0"/>
              <a:t>Optical core made of glass or plastic</a:t>
            </a:r>
          </a:p>
          <a:p>
            <a:pPr lvl="1"/>
            <a:r>
              <a:rPr lang="en-US" dirty="0"/>
              <a:t>Data transmitted using light from lasers or LEDs</a:t>
            </a:r>
          </a:p>
          <a:p>
            <a:pPr lvl="1"/>
            <a:r>
              <a:rPr lang="en-US" dirty="0"/>
              <a:t>Resistant to interference and  corrosion</a:t>
            </a:r>
          </a:p>
          <a:p>
            <a:pPr lvl="1"/>
            <a:r>
              <a:rPr lang="en-US" dirty="0"/>
              <a:t>Extremely fast data rates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Price: Expensive</a:t>
            </a:r>
          </a:p>
          <a:p>
            <a:pPr lvl="2"/>
            <a:r>
              <a:rPr lang="en-US" dirty="0"/>
              <a:t>Distance: 500m – 100km</a:t>
            </a:r>
          </a:p>
          <a:p>
            <a:pPr lvl="2"/>
            <a:r>
              <a:rPr lang="en-US" dirty="0"/>
              <a:t>Use: Trunk line / Backbone, long distance circuits (e.g., undersea cables)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15000" y="3577781"/>
            <a:ext cx="3352800" cy="1984819"/>
            <a:chOff x="5715000" y="3577781"/>
            <a:chExt cx="3352800" cy="1984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 t="51429"/>
            <a:stretch>
              <a:fillRect/>
            </a:stretch>
          </p:blipFill>
          <p:spPr>
            <a:xfrm>
              <a:off x="6369050" y="3650317"/>
              <a:ext cx="2698750" cy="235883"/>
            </a:xfrm>
            <a:prstGeom prst="rect">
              <a:avLst/>
            </a:prstGeom>
          </p:spPr>
        </p:pic>
        <p:pic>
          <p:nvPicPr>
            <p:cNvPr id="10" name="Picture 9" descr="c03f007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l="59294" t="43043"/>
                <a:stretch>
                  <a:fillRect/>
                </a:stretch>
              </p:blipFill>
            </mc:Choice>
            <mc:Fallback>
              <p:blipFill>
                <a:blip r:embed="rId5"/>
                <a:srcRect l="59294" t="43043"/>
                <a:stretch>
                  <a:fillRect/>
                </a:stretch>
              </p:blipFill>
            </mc:Fallback>
          </mc:AlternateContent>
          <p:spPr>
            <a:xfrm>
              <a:off x="5715000" y="3577781"/>
              <a:ext cx="3276600" cy="1984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19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Fiber optics</a:t>
            </a:r>
          </a:p>
          <a:p>
            <a:pPr lvl="1"/>
            <a:r>
              <a:rPr lang="en-US" dirty="0"/>
              <a:t>Multimode (about 50 micron core)</a:t>
            </a:r>
          </a:p>
          <a:p>
            <a:pPr lvl="1"/>
            <a:r>
              <a:rPr lang="en-US" dirty="0"/>
              <a:t>Graded index multimode</a:t>
            </a:r>
          </a:p>
          <a:p>
            <a:pPr lvl="1"/>
            <a:r>
              <a:rPr lang="en-US" dirty="0"/>
              <a:t>Single mode (about 5 micron core)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429000"/>
            <a:ext cx="2717800" cy="554653"/>
          </a:xfrm>
          <a:prstGeom prst="rect">
            <a:avLst/>
          </a:prstGeom>
        </p:spPr>
      </p:pic>
      <p:pic>
        <p:nvPicPr>
          <p:cNvPr id="6" name="Picture 5" descr="c03f007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8177" y="3352800"/>
            <a:ext cx="721622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Wireless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</a:t>
            </a:r>
          </a:p>
          <a:p>
            <a:pPr lvl="1"/>
            <a:r>
              <a:rPr lang="en-US" dirty="0"/>
              <a:t>Wireless transmission of electrical waves through air</a:t>
            </a:r>
          </a:p>
          <a:p>
            <a:pPr lvl="1"/>
            <a:r>
              <a:rPr lang="en-US" dirty="0"/>
              <a:t>Each device on network has a radio transceiver operating at a specific frequency range</a:t>
            </a:r>
          </a:p>
          <a:p>
            <a:pPr lvl="1"/>
            <a:r>
              <a:rPr lang="en-US" dirty="0"/>
              <a:t>Enables mobile network communication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Distance: depends on frequency and power</a:t>
            </a:r>
          </a:p>
          <a:p>
            <a:pPr lvl="2"/>
            <a:r>
              <a:rPr lang="en-US" dirty="0"/>
              <a:t>Use: Wireless LANs, cellular and cordless phones, baby monitors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Wireless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487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Microwave</a:t>
            </a:r>
          </a:p>
          <a:p>
            <a:pPr lvl="1"/>
            <a:r>
              <a:rPr lang="en-US" dirty="0"/>
              <a:t>High-frequency radio communication</a:t>
            </a:r>
          </a:p>
          <a:p>
            <a:pPr lvl="1"/>
            <a:r>
              <a:rPr lang="en-US" dirty="0"/>
              <a:t>Requires line of sight which may require large antennas and towers</a:t>
            </a:r>
          </a:p>
          <a:p>
            <a:pPr lvl="1"/>
            <a:r>
              <a:rPr lang="en-US" dirty="0"/>
              <a:t>Affected by weather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Distance: ~60 km (due to curvature of earth</a:t>
            </a:r>
          </a:p>
          <a:p>
            <a:pPr lvl="2"/>
            <a:r>
              <a:rPr lang="en-US" dirty="0"/>
              <a:t>Use: Trunk line / Backbone, long distance</a:t>
            </a:r>
          </a:p>
          <a:p>
            <a:r>
              <a:rPr lang="en-US" dirty="0"/>
              <a:t>Satellite</a:t>
            </a:r>
          </a:p>
          <a:p>
            <a:pPr lvl="1"/>
            <a:r>
              <a:rPr lang="en-US" dirty="0"/>
              <a:t>Special form of microwave communication</a:t>
            </a:r>
          </a:p>
          <a:p>
            <a:pPr lvl="1"/>
            <a:r>
              <a:rPr lang="en-US" dirty="0"/>
              <a:t>Long distance leads to propagation delays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27550" y="0"/>
            <a:ext cx="4540250" cy="3619500"/>
            <a:chOff x="4527550" y="0"/>
            <a:chExt cx="4540250" cy="3619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550" y="0"/>
              <a:ext cx="1949450" cy="1701800"/>
            </a:xfrm>
            <a:prstGeom prst="rect">
              <a:avLst/>
            </a:prstGeom>
          </p:spPr>
        </p:pic>
        <p:pic>
          <p:nvPicPr>
            <p:cNvPr id="13" name="Picture 12" descr="c03f008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629400" y="0"/>
              <a:ext cx="2438400" cy="36195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48401" y="3695275"/>
            <a:ext cx="2590800" cy="2934125"/>
            <a:chOff x="6248401" y="3695275"/>
            <a:chExt cx="2590800" cy="29341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3695275"/>
              <a:ext cx="1905000" cy="495725"/>
            </a:xfrm>
            <a:prstGeom prst="rect">
              <a:avLst/>
            </a:prstGeom>
          </p:spPr>
        </p:pic>
        <p:pic>
          <p:nvPicPr>
            <p:cNvPr id="14" name="Picture 13" descr="c03f009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248401" y="4314825"/>
              <a:ext cx="2590800" cy="231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81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to consider in media selection</a:t>
            </a:r>
          </a:p>
          <a:p>
            <a:pPr lvl="1"/>
            <a:r>
              <a:rPr lang="en-US" dirty="0"/>
              <a:t>Type of network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Transmission distance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Error rates</a:t>
            </a:r>
          </a:p>
          <a:p>
            <a:pPr lvl="1"/>
            <a:r>
              <a:rPr lang="en-US" dirty="0"/>
              <a:t>Transmission speeds</a:t>
            </a:r>
          </a:p>
        </p:txBody>
      </p:sp>
    </p:spTree>
    <p:extLst>
      <p:ext uri="{BB962C8B-B14F-4D97-AF65-F5344CB8AC3E}">
        <p14:creationId xmlns:p14="http://schemas.microsoft.com/office/powerpoint/2010/main" val="309693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vs. Analog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Digital</a:t>
            </a:r>
            <a:r>
              <a:rPr lang="en-US" dirty="0"/>
              <a:t> transmission involves discrete binary values (i.e., 0 or 1)</a:t>
            </a:r>
          </a:p>
          <a:p>
            <a:r>
              <a:rPr lang="en-US" b="1" dirty="0"/>
              <a:t>Analog</a:t>
            </a:r>
            <a:r>
              <a:rPr lang="en-US" dirty="0"/>
              <a:t> transmission involves continuous waves</a:t>
            </a:r>
          </a:p>
        </p:txBody>
      </p:sp>
      <p:pic>
        <p:nvPicPr>
          <p:cNvPr id="7" name="Picture 6" descr="c03f014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76800" y="4343400"/>
            <a:ext cx="4244686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191000"/>
            <a:ext cx="2895600" cy="1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Circuits and Data Flow</a:t>
            </a:r>
          </a:p>
          <a:p>
            <a:r>
              <a:rPr lang="en-US" dirty="0"/>
              <a:t>Multiplexing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Digital Transmission of Digital Data</a:t>
            </a:r>
          </a:p>
          <a:p>
            <a:r>
              <a:rPr lang="en-US" dirty="0"/>
              <a:t>Analog Transmission of Digital Data</a:t>
            </a:r>
          </a:p>
          <a:p>
            <a:r>
              <a:rPr lang="en-US" dirty="0"/>
              <a:t>Digital Transmission of Analog Data</a:t>
            </a:r>
          </a:p>
          <a:p>
            <a:r>
              <a:rPr lang="en-US" dirty="0"/>
              <a:t>Implications for Management</a:t>
            </a:r>
          </a:p>
        </p:txBody>
      </p:sp>
    </p:spTree>
    <p:extLst>
      <p:ext uri="{BB962C8B-B14F-4D97-AF65-F5344CB8AC3E}">
        <p14:creationId xmlns:p14="http://schemas.microsoft.com/office/powerpoint/2010/main" val="17565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0"/>
            <a:ext cx="7696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08302" y="1603828"/>
            <a:ext cx="4908808" cy="3833813"/>
          </a:xfrm>
        </p:spPr>
        <p:txBody>
          <a:bodyPr>
            <a:normAutofit/>
          </a:bodyPr>
          <a:lstStyle/>
          <a:p>
            <a:r>
              <a:rPr lang="en-US" sz="1800" dirty="0"/>
              <a:t>Coding scheme needed to ensure sender and receiver understand messages (e.g., ASCII, Unicode, etc.)</a:t>
            </a:r>
          </a:p>
          <a:p>
            <a:r>
              <a:rPr lang="en-US" sz="1800" dirty="0"/>
              <a:t>A character is represented by a group of bits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97073" y="1600199"/>
            <a:ext cx="5318327" cy="4611511"/>
            <a:chOff x="3597073" y="1600199"/>
            <a:chExt cx="5318327" cy="4611511"/>
          </a:xfrm>
        </p:grpSpPr>
        <p:pic>
          <p:nvPicPr>
            <p:cNvPr id="7" name="Picture 6" descr="c03f010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019800" y="1600199"/>
              <a:ext cx="2895600" cy="46115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7073" y="4495801"/>
              <a:ext cx="2194127" cy="1066800"/>
            </a:xfrm>
            <a:prstGeom prst="rect">
              <a:avLst/>
            </a:prstGeom>
          </p:spPr>
        </p:pic>
      </p:grp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62E0DA-8C61-4A0C-962F-3D16D7B8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972384"/>
            <a:ext cx="5029200" cy="3885616"/>
          </a:xfrm>
          <a:prstGeom prst="rect">
            <a:avLst/>
          </a:prstGeom>
        </p:spPr>
      </p:pic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BB71C28E-A465-4138-B539-D87A57898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602336"/>
              </p:ext>
            </p:extLst>
          </p:nvPr>
        </p:nvGraphicFramePr>
        <p:xfrm>
          <a:off x="2286000" y="972115"/>
          <a:ext cx="6629400" cy="587376"/>
        </p:xfrm>
        <a:graphic>
          <a:graphicData uri="http://schemas.openxmlformats.org/drawingml/2006/table">
            <a:tbl>
              <a:tblPr firstRow="1" firstCol="1" bandRow="1"/>
              <a:tblGrid>
                <a:gridCol w="662940">
                  <a:extLst>
                    <a:ext uri="{9D8B030D-6E8A-4147-A177-3AD203B41FA5}">
                      <a16:colId xmlns:a16="http://schemas.microsoft.com/office/drawing/2014/main" val="1093021767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712651963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7964020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28323138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53593981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956957841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40859093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645287967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763008305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1072947119"/>
                    </a:ext>
                  </a:extLst>
                </a:gridCol>
              </a:tblGrid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2389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2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99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My Dropbox\Dropbox\CONSULTING\Business Data Comm Slides\Images\parall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2942" r="11452" b="6545"/>
          <a:stretch/>
        </p:blipFill>
        <p:spPr bwMode="auto">
          <a:xfrm>
            <a:off x="1010194" y="3762102"/>
            <a:ext cx="6574972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328468"/>
            <a:ext cx="7493000" cy="4562745"/>
          </a:xfrm>
        </p:spPr>
        <p:txBody>
          <a:bodyPr/>
          <a:lstStyle/>
          <a:p>
            <a:r>
              <a:rPr lang="en-US" dirty="0"/>
              <a:t>Transmission modes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Parallel:</a:t>
            </a:r>
            <a:r>
              <a:rPr lang="en-US" dirty="0"/>
              <a:t> multiple bits transmitted simultaneously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3886200"/>
            <a:ext cx="533400" cy="1804416"/>
            <a:chOff x="2362200" y="3886200"/>
            <a:chExt cx="533400" cy="1804416"/>
          </a:xfrm>
        </p:grpSpPr>
        <p:sp>
          <p:nvSpPr>
            <p:cNvPr id="2" name="Rectangle 1"/>
            <p:cNvSpPr/>
            <p:nvPr/>
          </p:nvSpPr>
          <p:spPr>
            <a:xfrm>
              <a:off x="2362200" y="388620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40995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62200" y="43281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200" y="45567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2200" y="47853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62200" y="50139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2200" y="525780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62200" y="54711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8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595E-6 L 0.4125 0.0018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ropbox\Dropbox\CONSULTING\Business Data Comm Slides\Images\ser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11" y="4473591"/>
            <a:ext cx="6477000" cy="126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500996"/>
            <a:ext cx="7493000" cy="4390217"/>
          </a:xfrm>
        </p:spPr>
        <p:txBody>
          <a:bodyPr/>
          <a:lstStyle/>
          <a:p>
            <a:r>
              <a:rPr lang="en-US" dirty="0"/>
              <a:t>Transmission modes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b="1" dirty="0"/>
              <a:t>Serial:</a:t>
            </a:r>
            <a:r>
              <a:rPr lang="en-US" dirty="0"/>
              <a:t> bits are transferred sequentially, one at a time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5652" y="4665795"/>
            <a:ext cx="1824445" cy="914400"/>
            <a:chOff x="2410097" y="4665795"/>
            <a:chExt cx="1824445" cy="914400"/>
          </a:xfrm>
        </p:grpSpPr>
        <p:sp>
          <p:nvSpPr>
            <p:cNvPr id="16" name="Rectangle 15"/>
            <p:cNvSpPr/>
            <p:nvPr/>
          </p:nvSpPr>
          <p:spPr>
            <a:xfrm>
              <a:off x="24100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86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72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915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201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487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773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059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5716E-6 L 0.64461 -0.0025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Sender and receiver must agree upon:</a:t>
            </a:r>
          </a:p>
          <a:p>
            <a:pPr lvl="1"/>
            <a:r>
              <a:rPr lang="en-US" b="1" dirty="0"/>
              <a:t>Set of symbols</a:t>
            </a:r>
          </a:p>
          <a:p>
            <a:pPr lvl="2"/>
            <a:r>
              <a:rPr lang="en-US" dirty="0"/>
              <a:t>How bits are encoded as voltages or light pulses</a:t>
            </a:r>
          </a:p>
          <a:p>
            <a:pPr lvl="2"/>
            <a:r>
              <a:rPr lang="en-US" dirty="0"/>
              <a:t>e.g., +5V might be encodes as a “1”</a:t>
            </a:r>
          </a:p>
          <a:p>
            <a:pPr lvl="1"/>
            <a:r>
              <a:rPr lang="en-US" b="1" dirty="0"/>
              <a:t>Symbol rate</a:t>
            </a:r>
          </a:p>
          <a:p>
            <a:pPr lvl="2"/>
            <a:r>
              <a:rPr lang="en-US" dirty="0"/>
              <a:t>How often symbols are sent</a:t>
            </a:r>
          </a:p>
          <a:p>
            <a:pPr lvl="2"/>
            <a:r>
              <a:rPr lang="en-US" dirty="0"/>
              <a:t>e.g., with a symbol rate of 64 kilohertz (kHz), a symbol is sent every 1/64,000 of a second</a:t>
            </a:r>
          </a:p>
        </p:txBody>
      </p:sp>
    </p:spTree>
    <p:extLst>
      <p:ext uri="{BB962C8B-B14F-4D97-AF65-F5344CB8AC3E}">
        <p14:creationId xmlns:p14="http://schemas.microsoft.com/office/powerpoint/2010/main" val="168584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types of signaling techniques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Unipolar - </a:t>
            </a:r>
            <a:r>
              <a:rPr lang="en-US" dirty="0"/>
              <a:t>voltage is 0 or positive representing binary bits (in some circuits, 0 and negative voltage could be used)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3388917"/>
            <a:ext cx="7969166" cy="2478483"/>
            <a:chOff x="1143000" y="3388917"/>
            <a:chExt cx="7969166" cy="2478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90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b="85814"/>
                <a:stretch>
                  <a:fillRect/>
                </a:stretch>
              </p:blipFill>
            </mc:Choice>
            <mc:Fallback>
              <p:blipFill>
                <a:blip r:embed="rId5"/>
                <a:srcRect b="85814"/>
                <a:stretch>
                  <a:fillRect/>
                </a:stretch>
              </p:blipFill>
            </mc:Fallback>
          </mc:AlternateContent>
          <p:spPr>
            <a:xfrm>
              <a:off x="1143000" y="4648200"/>
              <a:ext cx="7969166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1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types of signaling techniques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b="1" dirty="0"/>
              <a:t>Bipolar NRZ -</a:t>
            </a:r>
            <a:r>
              <a:rPr lang="en-US" dirty="0"/>
              <a:t> voltage is positive or negative, but not zero</a:t>
            </a:r>
          </a:p>
          <a:p>
            <a:pPr marL="1371600" lvl="2" indent="-514350"/>
            <a:r>
              <a:rPr lang="en-US" dirty="0"/>
              <a:t>Fewer errors than unipolar because signals are more distinct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199" y="3386934"/>
            <a:ext cx="7596527" cy="2785266"/>
            <a:chOff x="1219199" y="3386934"/>
            <a:chExt cx="7596527" cy="2785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3250" y="3386934"/>
              <a:ext cx="2012950" cy="1032666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t="18837" b="60698"/>
                <a:stretch>
                  <a:fillRect/>
                </a:stretch>
              </p:blipFill>
            </mc:Choice>
            <mc:Fallback>
              <p:blipFill>
                <a:blip r:embed="rId5"/>
                <a:srcRect t="18837" b="60698"/>
                <a:stretch>
                  <a:fillRect/>
                </a:stretch>
              </p:blipFill>
            </mc:Fallback>
          </mc:AlternateContent>
          <p:spPr>
            <a:xfrm>
              <a:off x="1219199" y="4495800"/>
              <a:ext cx="7596527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77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types of signaling techniques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b="1" dirty="0"/>
              <a:t>Bipolar RZ -</a:t>
            </a:r>
            <a:r>
              <a:rPr lang="en-US" dirty="0"/>
              <a:t> voltage is positive or negative, returning to zero between each bit</a:t>
            </a:r>
          </a:p>
          <a:p>
            <a:pPr marL="1371600" lvl="2" indent="-514350"/>
            <a:r>
              <a:rPr lang="en-US" dirty="0"/>
              <a:t>Fewer synchronization errors than bipolar NRZ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5400" y="3388917"/>
            <a:ext cx="7597344" cy="2707083"/>
            <a:chOff x="1295400" y="3388917"/>
            <a:chExt cx="7597344" cy="27070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52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t="39767" b="39767"/>
                <a:stretch>
                  <a:fillRect/>
                </a:stretch>
              </p:blipFill>
            </mc:Choice>
            <mc:Fallback>
              <p:blipFill>
                <a:blip r:embed="rId5"/>
                <a:srcRect t="39767" b="39767"/>
                <a:stretch>
                  <a:fillRect/>
                </a:stretch>
              </p:blipFill>
            </mc:Fallback>
          </mc:AlternateContent>
          <p:spPr>
            <a:xfrm>
              <a:off x="1295400" y="4419600"/>
              <a:ext cx="7597344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73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types of signaling techniques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b="1" dirty="0"/>
              <a:t>Bipolar AMI -</a:t>
            </a:r>
            <a:r>
              <a:rPr lang="en-US" dirty="0"/>
              <a:t> voltage is 0, positive, or negative, returns to zero between each bit, and alternates between positive and negative voltage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3000" y="3388917"/>
            <a:ext cx="7828404" cy="2859483"/>
            <a:chOff x="1143000" y="3388917"/>
            <a:chExt cx="7828404" cy="2859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6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t="58605" b="18837"/>
                <a:stretch>
                  <a:fillRect/>
                </a:stretch>
              </p:blipFill>
            </mc:Choice>
            <mc:Fallback>
              <p:blipFill>
                <a:blip r:embed="rId5"/>
                <a:srcRect t="58605" b="18837"/>
                <a:stretch>
                  <a:fillRect/>
                </a:stretch>
              </p:blipFill>
            </mc:Fallback>
          </mc:AlternateContent>
          <p:spPr>
            <a:xfrm>
              <a:off x="1143000" y="4343400"/>
              <a:ext cx="7828404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45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types of signaling techniques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b="1" dirty="0"/>
              <a:t>Manchester -</a:t>
            </a:r>
            <a:r>
              <a:rPr lang="en-US" dirty="0"/>
              <a:t> voltage is positive or negative and bits are indicated by a mid-bit transition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463134"/>
            <a:ext cx="7691844" cy="2709066"/>
            <a:chOff x="1219200" y="3463134"/>
            <a:chExt cx="7691844" cy="2709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850" y="3463134"/>
              <a:ext cx="2012950" cy="1032666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rcRect t="81628"/>
                <a:stretch>
                  <a:fillRect/>
                </a:stretch>
              </p:blipFill>
            </mc:Choice>
            <mc:Fallback>
              <p:blipFill>
                <a:blip r:embed="rId5"/>
                <a:srcRect t="81628"/>
                <a:stretch>
                  <a:fillRect/>
                </a:stretch>
              </p:blipFill>
            </mc:Fallback>
          </mc:AlternateContent>
          <p:spPr>
            <a:xfrm>
              <a:off x="1219200" y="4648200"/>
              <a:ext cx="7691844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85435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Telephone system built for analog data</a:t>
            </a:r>
          </a:p>
          <a:p>
            <a:pPr lvl="1"/>
            <a:r>
              <a:rPr lang="en-US" dirty="0"/>
              <a:t>Electrical signals mimic sound waves (i.e., voice)</a:t>
            </a:r>
          </a:p>
          <a:p>
            <a:pPr lvl="1"/>
            <a:r>
              <a:rPr lang="en-US" dirty="0"/>
              <a:t>Analog transmissions take on range of values (vs. discrete values of digital transmissions)</a:t>
            </a:r>
          </a:p>
          <a:p>
            <a:pPr lvl="1"/>
            <a:r>
              <a:rPr lang="en-US" dirty="0"/>
              <a:t>Need a </a:t>
            </a:r>
            <a:r>
              <a:rPr lang="en-US" b="1" dirty="0"/>
              <a:t>modem</a:t>
            </a:r>
            <a:r>
              <a:rPr lang="en-US" dirty="0"/>
              <a:t> (modulator/demodulator) to convert from analog to digital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29351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724400" cy="4214813"/>
          </a:xfrm>
        </p:spPr>
        <p:txBody>
          <a:bodyPr>
            <a:normAutofit/>
          </a:bodyPr>
          <a:lstStyle/>
          <a:p>
            <a:r>
              <a:rPr lang="en-US" dirty="0"/>
              <a:t>Layer 1 in the Internet model</a:t>
            </a:r>
          </a:p>
          <a:p>
            <a:r>
              <a:rPr lang="en-US" dirty="0"/>
              <a:t>Focus on transmission over circuits</a:t>
            </a:r>
          </a:p>
          <a:p>
            <a:r>
              <a:rPr lang="en-US" dirty="0"/>
              <a:t>Types of Circuits </a:t>
            </a:r>
          </a:p>
          <a:p>
            <a:pPr lvl="1"/>
            <a:r>
              <a:rPr lang="en-US" b="1" dirty="0"/>
              <a:t>Physical circuits </a:t>
            </a:r>
            <a:r>
              <a:rPr lang="en-US" dirty="0"/>
              <a:t>connect devices &amp; include wires</a:t>
            </a:r>
          </a:p>
          <a:p>
            <a:pPr lvl="1"/>
            <a:r>
              <a:rPr lang="en-US" b="1" dirty="0"/>
              <a:t>Logical circuits </a:t>
            </a:r>
            <a:r>
              <a:rPr lang="en-US" dirty="0"/>
              <a:t>refer to the transmission characteristics of the circuit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36512"/>
              </p:ext>
            </p:extLst>
          </p:nvPr>
        </p:nvGraphicFramePr>
        <p:xfrm>
          <a:off x="5638800" y="1676400"/>
          <a:ext cx="3124200" cy="421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40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/>
              <a:t>Internet Model</a:t>
            </a:r>
          </a:p>
        </p:txBody>
      </p:sp>
    </p:spTree>
    <p:extLst>
      <p:ext uri="{BB962C8B-B14F-4D97-AF65-F5344CB8AC3E}">
        <p14:creationId xmlns:p14="http://schemas.microsoft.com/office/powerpoint/2010/main" val="293097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87160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311216"/>
            <a:ext cx="7493000" cy="4579998"/>
          </a:xfrm>
        </p:spPr>
        <p:txBody>
          <a:bodyPr/>
          <a:lstStyle/>
          <a:p>
            <a:r>
              <a:rPr lang="en-US" dirty="0"/>
              <a:t>Three characteristics of waves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Amplitude:</a:t>
            </a:r>
            <a:r>
              <a:rPr lang="en-US" dirty="0"/>
              <a:t> height of wave (decibels)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Frequency:</a:t>
            </a:r>
            <a:r>
              <a:rPr lang="en-US" dirty="0"/>
              <a:t> waves per second (hertz)</a:t>
            </a:r>
          </a:p>
          <a:p>
            <a:pPr marL="1371600" lvl="2" indent="-514350"/>
            <a:r>
              <a:rPr lang="en-US" b="1" dirty="0"/>
              <a:t>Wavelength</a:t>
            </a:r>
            <a:r>
              <a:rPr lang="en-US" dirty="0"/>
              <a:t> is the inverse of frequency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Phase:</a:t>
            </a:r>
            <a:r>
              <a:rPr lang="en-US" dirty="0"/>
              <a:t> wave direction (degrees) or the point at which the wave begins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0" y="3802704"/>
            <a:ext cx="6925541" cy="2750496"/>
            <a:chOff x="1524000" y="3802704"/>
            <a:chExt cx="6925541" cy="27504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3802704"/>
              <a:ext cx="1447800" cy="693096"/>
            </a:xfrm>
            <a:prstGeom prst="rect">
              <a:avLst/>
            </a:prstGeom>
          </p:spPr>
        </p:pic>
        <p:pic>
          <p:nvPicPr>
            <p:cNvPr id="6" name="Picture 5" descr="c03f014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0" y="4191000"/>
              <a:ext cx="6925541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727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74220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Carrier wave </a:t>
            </a:r>
            <a:r>
              <a:rPr lang="en-US" dirty="0"/>
              <a:t>is basic wave transmitted through a circuit</a:t>
            </a:r>
          </a:p>
          <a:p>
            <a:r>
              <a:rPr lang="en-US" b="1" dirty="0"/>
              <a:t>Modulation</a:t>
            </a:r>
            <a:r>
              <a:rPr lang="en-US" dirty="0"/>
              <a:t> is the modification of a carrier wave’s fundamental characteristics in order to encode information</a:t>
            </a:r>
          </a:p>
          <a:p>
            <a:r>
              <a:rPr lang="en-US" altLang="en-US" sz="2400" dirty="0"/>
              <a:t>Three ways to modulate a carrier wave: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Amplitude Modulation (AM) </a:t>
            </a:r>
            <a:r>
              <a:rPr lang="en-US" altLang="en-US" sz="2000" dirty="0"/>
              <a:t>or Amplitude Shift Keying (ASK)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Frequency Modulation (FM</a:t>
            </a:r>
            <a:r>
              <a:rPr lang="en-US" altLang="en-US" sz="2000" dirty="0"/>
              <a:t>) or Frequency Shift Keying (FSK)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Phase Modulation (PM)</a:t>
            </a:r>
            <a:r>
              <a:rPr lang="en-US" altLang="en-US" sz="2000" dirty="0"/>
              <a:t> or Phase Shift Keying (PSK)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484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2895600" cy="4495800"/>
          </a:xfrm>
        </p:spPr>
        <p:txBody>
          <a:bodyPr>
            <a:normAutofit/>
          </a:bodyPr>
          <a:lstStyle/>
          <a:p>
            <a:r>
              <a:rPr lang="en-US" dirty="0"/>
              <a:t>Amplitude Modulation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Frequency Modulation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Phase Modulation</a:t>
            </a:r>
          </a:p>
        </p:txBody>
      </p:sp>
      <p:pic>
        <p:nvPicPr>
          <p:cNvPr id="7" name="Picture 6" descr="c03f015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14800" y="1219200"/>
            <a:ext cx="4343400" cy="1772816"/>
          </a:xfrm>
          <a:prstGeom prst="rect">
            <a:avLst/>
          </a:prstGeom>
        </p:spPr>
      </p:pic>
      <p:pic>
        <p:nvPicPr>
          <p:cNvPr id="8" name="Picture 7" descr="c03f016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14800" y="3154680"/>
            <a:ext cx="4495800" cy="1493520"/>
          </a:xfrm>
          <a:prstGeom prst="rect">
            <a:avLst/>
          </a:prstGeom>
        </p:spPr>
      </p:pic>
      <p:pic>
        <p:nvPicPr>
          <p:cNvPr id="9" name="Picture 8" descr="c03f017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38600" y="4953000"/>
            <a:ext cx="47955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95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Symbol:</a:t>
            </a:r>
            <a:r>
              <a:rPr lang="en-US" dirty="0"/>
              <a:t> One or more modifications to a carrier wave used to encode data</a:t>
            </a:r>
          </a:p>
          <a:p>
            <a:r>
              <a:rPr lang="en-US" dirty="0"/>
              <a:t>Can send 1 bit by defining two different symbols (e.g., amplitudes, frequencies, etc.)</a:t>
            </a:r>
          </a:p>
          <a:p>
            <a:r>
              <a:rPr lang="en-US" dirty="0"/>
              <a:t>Can send multiple bits by defining more than two symbols</a:t>
            </a:r>
          </a:p>
          <a:p>
            <a:pPr lvl="1"/>
            <a:r>
              <a:rPr lang="en-US" dirty="0"/>
              <a:t>Need more complicated information coding schemes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1 bit of information  </a:t>
            </a:r>
            <a:r>
              <a:rPr lang="en-US" altLang="en-US" dirty="0"/>
              <a:t>2 symbols 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2 bits of information  </a:t>
            </a:r>
            <a:r>
              <a:rPr lang="en-US" altLang="en-US" dirty="0"/>
              <a:t>4 symbols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3 bits of information  8 symbols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n bits of information  2</a:t>
            </a:r>
            <a:r>
              <a:rPr lang="en-US" altLang="en-US" sz="3600" baseline="50000" dirty="0">
                <a:sym typeface="Wingdings" pitchFamily="2" charset="2"/>
              </a:rPr>
              <a:t>n</a:t>
            </a:r>
            <a:r>
              <a:rPr lang="en-US" altLang="en-US" dirty="0">
                <a:sym typeface="Wingdings" pitchFamily="2" charset="2"/>
              </a:rPr>
              <a:t> symbols</a:t>
            </a:r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775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7767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Two-bit Amplitude Modulation</a:t>
            </a:r>
          </a:p>
          <a:p>
            <a:pPr lvl="1"/>
            <a:r>
              <a:rPr lang="en-US" dirty="0"/>
              <a:t>With 4 levels of amplitude defined as symbols, 2 bits can be transmitted per symbol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1217"/>
            <a:ext cx="6172200" cy="3937291"/>
            <a:chOff x="1905000" y="2661217"/>
            <a:chExt cx="6172200" cy="3937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2661217"/>
              <a:ext cx="1447800" cy="691583"/>
            </a:xfrm>
            <a:prstGeom prst="rect">
              <a:avLst/>
            </a:prstGeom>
          </p:spPr>
        </p:pic>
        <p:pic>
          <p:nvPicPr>
            <p:cNvPr id="6" name="Picture 5" descr="c03f018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905000" y="3429000"/>
              <a:ext cx="6172200" cy="316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809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Data rate (or bit rate)</a:t>
            </a:r>
            <a:r>
              <a:rPr lang="en-US" dirty="0"/>
              <a:t> is the </a:t>
            </a:r>
            <a:r>
              <a:rPr lang="en-US" b="1" dirty="0"/>
              <a:t> </a:t>
            </a:r>
            <a:r>
              <a:rPr lang="en-US" dirty="0"/>
              <a:t>number of bits transmitted per second</a:t>
            </a:r>
          </a:p>
          <a:p>
            <a:r>
              <a:rPr lang="en-US" b="1" dirty="0"/>
              <a:t>Symbol rate: </a:t>
            </a:r>
            <a:r>
              <a:rPr lang="en-US" dirty="0"/>
              <a:t>number of symbols transmitted per second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Data rate = symbol rate × (# bits/symbol)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Symbol rate = 16,000 symbols/sec</a:t>
            </a:r>
          </a:p>
          <a:p>
            <a:pPr marL="457200" lvl="1" indent="0">
              <a:buNone/>
            </a:pPr>
            <a:r>
              <a:rPr lang="en-US" dirty="0"/>
              <a:t>#bits/symbol = 4 bits/symbol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Data rate = 16,000 symbols/sec × 4 bits/symbol</a:t>
            </a:r>
          </a:p>
          <a:p>
            <a:pPr marL="457200" lvl="1" indent="0">
              <a:buNone/>
            </a:pPr>
            <a:r>
              <a:rPr lang="en-US" dirty="0"/>
              <a:t>= 64,000 bits/sec = 64Kbps</a:t>
            </a:r>
          </a:p>
          <a:p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425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Transmission of Analog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Codecs (</a:t>
            </a:r>
            <a:r>
              <a:rPr lang="en-US" b="1" dirty="0" err="1"/>
              <a:t>COde</a:t>
            </a:r>
            <a:r>
              <a:rPr lang="en-US" b="1" dirty="0"/>
              <a:t>, </a:t>
            </a:r>
            <a:r>
              <a:rPr lang="en-US" b="1" dirty="0" err="1"/>
              <a:t>DECode</a:t>
            </a:r>
            <a:r>
              <a:rPr lang="en-US" b="1" dirty="0"/>
              <a:t>) </a:t>
            </a:r>
            <a:r>
              <a:rPr lang="en-US" dirty="0"/>
              <a:t>is a device or software that converts an analog signal (e.g., voice) into digital form and the reverse </a:t>
            </a:r>
          </a:p>
          <a:p>
            <a:r>
              <a:rPr lang="en-US" b="1" dirty="0"/>
              <a:t>Pulse-Code Modulation (PCM) </a:t>
            </a:r>
            <a:r>
              <a:rPr lang="en-US" dirty="0"/>
              <a:t>converts analog to digital by: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Sampling the analog signal at regular intervals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Measuring the amplitude of each sample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Encoding (quantizing) the amplitude as binary data</a:t>
            </a:r>
          </a:p>
          <a:p>
            <a:r>
              <a:rPr lang="en-US" b="1" dirty="0"/>
              <a:t>Quantizing Error </a:t>
            </a:r>
            <a:r>
              <a:rPr lang="en-US" dirty="0"/>
              <a:t>is the difference between the original analog signal and the approximated, digital signal</a:t>
            </a:r>
          </a:p>
          <a:p>
            <a:r>
              <a:rPr lang="en-US" dirty="0"/>
              <a:t>Reducing quantizing error can be done by:</a:t>
            </a:r>
          </a:p>
          <a:p>
            <a:pPr lvl="1"/>
            <a:r>
              <a:rPr lang="en-US" dirty="0"/>
              <a:t>Sampling more frequently</a:t>
            </a:r>
          </a:p>
          <a:p>
            <a:pPr lvl="1"/>
            <a:r>
              <a:rPr lang="en-US" dirty="0"/>
              <a:t>Using more levels of amplitude in encoding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89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Analog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252017"/>
            <a:ext cx="5257800" cy="301183"/>
          </a:xfrm>
          <a:prstGeom prst="rect">
            <a:avLst/>
          </a:prstGeom>
        </p:spPr>
      </p:pic>
      <p:pic>
        <p:nvPicPr>
          <p:cNvPr id="7" name="Picture 6" descr="c03f020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57107" y="1066800"/>
            <a:ext cx="6977293" cy="5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cabling tends to be least expensive and most reliable</a:t>
            </a:r>
          </a:p>
          <a:p>
            <a:r>
              <a:rPr lang="en-US" dirty="0"/>
              <a:t>Data and voice networks continue to converge</a:t>
            </a:r>
          </a:p>
          <a:p>
            <a:r>
              <a:rPr lang="en-US" dirty="0"/>
              <a:t>Wired networks remain more secure and reliable than wireless</a:t>
            </a:r>
          </a:p>
        </p:txBody>
      </p:sp>
    </p:spTree>
    <p:extLst>
      <p:ext uri="{BB962C8B-B14F-4D97-AF65-F5344CB8AC3E}">
        <p14:creationId xmlns:p14="http://schemas.microsoft.com/office/powerpoint/2010/main" val="353287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1143000"/>
          </a:xfrm>
        </p:spPr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96200" cy="4525963"/>
          </a:xfrm>
        </p:spPr>
        <p:txBody>
          <a:bodyPr/>
          <a:lstStyle/>
          <a:p>
            <a:r>
              <a:rPr lang="en-US" dirty="0"/>
              <a:t>Circuit Configuration</a:t>
            </a:r>
          </a:p>
          <a:p>
            <a:pPr lvl="1"/>
            <a:r>
              <a:rPr lang="en-US" b="1" dirty="0"/>
              <a:t>Point-to-Point</a:t>
            </a:r>
            <a:r>
              <a:rPr lang="en-US" dirty="0"/>
              <a:t> circuits include most wired connections today</a:t>
            </a:r>
          </a:p>
          <a:p>
            <a:pPr lvl="1"/>
            <a:r>
              <a:rPr lang="en-US" b="1" dirty="0"/>
              <a:t>Multipoint</a:t>
            </a:r>
            <a:r>
              <a:rPr lang="en-US" dirty="0"/>
              <a:t> circuits are most commonly used in wireless today</a:t>
            </a:r>
          </a:p>
          <a:p>
            <a:r>
              <a:rPr lang="en-US" dirty="0"/>
              <a:t>Shared circuits (multipoint) are less expensive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33800"/>
            <a:ext cx="1905000" cy="5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89873"/>
            <a:ext cx="1752600" cy="577327"/>
          </a:xfrm>
          <a:prstGeom prst="rect">
            <a:avLst/>
          </a:prstGeom>
        </p:spPr>
      </p:pic>
      <p:pic>
        <p:nvPicPr>
          <p:cNvPr id="8" name="Picture 7" descr="c03f0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3000" y="4648200"/>
            <a:ext cx="3581400" cy="1295400"/>
          </a:xfrm>
          <a:prstGeom prst="rect">
            <a:avLst/>
          </a:prstGeom>
        </p:spPr>
      </p:pic>
      <p:pic>
        <p:nvPicPr>
          <p:cNvPr id="9" name="Picture 8" descr="c03f002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10199" y="4267200"/>
            <a:ext cx="3352801" cy="22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209800"/>
            <a:ext cx="3302000" cy="416242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Data flows in </a:t>
            </a:r>
            <a:r>
              <a:rPr lang="en-US" b="1" dirty="0"/>
              <a:t>one direction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Data flows </a:t>
            </a:r>
            <a:r>
              <a:rPr lang="en-US" b="1" dirty="0"/>
              <a:t>both directions</a:t>
            </a:r>
            <a:r>
              <a:rPr lang="en-US" dirty="0"/>
              <a:t>, but only </a:t>
            </a:r>
            <a:r>
              <a:rPr lang="en-US" b="1" dirty="0"/>
              <a:t>one at a time</a:t>
            </a:r>
          </a:p>
          <a:p>
            <a:endParaRPr lang="en-US" dirty="0"/>
          </a:p>
          <a:p>
            <a:r>
              <a:rPr lang="en-US" dirty="0"/>
              <a:t>Data flows simultaneously in </a:t>
            </a:r>
            <a:r>
              <a:rPr lang="en-US" b="1" dirty="0"/>
              <a:t>both directions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762000"/>
            <a:ext cx="6667500" cy="5105400"/>
            <a:chOff x="1066800" y="762000"/>
            <a:chExt cx="6667500" cy="510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762000"/>
              <a:ext cx="1943100" cy="1130300"/>
            </a:xfrm>
            <a:prstGeom prst="rect">
              <a:avLst/>
            </a:prstGeom>
          </p:spPr>
        </p:pic>
        <p:pic>
          <p:nvPicPr>
            <p:cNvPr id="6" name="Picture 5" descr="c03f003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066800" y="2095500"/>
              <a:ext cx="4222630" cy="377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6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Multiplexing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high-speed circuit into several slower (logical) circuits</a:t>
            </a:r>
          </a:p>
          <a:p>
            <a:r>
              <a:rPr lang="en-US" dirty="0"/>
              <a:t>Main advantage is cost</a:t>
            </a:r>
          </a:p>
          <a:p>
            <a:pPr>
              <a:lnSpc>
                <a:spcPct val="90000"/>
              </a:lnSpc>
            </a:pPr>
            <a:r>
              <a:rPr lang="en-US" dirty="0"/>
              <a:t>Categories of multiplexing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Frequency/Wavelength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3052736"/>
            <a:ext cx="5969000" cy="3576664"/>
            <a:chOff x="2209800" y="3052736"/>
            <a:chExt cx="5969000" cy="3576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052736"/>
              <a:ext cx="1828800" cy="588936"/>
            </a:xfrm>
            <a:prstGeom prst="rect">
              <a:avLst/>
            </a:prstGeom>
          </p:spPr>
        </p:pic>
        <p:pic>
          <p:nvPicPr>
            <p:cNvPr id="7" name="Picture 6" descr="c03f004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09800" y="3657600"/>
              <a:ext cx="5969000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39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96200" cy="4214813"/>
          </a:xfrm>
        </p:spPr>
        <p:txBody>
          <a:bodyPr/>
          <a:lstStyle/>
          <a:p>
            <a:r>
              <a:rPr lang="en-US" b="1" dirty="0"/>
              <a:t>Frequency Division Multiplexing (FDM)</a:t>
            </a:r>
          </a:p>
          <a:p>
            <a:pPr lvl="1"/>
            <a:r>
              <a:rPr lang="en-US" dirty="0"/>
              <a:t>Creates “channels” from larger frequency band</a:t>
            </a:r>
          </a:p>
          <a:p>
            <a:pPr lvl="1"/>
            <a:r>
              <a:rPr lang="en-US" b="1" dirty="0" err="1"/>
              <a:t>Guardbands</a:t>
            </a:r>
            <a:r>
              <a:rPr lang="en-US" dirty="0"/>
              <a:t> separate channels to prevent interference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F944B-60F5-4241-8097-88A3BCE6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06" y="3294062"/>
            <a:ext cx="627538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696200" cy="1143000"/>
          </a:xfrm>
        </p:spPr>
        <p:txBody>
          <a:bodyPr/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696200" cy="2209799"/>
          </a:xfrm>
        </p:spPr>
        <p:txBody>
          <a:bodyPr>
            <a:normAutofit/>
          </a:bodyPr>
          <a:lstStyle/>
          <a:p>
            <a:r>
              <a:rPr lang="en-US" sz="2000" b="1" dirty="0"/>
              <a:t>Wavelength Division Multiplexing (WDM)</a:t>
            </a:r>
          </a:p>
          <a:p>
            <a:pPr lvl="1"/>
            <a:r>
              <a:rPr lang="en-US" sz="2000" dirty="0"/>
              <a:t>A variant of FDM used in fiber optic circuits</a:t>
            </a:r>
          </a:p>
          <a:p>
            <a:pPr lvl="1"/>
            <a:r>
              <a:rPr lang="en-US" sz="2000" dirty="0"/>
              <a:t>Makes use of multiple light wavelengths (colors) to divide circuit into channels</a:t>
            </a:r>
          </a:p>
          <a:p>
            <a:pPr lvl="1"/>
            <a:r>
              <a:rPr lang="en-US" sz="2000" dirty="0"/>
              <a:t>Dense WDM can divide circuit into more than 100 channels per fiber each transmitting at 10 </a:t>
            </a:r>
            <a:r>
              <a:rPr lang="en-US" sz="2000" dirty="0" err="1"/>
              <a:t>Gbps</a:t>
            </a: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861C5C-E3EA-4483-A2D6-F09E8652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08" y="2743200"/>
            <a:ext cx="606838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24200"/>
            <a:ext cx="7696200" cy="3429000"/>
          </a:xfrm>
        </p:spPr>
        <p:txBody>
          <a:bodyPr/>
          <a:lstStyle/>
          <a:p>
            <a:r>
              <a:rPr lang="en-US" b="1" dirty="0"/>
              <a:t>Statistical Time Division Multiplexing (STDM)</a:t>
            </a:r>
          </a:p>
          <a:p>
            <a:pPr lvl="2"/>
            <a:r>
              <a:rPr lang="en-US" dirty="0"/>
              <a:t>A variation of TDM</a:t>
            </a:r>
          </a:p>
          <a:p>
            <a:pPr lvl="2"/>
            <a:r>
              <a:rPr lang="en-US" dirty="0"/>
              <a:t>Designed to reduce idle time slots by allocating slots based on statistical network usage</a:t>
            </a:r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Potential time delays when actual usage does not match statistically allocated time slots</a:t>
            </a:r>
          </a:p>
          <a:p>
            <a:pPr lvl="3"/>
            <a:r>
              <a:rPr lang="en-US" dirty="0"/>
              <a:t>Additional logical addressing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295400"/>
            <a:ext cx="7696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Division Multiplexing (TDM)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Circuit is divided by devices taking turns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traditional TDM, all have equal turns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efficient than FDM, but may have idle time slots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16900"/>
      </p:ext>
    </p:extLst>
  </p:cSld>
  <p:clrMapOvr>
    <a:masterClrMapping/>
  </p:clrMapOvr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2243</TotalTime>
  <Words>1530</Words>
  <Application>Microsoft Office PowerPoint</Application>
  <PresentationFormat>On-screen Show (4:3)</PresentationFormat>
  <Paragraphs>300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fitzgerald12e_ppt_template</vt:lpstr>
      <vt:lpstr>Business Data Communications &amp; Networking</vt:lpstr>
      <vt:lpstr>Outline</vt:lpstr>
      <vt:lpstr>Physical Layer</vt:lpstr>
      <vt:lpstr>Circuits</vt:lpstr>
      <vt:lpstr>Data Flow</vt:lpstr>
      <vt:lpstr>Multiplexing</vt:lpstr>
      <vt:lpstr>Multiplexing</vt:lpstr>
      <vt:lpstr>Multiplexing</vt:lpstr>
      <vt:lpstr>Multiplexing</vt:lpstr>
      <vt:lpstr>Multiplexing</vt:lpstr>
      <vt:lpstr>Media</vt:lpstr>
      <vt:lpstr>Guided Media</vt:lpstr>
      <vt:lpstr>Guided Media</vt:lpstr>
      <vt:lpstr>Guided Media</vt:lpstr>
      <vt:lpstr>Guided Media</vt:lpstr>
      <vt:lpstr>Wireless Media</vt:lpstr>
      <vt:lpstr>Wireless Media</vt:lpstr>
      <vt:lpstr>Media</vt:lpstr>
      <vt:lpstr>Digital vs. Analog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Digital Transmission of Analog Data</vt:lpstr>
      <vt:lpstr>Digital Transmission of Analog Data</vt:lpstr>
      <vt:lpstr>Implications for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Mehran Viseh</cp:lastModifiedBy>
  <cp:revision>110</cp:revision>
  <dcterms:created xsi:type="dcterms:W3CDTF">2014-08-04T14:56:31Z</dcterms:created>
  <dcterms:modified xsi:type="dcterms:W3CDTF">2018-09-05T01:37:58Z</dcterms:modified>
</cp:coreProperties>
</file>