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86" r:id="rId1"/>
  </p:sldMasterIdLst>
  <p:notesMasterIdLst>
    <p:notesMasterId r:id="rId36"/>
  </p:notesMasterIdLst>
  <p:sldIdLst>
    <p:sldId id="283" r:id="rId2"/>
    <p:sldId id="264" r:id="rId3"/>
    <p:sldId id="284" r:id="rId4"/>
    <p:sldId id="286" r:id="rId5"/>
    <p:sldId id="287" r:id="rId6"/>
    <p:sldId id="290" r:id="rId7"/>
    <p:sldId id="329" r:id="rId8"/>
    <p:sldId id="330" r:id="rId9"/>
    <p:sldId id="295" r:id="rId10"/>
    <p:sldId id="296" r:id="rId11"/>
    <p:sldId id="331" r:id="rId12"/>
    <p:sldId id="302" r:id="rId13"/>
    <p:sldId id="303" r:id="rId14"/>
    <p:sldId id="304" r:id="rId15"/>
    <p:sldId id="332" r:id="rId16"/>
    <p:sldId id="307" r:id="rId17"/>
    <p:sldId id="308" r:id="rId18"/>
    <p:sldId id="333" r:id="rId19"/>
    <p:sldId id="311" r:id="rId20"/>
    <p:sldId id="312" r:id="rId21"/>
    <p:sldId id="313" r:id="rId22"/>
    <p:sldId id="334" r:id="rId23"/>
    <p:sldId id="314" r:id="rId24"/>
    <p:sldId id="316" r:id="rId25"/>
    <p:sldId id="317" r:id="rId26"/>
    <p:sldId id="323" r:id="rId27"/>
    <p:sldId id="324" r:id="rId28"/>
    <p:sldId id="335" r:id="rId29"/>
    <p:sldId id="327" r:id="rId30"/>
    <p:sldId id="321" r:id="rId31"/>
    <p:sldId id="322" r:id="rId32"/>
    <p:sldId id="328" r:id="rId33"/>
    <p:sldId id="336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Taylor Wells" initials="T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00000"/>
    <a:srgbClr val="800000"/>
    <a:srgbClr val="F07F09"/>
    <a:srgbClr val="E7E8E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3548" autoAdjust="0"/>
  </p:normalViewPr>
  <p:slideViewPr>
    <p:cSldViewPr>
      <p:cViewPr>
        <p:scale>
          <a:sx n="75" d="100"/>
          <a:sy n="75" d="100"/>
        </p:scale>
        <p:origin x="-1304" y="-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241E2-F4F9-4533-AB04-0D25754686EC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31DAB-9CFC-43A9-9D2D-91A5F981D5BD}">
      <dgm:prSet phldrT="[Text]"/>
      <dgm:spPr>
        <a:solidFill>
          <a:schemeClr val="accent3">
            <a:alpha val="30000"/>
          </a:schemeClr>
        </a:solidFill>
      </dgm:spPr>
      <dgm:t>
        <a:bodyPr/>
        <a:lstStyle/>
        <a:p>
          <a:r>
            <a:rPr lang="en-US" dirty="0" smtClean="0"/>
            <a:t>Transport</a:t>
          </a:r>
          <a:endParaRPr lang="en-US" dirty="0"/>
        </a:p>
      </dgm:t>
    </dgm:pt>
    <dgm:pt modelId="{ACD8318B-A665-4A51-A946-791F8985260B}" type="parTrans" cxnId="{E0F17DDD-E009-40A4-8868-DA0B1D129E3D}">
      <dgm:prSet/>
      <dgm:spPr/>
      <dgm:t>
        <a:bodyPr/>
        <a:lstStyle/>
        <a:p>
          <a:endParaRPr lang="en-US"/>
        </a:p>
      </dgm:t>
    </dgm:pt>
    <dgm:pt modelId="{2A9E7979-C5D5-489F-86E8-050273EF1923}" type="sibTrans" cxnId="{E0F17DDD-E009-40A4-8868-DA0B1D129E3D}">
      <dgm:prSet/>
      <dgm:spPr/>
      <dgm:t>
        <a:bodyPr/>
        <a:lstStyle/>
        <a:p>
          <a:endParaRPr lang="en-US"/>
        </a:p>
      </dgm:t>
    </dgm:pt>
    <dgm:pt modelId="{3B08CFF9-5BD6-4498-8226-85EF0A1D6E11}">
      <dgm:prSet phldrT="[Text]"/>
      <dgm:spPr>
        <a:solidFill>
          <a:srgbClr val="C00000">
            <a:alpha val="30000"/>
          </a:srgbClr>
        </a:solidFill>
      </dgm:spPr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757AF472-CD0A-46AC-BA39-DE70C7F58998}" type="parTrans" cxnId="{BD4D5A4C-FC35-4C28-8B22-4E584BA10E5A}">
      <dgm:prSet/>
      <dgm:spPr/>
      <dgm:t>
        <a:bodyPr/>
        <a:lstStyle/>
        <a:p>
          <a:endParaRPr lang="en-US"/>
        </a:p>
      </dgm:t>
    </dgm:pt>
    <dgm:pt modelId="{999457A8-3737-425E-B4A8-81DF4340722A}" type="sibTrans" cxnId="{BD4D5A4C-FC35-4C28-8B22-4E584BA10E5A}">
      <dgm:prSet/>
      <dgm:spPr/>
      <dgm:t>
        <a:bodyPr/>
        <a:lstStyle/>
        <a:p>
          <a:endParaRPr lang="en-US"/>
        </a:p>
      </dgm:t>
    </dgm:pt>
    <dgm:pt modelId="{8ED62DE0-F1EE-414D-8216-A3D487D7B4AC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Data Link</a:t>
          </a:r>
          <a:endParaRPr lang="en-US" dirty="0"/>
        </a:p>
      </dgm:t>
    </dgm:pt>
    <dgm:pt modelId="{97C74AB3-18A3-496B-B3D0-F34E678A1682}" type="parTrans" cxnId="{DF2ABA15-4370-4E1E-8590-897C8DD4857B}">
      <dgm:prSet/>
      <dgm:spPr/>
      <dgm:t>
        <a:bodyPr/>
        <a:lstStyle/>
        <a:p>
          <a:endParaRPr lang="en-US"/>
        </a:p>
      </dgm:t>
    </dgm:pt>
    <dgm:pt modelId="{B5D0B46E-340F-4038-9D68-4D222605B854}" type="sibTrans" cxnId="{DF2ABA15-4370-4E1E-8590-897C8DD4857B}">
      <dgm:prSet/>
      <dgm:spPr/>
      <dgm:t>
        <a:bodyPr/>
        <a:lstStyle/>
        <a:p>
          <a:endParaRPr lang="en-US"/>
        </a:p>
      </dgm:t>
    </dgm:pt>
    <dgm:pt modelId="{5A481099-45E5-4864-B2DE-06BE141C3E73}">
      <dgm:prSet phldrT="[Text]"/>
      <dgm:spPr>
        <a:solidFill>
          <a:schemeClr val="tx2">
            <a:alpha val="3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99E4C331-8BF0-4800-BC11-FD2567BEBBC7}" type="parTrans" cxnId="{65950E75-AF71-40D6-B74F-89DD4EFB3EE2}">
      <dgm:prSet/>
      <dgm:spPr/>
      <dgm:t>
        <a:bodyPr/>
        <a:lstStyle/>
        <a:p>
          <a:endParaRPr lang="en-US"/>
        </a:p>
      </dgm:t>
    </dgm:pt>
    <dgm:pt modelId="{F20B82AA-2CF2-4462-A8CC-E17CFFF69356}" type="sibTrans" cxnId="{65950E75-AF71-40D6-B74F-89DD4EFB3EE2}">
      <dgm:prSet/>
      <dgm:spPr/>
      <dgm:t>
        <a:bodyPr/>
        <a:lstStyle/>
        <a:p>
          <a:endParaRPr lang="en-US"/>
        </a:p>
      </dgm:t>
    </dgm:pt>
    <dgm:pt modelId="{E3F762E1-BAA6-44C0-A721-A0712DC93618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D79FD09B-2DC7-4D82-8EB5-6227A5B9BEBE}" type="sibTrans" cxnId="{BE700778-62A3-479D-B756-908D0B1B76E7}">
      <dgm:prSet/>
      <dgm:spPr/>
      <dgm:t>
        <a:bodyPr/>
        <a:lstStyle/>
        <a:p>
          <a:endParaRPr lang="en-US"/>
        </a:p>
      </dgm:t>
    </dgm:pt>
    <dgm:pt modelId="{D2001C10-FE80-495B-BF20-2C1BA4246C88}" type="parTrans" cxnId="{BE700778-62A3-479D-B756-908D0B1B76E7}">
      <dgm:prSet/>
      <dgm:spPr/>
      <dgm:t>
        <a:bodyPr/>
        <a:lstStyle/>
        <a:p>
          <a:endParaRPr lang="en-US"/>
        </a:p>
      </dgm:t>
    </dgm:pt>
    <dgm:pt modelId="{4E9ABC2C-B88B-407F-9767-F830AD368DBD}" type="pres">
      <dgm:prSet presAssocID="{42E241E2-F4F9-4533-AB04-0D25754686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DE0D9C-B83B-4383-A215-A650275BAC90}" type="pres">
      <dgm:prSet presAssocID="{E3F762E1-BAA6-44C0-A721-A0712DC93618}" presName="vertOne" presStyleCnt="0"/>
      <dgm:spPr/>
      <dgm:t>
        <a:bodyPr/>
        <a:lstStyle/>
        <a:p>
          <a:endParaRPr lang="en-US"/>
        </a:p>
      </dgm:t>
    </dgm:pt>
    <dgm:pt modelId="{18878F00-7696-4E35-B5EA-02E4CF9CA623}" type="pres">
      <dgm:prSet presAssocID="{E3F762E1-BAA6-44C0-A721-A0712DC93618}" presName="txOne" presStyleLbl="node0" presStyleIdx="0" presStyleCnt="1" custScaleY="104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7E8A69-AFD0-4DE6-BDF4-02015FDA9A42}" type="pres">
      <dgm:prSet presAssocID="{E3F762E1-BAA6-44C0-A721-A0712DC93618}" presName="parTransOne" presStyleCnt="0"/>
      <dgm:spPr/>
      <dgm:t>
        <a:bodyPr/>
        <a:lstStyle/>
        <a:p>
          <a:endParaRPr lang="en-US"/>
        </a:p>
      </dgm:t>
    </dgm:pt>
    <dgm:pt modelId="{6BFBB280-8126-4858-9B7C-8CE8EFCB7163}" type="pres">
      <dgm:prSet presAssocID="{E3F762E1-BAA6-44C0-A721-A0712DC93618}" presName="horzOne" presStyleCnt="0"/>
      <dgm:spPr/>
      <dgm:t>
        <a:bodyPr/>
        <a:lstStyle/>
        <a:p>
          <a:endParaRPr lang="en-US"/>
        </a:p>
      </dgm:t>
    </dgm:pt>
    <dgm:pt modelId="{9B6EDE8F-A181-4638-A66C-11FAEC62BF4C}" type="pres">
      <dgm:prSet presAssocID="{BF931DAB-9CFC-43A9-9D2D-91A5F981D5BD}" presName="vertTwo" presStyleCnt="0"/>
      <dgm:spPr/>
      <dgm:t>
        <a:bodyPr/>
        <a:lstStyle/>
        <a:p>
          <a:endParaRPr lang="en-US"/>
        </a:p>
      </dgm:t>
    </dgm:pt>
    <dgm:pt modelId="{A3289771-A1BD-42A3-A4CD-1041592FCC70}" type="pres">
      <dgm:prSet presAssocID="{BF931DAB-9CFC-43A9-9D2D-91A5F981D5BD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F4820-C4AA-4E45-B3B8-FF89758FFBBB}" type="pres">
      <dgm:prSet presAssocID="{BF931DAB-9CFC-43A9-9D2D-91A5F981D5BD}" presName="parTransTwo" presStyleCnt="0"/>
      <dgm:spPr/>
      <dgm:t>
        <a:bodyPr/>
        <a:lstStyle/>
        <a:p>
          <a:endParaRPr lang="en-US"/>
        </a:p>
      </dgm:t>
    </dgm:pt>
    <dgm:pt modelId="{47039015-D6A0-40ED-931B-03F84BE00199}" type="pres">
      <dgm:prSet presAssocID="{BF931DAB-9CFC-43A9-9D2D-91A5F981D5BD}" presName="horzTwo" presStyleCnt="0"/>
      <dgm:spPr/>
      <dgm:t>
        <a:bodyPr/>
        <a:lstStyle/>
        <a:p>
          <a:endParaRPr lang="en-US"/>
        </a:p>
      </dgm:t>
    </dgm:pt>
    <dgm:pt modelId="{F594727B-C531-40DE-9001-87AD7C51F362}" type="pres">
      <dgm:prSet presAssocID="{3B08CFF9-5BD6-4498-8226-85EF0A1D6E11}" presName="vertThree" presStyleCnt="0"/>
      <dgm:spPr/>
      <dgm:t>
        <a:bodyPr/>
        <a:lstStyle/>
        <a:p>
          <a:endParaRPr lang="en-US"/>
        </a:p>
      </dgm:t>
    </dgm:pt>
    <dgm:pt modelId="{E5E48DC3-0B93-48A2-817D-76B763F8D6AA}" type="pres">
      <dgm:prSet presAssocID="{3B08CFF9-5BD6-4498-8226-85EF0A1D6E11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2317A-D3ED-429A-A6D4-667316AB65E1}" type="pres">
      <dgm:prSet presAssocID="{3B08CFF9-5BD6-4498-8226-85EF0A1D6E11}" presName="parTransThree" presStyleCnt="0"/>
      <dgm:spPr/>
      <dgm:t>
        <a:bodyPr/>
        <a:lstStyle/>
        <a:p>
          <a:endParaRPr lang="en-US"/>
        </a:p>
      </dgm:t>
    </dgm:pt>
    <dgm:pt modelId="{1E15EAF2-0FE3-4FF9-BC88-159DE905C949}" type="pres">
      <dgm:prSet presAssocID="{3B08CFF9-5BD6-4498-8226-85EF0A1D6E11}" presName="horzThree" presStyleCnt="0"/>
      <dgm:spPr/>
      <dgm:t>
        <a:bodyPr/>
        <a:lstStyle/>
        <a:p>
          <a:endParaRPr lang="en-US"/>
        </a:p>
      </dgm:t>
    </dgm:pt>
    <dgm:pt modelId="{C9B486DB-A573-4072-BAB4-2905D7A5E691}" type="pres">
      <dgm:prSet presAssocID="{8ED62DE0-F1EE-414D-8216-A3D487D7B4AC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70DCD-9B87-4BB4-89A8-F62B33A5878E}" type="pres">
      <dgm:prSet presAssocID="{8ED62DE0-F1EE-414D-8216-A3D487D7B4AC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976C7-4028-4673-8352-7D8D86985A0A}" type="pres">
      <dgm:prSet presAssocID="{8ED62DE0-F1EE-414D-8216-A3D487D7B4AC}" presName="parTransFour" presStyleCnt="0"/>
      <dgm:spPr/>
      <dgm:t>
        <a:bodyPr/>
        <a:lstStyle/>
        <a:p>
          <a:endParaRPr lang="en-US"/>
        </a:p>
      </dgm:t>
    </dgm:pt>
    <dgm:pt modelId="{80DFB156-8F5D-4F4B-9370-9DCB90BCA5BD}" type="pres">
      <dgm:prSet presAssocID="{8ED62DE0-F1EE-414D-8216-A3D487D7B4AC}" presName="horzFour" presStyleCnt="0"/>
      <dgm:spPr/>
      <dgm:t>
        <a:bodyPr/>
        <a:lstStyle/>
        <a:p>
          <a:endParaRPr lang="en-US"/>
        </a:p>
      </dgm:t>
    </dgm:pt>
    <dgm:pt modelId="{A072C765-82F3-4E80-8D84-ECD6622FBD7A}" type="pres">
      <dgm:prSet presAssocID="{5A481099-45E5-4864-B2DE-06BE141C3E73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CC3988-F828-4B78-ADEF-FB6C815591F0}" type="pres">
      <dgm:prSet presAssocID="{5A481099-45E5-4864-B2DE-06BE141C3E73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4A7B5-B40A-405B-949F-F2E0FCE4CC6B}" type="pres">
      <dgm:prSet presAssocID="{5A481099-45E5-4864-B2DE-06BE141C3E73}" presName="horzFour" presStyleCnt="0"/>
      <dgm:spPr/>
      <dgm:t>
        <a:bodyPr/>
        <a:lstStyle/>
        <a:p>
          <a:endParaRPr lang="en-US"/>
        </a:p>
      </dgm:t>
    </dgm:pt>
  </dgm:ptLst>
  <dgm:cxnLst>
    <dgm:cxn modelId="{E0F17DDD-E009-40A4-8868-DA0B1D129E3D}" srcId="{E3F762E1-BAA6-44C0-A721-A0712DC93618}" destId="{BF931DAB-9CFC-43A9-9D2D-91A5F981D5BD}" srcOrd="0" destOrd="0" parTransId="{ACD8318B-A665-4A51-A946-791F8985260B}" sibTransId="{2A9E7979-C5D5-489F-86E8-050273EF1923}"/>
    <dgm:cxn modelId="{65950E75-AF71-40D6-B74F-89DD4EFB3EE2}" srcId="{8ED62DE0-F1EE-414D-8216-A3D487D7B4AC}" destId="{5A481099-45E5-4864-B2DE-06BE141C3E73}" srcOrd="0" destOrd="0" parTransId="{99E4C331-8BF0-4800-BC11-FD2567BEBBC7}" sibTransId="{F20B82AA-2CF2-4462-A8CC-E17CFFF69356}"/>
    <dgm:cxn modelId="{DF2ABA15-4370-4E1E-8590-897C8DD4857B}" srcId="{3B08CFF9-5BD6-4498-8226-85EF0A1D6E11}" destId="{8ED62DE0-F1EE-414D-8216-A3D487D7B4AC}" srcOrd="0" destOrd="0" parTransId="{97C74AB3-18A3-496B-B3D0-F34E678A1682}" sibTransId="{B5D0B46E-340F-4038-9D68-4D222605B854}"/>
    <dgm:cxn modelId="{BD4D5A4C-FC35-4C28-8B22-4E584BA10E5A}" srcId="{BF931DAB-9CFC-43A9-9D2D-91A5F981D5BD}" destId="{3B08CFF9-5BD6-4498-8226-85EF0A1D6E11}" srcOrd="0" destOrd="0" parTransId="{757AF472-CD0A-46AC-BA39-DE70C7F58998}" sibTransId="{999457A8-3737-425E-B4A8-81DF4340722A}"/>
    <dgm:cxn modelId="{04F89F88-1F59-4DCE-AF58-E31B840F5749}" type="presOf" srcId="{8ED62DE0-F1EE-414D-8216-A3D487D7B4AC}" destId="{DFC70DCD-9B87-4BB4-89A8-F62B33A5878E}" srcOrd="0" destOrd="0" presId="urn:microsoft.com/office/officeart/2005/8/layout/hierarchy4"/>
    <dgm:cxn modelId="{726C4ABC-8EA6-42DB-8419-3B8599C1121E}" type="presOf" srcId="{5A481099-45E5-4864-B2DE-06BE141C3E73}" destId="{0ECC3988-F828-4B78-ADEF-FB6C815591F0}" srcOrd="0" destOrd="0" presId="urn:microsoft.com/office/officeart/2005/8/layout/hierarchy4"/>
    <dgm:cxn modelId="{6093FB11-D923-483D-9D80-90F3EB235EC0}" type="presOf" srcId="{3B08CFF9-5BD6-4498-8226-85EF0A1D6E11}" destId="{E5E48DC3-0B93-48A2-817D-76B763F8D6AA}" srcOrd="0" destOrd="0" presId="urn:microsoft.com/office/officeart/2005/8/layout/hierarchy4"/>
    <dgm:cxn modelId="{E71D771F-9076-4DB7-AB77-7FC0B8E7E3B4}" type="presOf" srcId="{BF931DAB-9CFC-43A9-9D2D-91A5F981D5BD}" destId="{A3289771-A1BD-42A3-A4CD-1041592FCC70}" srcOrd="0" destOrd="0" presId="urn:microsoft.com/office/officeart/2005/8/layout/hierarchy4"/>
    <dgm:cxn modelId="{849DEFA2-4485-4794-AD08-F2C9C2B06082}" type="presOf" srcId="{E3F762E1-BAA6-44C0-A721-A0712DC93618}" destId="{18878F00-7696-4E35-B5EA-02E4CF9CA623}" srcOrd="0" destOrd="0" presId="urn:microsoft.com/office/officeart/2005/8/layout/hierarchy4"/>
    <dgm:cxn modelId="{1CBF4FC2-225D-4D6A-A017-8D6A59CCDB9B}" type="presOf" srcId="{42E241E2-F4F9-4533-AB04-0D25754686EC}" destId="{4E9ABC2C-B88B-407F-9767-F830AD368DBD}" srcOrd="0" destOrd="0" presId="urn:microsoft.com/office/officeart/2005/8/layout/hierarchy4"/>
    <dgm:cxn modelId="{BE700778-62A3-479D-B756-908D0B1B76E7}" srcId="{42E241E2-F4F9-4533-AB04-0D25754686EC}" destId="{E3F762E1-BAA6-44C0-A721-A0712DC93618}" srcOrd="0" destOrd="0" parTransId="{D2001C10-FE80-495B-BF20-2C1BA4246C88}" sibTransId="{D79FD09B-2DC7-4D82-8EB5-6227A5B9BEBE}"/>
    <dgm:cxn modelId="{A2A7AC30-8C94-48F3-9D60-2BA08B5DB9A6}" type="presParOf" srcId="{4E9ABC2C-B88B-407F-9767-F830AD368DBD}" destId="{78DE0D9C-B83B-4383-A215-A650275BAC90}" srcOrd="0" destOrd="0" presId="urn:microsoft.com/office/officeart/2005/8/layout/hierarchy4"/>
    <dgm:cxn modelId="{D0022208-08CB-4BF0-B531-A69F37780000}" type="presParOf" srcId="{78DE0D9C-B83B-4383-A215-A650275BAC90}" destId="{18878F00-7696-4E35-B5EA-02E4CF9CA623}" srcOrd="0" destOrd="0" presId="urn:microsoft.com/office/officeart/2005/8/layout/hierarchy4"/>
    <dgm:cxn modelId="{D621D6D7-CC6D-47A5-B55A-6C3283CAF1B3}" type="presParOf" srcId="{78DE0D9C-B83B-4383-A215-A650275BAC90}" destId="{337E8A69-AFD0-4DE6-BDF4-02015FDA9A42}" srcOrd="1" destOrd="0" presId="urn:microsoft.com/office/officeart/2005/8/layout/hierarchy4"/>
    <dgm:cxn modelId="{A0A71A8E-CCD1-4EDF-AE8F-96C0068EA204}" type="presParOf" srcId="{78DE0D9C-B83B-4383-A215-A650275BAC90}" destId="{6BFBB280-8126-4858-9B7C-8CE8EFCB7163}" srcOrd="2" destOrd="0" presId="urn:microsoft.com/office/officeart/2005/8/layout/hierarchy4"/>
    <dgm:cxn modelId="{6F9EBD3F-6D2E-4D4B-92F3-82B1D8FE04B4}" type="presParOf" srcId="{6BFBB280-8126-4858-9B7C-8CE8EFCB7163}" destId="{9B6EDE8F-A181-4638-A66C-11FAEC62BF4C}" srcOrd="0" destOrd="0" presId="urn:microsoft.com/office/officeart/2005/8/layout/hierarchy4"/>
    <dgm:cxn modelId="{810DBC1E-F856-41DF-A408-8433EDACD599}" type="presParOf" srcId="{9B6EDE8F-A181-4638-A66C-11FAEC62BF4C}" destId="{A3289771-A1BD-42A3-A4CD-1041592FCC70}" srcOrd="0" destOrd="0" presId="urn:microsoft.com/office/officeart/2005/8/layout/hierarchy4"/>
    <dgm:cxn modelId="{86831C01-E545-472E-A8E5-B3B6F0DF6228}" type="presParOf" srcId="{9B6EDE8F-A181-4638-A66C-11FAEC62BF4C}" destId="{E17F4820-C4AA-4E45-B3B8-FF89758FFBBB}" srcOrd="1" destOrd="0" presId="urn:microsoft.com/office/officeart/2005/8/layout/hierarchy4"/>
    <dgm:cxn modelId="{E4F2727B-0FFE-46C1-878D-C6A442F638E5}" type="presParOf" srcId="{9B6EDE8F-A181-4638-A66C-11FAEC62BF4C}" destId="{47039015-D6A0-40ED-931B-03F84BE00199}" srcOrd="2" destOrd="0" presId="urn:microsoft.com/office/officeart/2005/8/layout/hierarchy4"/>
    <dgm:cxn modelId="{469740FF-B3CC-40A1-97F9-ABD1FA99BEE5}" type="presParOf" srcId="{47039015-D6A0-40ED-931B-03F84BE00199}" destId="{F594727B-C531-40DE-9001-87AD7C51F362}" srcOrd="0" destOrd="0" presId="urn:microsoft.com/office/officeart/2005/8/layout/hierarchy4"/>
    <dgm:cxn modelId="{DB852756-A390-4D38-A11A-A2F4F8F50D3F}" type="presParOf" srcId="{F594727B-C531-40DE-9001-87AD7C51F362}" destId="{E5E48DC3-0B93-48A2-817D-76B763F8D6AA}" srcOrd="0" destOrd="0" presId="urn:microsoft.com/office/officeart/2005/8/layout/hierarchy4"/>
    <dgm:cxn modelId="{65275382-11CD-4112-82D7-C257545A2300}" type="presParOf" srcId="{F594727B-C531-40DE-9001-87AD7C51F362}" destId="{C1D2317A-D3ED-429A-A6D4-667316AB65E1}" srcOrd="1" destOrd="0" presId="urn:microsoft.com/office/officeart/2005/8/layout/hierarchy4"/>
    <dgm:cxn modelId="{212B8628-2420-4AF5-9843-0F6EFB8CD536}" type="presParOf" srcId="{F594727B-C531-40DE-9001-87AD7C51F362}" destId="{1E15EAF2-0FE3-4FF9-BC88-159DE905C949}" srcOrd="2" destOrd="0" presId="urn:microsoft.com/office/officeart/2005/8/layout/hierarchy4"/>
    <dgm:cxn modelId="{E0FBFEBE-A7B9-4533-B762-AB2B2FDE5C58}" type="presParOf" srcId="{1E15EAF2-0FE3-4FF9-BC88-159DE905C949}" destId="{C9B486DB-A573-4072-BAB4-2905D7A5E691}" srcOrd="0" destOrd="0" presId="urn:microsoft.com/office/officeart/2005/8/layout/hierarchy4"/>
    <dgm:cxn modelId="{92D2A832-D32E-4E10-B48B-466F67515F5C}" type="presParOf" srcId="{C9B486DB-A573-4072-BAB4-2905D7A5E691}" destId="{DFC70DCD-9B87-4BB4-89A8-F62B33A5878E}" srcOrd="0" destOrd="0" presId="urn:microsoft.com/office/officeart/2005/8/layout/hierarchy4"/>
    <dgm:cxn modelId="{EC7038C1-D3C3-4A2C-87B9-F10A374230E9}" type="presParOf" srcId="{C9B486DB-A573-4072-BAB4-2905D7A5E691}" destId="{8D5976C7-4028-4673-8352-7D8D86985A0A}" srcOrd="1" destOrd="0" presId="urn:microsoft.com/office/officeart/2005/8/layout/hierarchy4"/>
    <dgm:cxn modelId="{47321529-1C50-47A4-9B29-092B63BC6C7B}" type="presParOf" srcId="{C9B486DB-A573-4072-BAB4-2905D7A5E691}" destId="{80DFB156-8F5D-4F4B-9370-9DCB90BCA5BD}" srcOrd="2" destOrd="0" presId="urn:microsoft.com/office/officeart/2005/8/layout/hierarchy4"/>
    <dgm:cxn modelId="{CB3F1A42-EE47-47F2-8442-045B5E5F9BF0}" type="presParOf" srcId="{80DFB156-8F5D-4F4B-9370-9DCB90BCA5BD}" destId="{A072C765-82F3-4E80-8D84-ECD6622FBD7A}" srcOrd="0" destOrd="0" presId="urn:microsoft.com/office/officeart/2005/8/layout/hierarchy4"/>
    <dgm:cxn modelId="{ADFFC4BA-C026-41B1-8E9C-F087B6108017}" type="presParOf" srcId="{A072C765-82F3-4E80-8D84-ECD6622FBD7A}" destId="{0ECC3988-F828-4B78-ADEF-FB6C815591F0}" srcOrd="0" destOrd="0" presId="urn:microsoft.com/office/officeart/2005/8/layout/hierarchy4"/>
    <dgm:cxn modelId="{5790B9C8-08DD-49C7-ABC2-4448754074FF}" type="presParOf" srcId="{A072C765-82F3-4E80-8D84-ECD6622FBD7A}" destId="{D864A7B5-B40A-405B-949F-F2E0FCE4CC6B}" srcOrd="1" destOrd="0" presId="urn:microsoft.com/office/officeart/2005/8/layout/hierarchy4"/>
  </dgm:cxnLst>
  <dgm:bg/>
  <dgm:whole/>
  <dgm:extLst>
    <a:ext uri="{C62137D5-CB1D-491B-B009-E17868A290BF}">
      <dgm14:recolorImg xmlns:dgm14="http://schemas.microsoft.com/office/drawing/2010/diagram" xmlns:a="http://schemas.openxmlformats.org/drawingml/2006/main" xmlns:dgm="http://schemas.openxmlformats.org/drawingml/2006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878F00-7696-4E35-B5EA-02E4CF9CA623}">
      <dsp:nvSpPr>
        <dsp:cNvPr id="0" name=""/>
        <dsp:cNvSpPr/>
      </dsp:nvSpPr>
      <dsp:spPr>
        <a:xfrm>
          <a:off x="1525" y="354"/>
          <a:ext cx="3121149" cy="84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Application</a:t>
          </a:r>
          <a:endParaRPr lang="en-US" sz="3600" kern="1200" dirty="0"/>
        </a:p>
      </dsp:txBody>
      <dsp:txXfrm>
        <a:off x="1525" y="354"/>
        <a:ext cx="3121149" cy="844613"/>
      </dsp:txXfrm>
    </dsp:sp>
    <dsp:sp modelId="{A3289771-A1BD-42A3-A4CD-1041592FCC70}">
      <dsp:nvSpPr>
        <dsp:cNvPr id="0" name=""/>
        <dsp:cNvSpPr/>
      </dsp:nvSpPr>
      <dsp:spPr>
        <a:xfrm>
          <a:off x="1525" y="878541"/>
          <a:ext cx="3121149" cy="808799"/>
        </a:xfrm>
        <a:prstGeom prst="roundRect">
          <a:avLst>
            <a:gd name="adj" fmla="val 10000"/>
          </a:avLst>
        </a:prstGeom>
        <a:solidFill>
          <a:schemeClr val="accent3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Transport</a:t>
          </a:r>
          <a:endParaRPr lang="en-US" sz="3500" kern="1200" dirty="0"/>
        </a:p>
      </dsp:txBody>
      <dsp:txXfrm>
        <a:off x="1525" y="878541"/>
        <a:ext cx="3121149" cy="808799"/>
      </dsp:txXfrm>
    </dsp:sp>
    <dsp:sp modelId="{E5E48DC3-0B93-48A2-817D-76B763F8D6AA}">
      <dsp:nvSpPr>
        <dsp:cNvPr id="0" name=""/>
        <dsp:cNvSpPr/>
      </dsp:nvSpPr>
      <dsp:spPr>
        <a:xfrm>
          <a:off x="1525" y="1720913"/>
          <a:ext cx="3121149" cy="808799"/>
        </a:xfrm>
        <a:prstGeom prst="roundRect">
          <a:avLst>
            <a:gd name="adj" fmla="val 10000"/>
          </a:avLst>
        </a:prstGeom>
        <a:solidFill>
          <a:srgbClr val="C0000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Network</a:t>
          </a:r>
          <a:endParaRPr lang="en-US" sz="3500" kern="1200" dirty="0"/>
        </a:p>
      </dsp:txBody>
      <dsp:txXfrm>
        <a:off x="1525" y="1720913"/>
        <a:ext cx="3121149" cy="808799"/>
      </dsp:txXfrm>
    </dsp:sp>
    <dsp:sp modelId="{DFC70DCD-9B87-4BB4-89A8-F62B33A5878E}">
      <dsp:nvSpPr>
        <dsp:cNvPr id="0" name=""/>
        <dsp:cNvSpPr/>
      </dsp:nvSpPr>
      <dsp:spPr>
        <a:xfrm>
          <a:off x="1525" y="2563286"/>
          <a:ext cx="3121149" cy="80879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Data Link</a:t>
          </a:r>
          <a:endParaRPr lang="en-US" sz="3500" kern="1200" dirty="0"/>
        </a:p>
      </dsp:txBody>
      <dsp:txXfrm>
        <a:off x="1525" y="2563286"/>
        <a:ext cx="3121149" cy="808799"/>
      </dsp:txXfrm>
    </dsp:sp>
    <dsp:sp modelId="{0ECC3988-F828-4B78-ADEF-FB6C815591F0}">
      <dsp:nvSpPr>
        <dsp:cNvPr id="0" name=""/>
        <dsp:cNvSpPr/>
      </dsp:nvSpPr>
      <dsp:spPr>
        <a:xfrm>
          <a:off x="1525" y="3405658"/>
          <a:ext cx="3121149" cy="808799"/>
        </a:xfrm>
        <a:prstGeom prst="roundRect">
          <a:avLst>
            <a:gd name="adj" fmla="val 10000"/>
          </a:avLst>
        </a:prstGeom>
        <a:solidFill>
          <a:schemeClr val="tx2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Physical</a:t>
          </a:r>
          <a:endParaRPr lang="en-US" sz="3500" kern="1200" dirty="0"/>
        </a:p>
      </dsp:txBody>
      <dsp:txXfrm>
        <a:off x="1525" y="3405658"/>
        <a:ext cx="3121149" cy="808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3DC9-E7C0-4C83-BE0C-072B1AD98492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088E-5FF9-4C46-8F02-60985A09C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13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04E6B0-E653-42B5-B98F-B31BE9AC0F0C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048001"/>
            <a:ext cx="5867401" cy="1219200"/>
          </a:xfr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100000">
                <a:srgbClr val="4F9A26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314702" y="1028697"/>
            <a:ext cx="2590800" cy="90678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0"/>
            <a:ext cx="1981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892175"/>
            <a:ext cx="5334000" cy="1470025"/>
          </a:xfrm>
        </p:spPr>
        <p:txBody>
          <a:bodyPr/>
          <a:lstStyle>
            <a:lvl1pPr algn="r">
              <a:defRPr b="1" cap="small" baseline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6906-1099-4DF4-9325-3CEA814348F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" y="4244339"/>
            <a:ext cx="92202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99303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FitzGerald ● Dennis ● </a:t>
            </a:r>
            <a:r>
              <a:rPr lang="en-US" sz="240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Durcikova</a:t>
            </a:r>
            <a:endParaRPr lang="en-US" sz="24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526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Taylor M. Wells: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Business Administration,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University, Sacramento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21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895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C747-E921-4661-B9EF-03BA7D5241EC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66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558-4287-402E-BE67-41033CC43C3C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55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FC1C-FCC8-4B68-A57D-BB125324117D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014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48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D18-4C60-4027-9C35-8235DF81189B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80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1B6C-6140-440A-973E-F0667B386FF7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381500" y="-4381500"/>
            <a:ext cx="381000" cy="9144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10009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1B6C-6140-440A-973E-F0667B386FF7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11213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65A9A"/>
              </a:buClr>
              <a:defRPr/>
            </a:lvl1pPr>
            <a:lvl2pPr>
              <a:buClr>
                <a:srgbClr val="265A9A"/>
              </a:buClr>
              <a:defRPr/>
            </a:lvl2pPr>
            <a:lvl3pPr>
              <a:buClr>
                <a:srgbClr val="265A9A"/>
              </a:buClr>
              <a:defRPr/>
            </a:lvl3pPr>
            <a:lvl4pPr>
              <a:buClr>
                <a:srgbClr val="265A9A"/>
              </a:buClr>
              <a:defRPr/>
            </a:lvl4pPr>
            <a:lvl5pPr>
              <a:buClr>
                <a:srgbClr val="265A9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72F8-1E60-47E0-A0F6-92799F85E1DC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510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21D3-CA99-4889-ACD0-EA102EBCB65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575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D60-BFF6-4D44-9352-70573D3786F2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90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44" y="1646238"/>
            <a:ext cx="3771856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646238"/>
            <a:ext cx="36195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A156-1D15-4E0E-84ED-BBE489578025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430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990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D03-D666-4E4D-89EC-C9875D5FFF1A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68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1EF9-9CC5-4445-8FA2-A503AED5D19E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33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1B6C-6140-440A-973E-F0667B386FF7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John Wiley &amp; Sons, Inc. All rights reserved.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30727" y="6428601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fld id="{EB19BA82-6AD1-4C8F-9940-9F1BD01BC7EF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75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baseline="0">
          <a:solidFill>
            <a:srgbClr val="265A9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</a:p>
          <a:p>
            <a:r>
              <a:rPr lang="en-US" dirty="0" smtClean="0"/>
              <a:t>Data Link Layer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/>
              <a:t>Business Data Communications &amp; Networking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61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Network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9238"/>
            <a:ext cx="7493000" cy="4441975"/>
          </a:xfrm>
        </p:spPr>
        <p:txBody>
          <a:bodyPr>
            <a:normAutofit/>
          </a:bodyPr>
          <a:lstStyle/>
          <a:p>
            <a:r>
              <a:rPr lang="en-US" dirty="0" smtClean="0"/>
              <a:t>Line </a:t>
            </a:r>
            <a:r>
              <a:rPr lang="en-US" dirty="0"/>
              <a:t>noise and </a:t>
            </a:r>
            <a:r>
              <a:rPr lang="en-US" dirty="0" smtClean="0"/>
              <a:t>distortion</a:t>
            </a:r>
          </a:p>
          <a:p>
            <a:pPr lvl="1"/>
            <a:r>
              <a:rPr lang="en-US" dirty="0" smtClean="0"/>
              <a:t>Major reason for errors and caused by several sources</a:t>
            </a:r>
            <a:endParaRPr lang="en-US" dirty="0"/>
          </a:p>
          <a:p>
            <a:pPr lvl="1"/>
            <a:r>
              <a:rPr lang="en-US" dirty="0"/>
              <a:t>More likely on electrical media</a:t>
            </a:r>
          </a:p>
          <a:p>
            <a:pPr lvl="1"/>
            <a:r>
              <a:rPr lang="en-US" dirty="0"/>
              <a:t>Undesirable electrical signal</a:t>
            </a:r>
          </a:p>
          <a:p>
            <a:pPr lvl="1"/>
            <a:r>
              <a:rPr lang="en-US" dirty="0"/>
              <a:t>Degrades performance of a circuit</a:t>
            </a:r>
          </a:p>
          <a:p>
            <a:pPr lvl="1"/>
            <a:r>
              <a:rPr lang="en-US" dirty="0"/>
              <a:t>Manifestation</a:t>
            </a:r>
          </a:p>
          <a:p>
            <a:pPr lvl="2"/>
            <a:r>
              <a:rPr lang="en-US" dirty="0"/>
              <a:t>Extra bits</a:t>
            </a:r>
          </a:p>
          <a:p>
            <a:pPr lvl="2"/>
            <a:r>
              <a:rPr lang="en-US" dirty="0"/>
              <a:t>“Flipped” bits</a:t>
            </a:r>
          </a:p>
          <a:p>
            <a:pPr lvl="2"/>
            <a:r>
              <a:rPr lang="en-US" dirty="0"/>
              <a:t>Missing bits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24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Prevention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336814"/>
              </p:ext>
            </p:extLst>
          </p:nvPr>
        </p:nvGraphicFramePr>
        <p:xfrm>
          <a:off x="457198" y="1681480"/>
          <a:ext cx="8305802" cy="32207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133602"/>
                <a:gridCol w="3529447"/>
                <a:gridCol w="264275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of Error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What Causes It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How to Prevent or Fix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White</a:t>
                      </a:r>
                      <a:r>
                        <a:rPr lang="en-US" sz="1600" b="1" baseline="0" dirty="0" smtClean="0"/>
                        <a:t> Noise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Movement of electrons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Increase signal</a:t>
                      </a:r>
                      <a:r>
                        <a:rPr lang="en-US" sz="1600" b="0" baseline="0" dirty="0" smtClean="0"/>
                        <a:t> strength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Impulse</a:t>
                      </a:r>
                      <a:r>
                        <a:rPr lang="en-US" sz="1600" b="1" baseline="0" dirty="0" smtClean="0"/>
                        <a:t> Noise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Sudden increases</a:t>
                      </a:r>
                      <a:r>
                        <a:rPr lang="en-US" sz="1600" b="0" baseline="0" dirty="0" smtClean="0"/>
                        <a:t> in electricity (e.g., lightning)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Shield or move the wires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Cross-talk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Multiplexer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guardbands</a:t>
                      </a:r>
                      <a:r>
                        <a:rPr lang="en-US" sz="1600" b="0" baseline="0" dirty="0" smtClean="0"/>
                        <a:t> too small or wires too close together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Increase the </a:t>
                      </a:r>
                      <a:r>
                        <a:rPr lang="en-US" sz="1600" b="0" dirty="0" err="1" smtClean="0"/>
                        <a:t>guardbands</a:t>
                      </a:r>
                      <a:r>
                        <a:rPr lang="en-US" sz="1600" b="0" dirty="0" smtClean="0"/>
                        <a:t> or move or shield the wires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Echo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Poor (misaligned) connections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Fix the connections</a:t>
                      </a:r>
                      <a:r>
                        <a:rPr lang="en-US" sz="1600" b="0" baseline="0" dirty="0" smtClean="0"/>
                        <a:t> or tune equipment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Attenuation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Gradual decrease in signal over</a:t>
                      </a:r>
                      <a:r>
                        <a:rPr lang="en-US" sz="1600" b="0" baseline="0" dirty="0" smtClean="0"/>
                        <a:t> distance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Use repeaters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Intermodulation noise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Signals from several circuits</a:t>
                      </a:r>
                      <a:r>
                        <a:rPr lang="en-US" sz="1600" b="0" baseline="0" dirty="0" smtClean="0"/>
                        <a:t> combine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Move or shield the wires</a:t>
                      </a:r>
                      <a:endParaRPr lang="en-US" sz="16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77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Error Detection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Receivers need to know when the data transmitted is not correct</a:t>
            </a:r>
          </a:p>
          <a:p>
            <a:r>
              <a:rPr lang="en-US" dirty="0" smtClean="0"/>
              <a:t>Add “check value” (error </a:t>
            </a:r>
            <a:r>
              <a:rPr lang="en-US" dirty="0"/>
              <a:t>d</a:t>
            </a:r>
            <a:r>
              <a:rPr lang="en-US" dirty="0" smtClean="0"/>
              <a:t>etection value) to message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Check value produced by mathematical formula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09800" y="3124200"/>
            <a:ext cx="4343400" cy="838200"/>
            <a:chOff x="2438400" y="3429000"/>
            <a:chExt cx="4343400" cy="838200"/>
          </a:xfrm>
        </p:grpSpPr>
        <p:sp>
          <p:nvSpPr>
            <p:cNvPr id="2" name="Rectangle 1"/>
            <p:cNvSpPr/>
            <p:nvPr/>
          </p:nvSpPr>
          <p:spPr>
            <a:xfrm>
              <a:off x="2438400" y="3429000"/>
              <a:ext cx="3124200" cy="838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Message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562600" y="3429000"/>
              <a:ext cx="1219200" cy="838200"/>
            </a:xfrm>
            <a:prstGeom prst="rect">
              <a:avLst/>
            </a:prstGeom>
            <a:solidFill>
              <a:srgbClr val="CCCC00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Check Value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88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Error Detection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sender and receiver calculate check value</a:t>
            </a:r>
          </a:p>
          <a:p>
            <a:r>
              <a:rPr lang="en-US" dirty="0" smtClean="0"/>
              <a:t>Sender tests whether the check values match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24000" y="2667000"/>
            <a:ext cx="6146152" cy="3810000"/>
            <a:chOff x="1393943" y="1981200"/>
            <a:chExt cx="6146152" cy="3810000"/>
          </a:xfrm>
        </p:grpSpPr>
        <p:sp>
          <p:nvSpPr>
            <p:cNvPr id="7" name="Rectangle 6"/>
            <p:cNvSpPr/>
            <p:nvPr/>
          </p:nvSpPr>
          <p:spPr>
            <a:xfrm>
              <a:off x="1582528" y="4343400"/>
              <a:ext cx="1120011" cy="46769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Message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11351" y="4343401"/>
              <a:ext cx="870049" cy="467692"/>
            </a:xfrm>
            <a:prstGeom prst="rect">
              <a:avLst/>
            </a:prstGeom>
            <a:solidFill>
              <a:srgbClr val="CCCC00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Check Value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95905" y="1981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Sender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5000" y="5257800"/>
              <a:ext cx="1338946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Mathematical Calculations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>
            <a:xfrm>
              <a:off x="2142534" y="4811092"/>
              <a:ext cx="0" cy="4467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108276" y="4811093"/>
              <a:ext cx="0" cy="446707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43828" y="1981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Receiver</a:t>
              </a:r>
              <a:endParaRPr lang="en-US" sz="20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367277" y="3276486"/>
              <a:ext cx="21193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486400" y="4343400"/>
              <a:ext cx="1120011" cy="46769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Message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5223" y="4343401"/>
              <a:ext cx="793849" cy="4676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Check Value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08872" y="5257800"/>
              <a:ext cx="1338946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Mathematical Calculations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7" idx="2"/>
            </p:cNvCxnSpPr>
            <p:nvPr/>
          </p:nvCxnSpPr>
          <p:spPr>
            <a:xfrm>
              <a:off x="6046406" y="4811092"/>
              <a:ext cx="0" cy="4467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8" idx="2"/>
            </p:cNvCxnSpPr>
            <p:nvPr/>
          </p:nvCxnSpPr>
          <p:spPr>
            <a:xfrm>
              <a:off x="7012148" y="4811093"/>
              <a:ext cx="0" cy="446707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2050" name="Picture 2" descr="D:\My Dropbox\Dropbox\CONSULTING\Business Data Comm Slides\Images\deskto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943" y="2356733"/>
              <a:ext cx="1973334" cy="1986667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D:\My Dropbox\Dropbox\CONSULTING\Business Data Comm Slides\Images\deskto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761" y="2381310"/>
              <a:ext cx="1973334" cy="1986667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71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Error Detection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Parity check	</a:t>
            </a:r>
          </a:p>
          <a:p>
            <a:pPr lvl="1"/>
            <a:r>
              <a:rPr lang="en-US" dirty="0" smtClean="0"/>
              <a:t>1-bit check value</a:t>
            </a:r>
          </a:p>
          <a:p>
            <a:pPr lvl="1"/>
            <a:r>
              <a:rPr lang="en-US" dirty="0" smtClean="0"/>
              <a:t>Based on the number of 1’s in the message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Even parity:  number of 1’s remains even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Odd parity: number of 1’s remains odd</a:t>
            </a:r>
          </a:p>
          <a:p>
            <a:pPr lvl="1"/>
            <a:r>
              <a:rPr lang="en-US" dirty="0" smtClean="0"/>
              <a:t>Simple, but only detects 50% of errors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694872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/>
              <a:t>Example (Even Parity)</a:t>
            </a:r>
          </a:p>
          <a:p>
            <a:endParaRPr lang="en-US" sz="1800" dirty="0" smtClean="0"/>
          </a:p>
          <a:p>
            <a:r>
              <a:rPr lang="en-US" sz="1800" dirty="0" smtClean="0"/>
              <a:t>Character: 	‘A’</a:t>
            </a:r>
          </a:p>
          <a:p>
            <a:r>
              <a:rPr lang="en-US" sz="1800" dirty="0" smtClean="0"/>
              <a:t>Binary: 		01000001</a:t>
            </a:r>
          </a:p>
          <a:p>
            <a:r>
              <a:rPr lang="en-US" sz="1800" dirty="0" smtClean="0"/>
              <a:t>Parity Bit:	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7483" y="5218390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Character: 	‘C’</a:t>
            </a:r>
          </a:p>
          <a:p>
            <a:r>
              <a:rPr lang="en-US" sz="1800" dirty="0" smtClean="0"/>
              <a:t>Binary: 		01000011</a:t>
            </a:r>
          </a:p>
          <a:p>
            <a:r>
              <a:rPr lang="en-US" sz="1800" dirty="0" smtClean="0"/>
              <a:t>Parity Bit:	1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1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Error Detection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Checksum	</a:t>
            </a:r>
          </a:p>
          <a:p>
            <a:pPr lvl="1"/>
            <a:r>
              <a:rPr lang="en-US" dirty="0" smtClean="0"/>
              <a:t>1-byte (typically) check value</a:t>
            </a:r>
          </a:p>
          <a:p>
            <a:pPr lvl="1"/>
            <a:r>
              <a:rPr lang="en-US" dirty="0" smtClean="0"/>
              <a:t>Checksum algorithms vary in the creation of check values</a:t>
            </a:r>
            <a:endParaRPr lang="en-US" dirty="0"/>
          </a:p>
          <a:p>
            <a:pPr lvl="1"/>
            <a:r>
              <a:rPr lang="en-US" dirty="0" smtClean="0"/>
              <a:t>Detects 95% of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Error Detection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Cyclic redundancy check (CRC)	</a:t>
            </a:r>
          </a:p>
          <a:p>
            <a:pPr lvl="1"/>
            <a:r>
              <a:rPr lang="en-US" dirty="0"/>
              <a:t>Treats </a:t>
            </a:r>
            <a:r>
              <a:rPr lang="en-US" dirty="0" smtClean="0"/>
              <a:t>message </a:t>
            </a:r>
            <a:r>
              <a:rPr lang="en-US" dirty="0"/>
              <a:t>as a </a:t>
            </a:r>
            <a:r>
              <a:rPr lang="en-US" dirty="0" smtClean="0"/>
              <a:t>single binary number</a:t>
            </a:r>
          </a:p>
          <a:p>
            <a:pPr lvl="1"/>
            <a:r>
              <a:rPr lang="en-US" dirty="0" smtClean="0"/>
              <a:t>Divides </a:t>
            </a:r>
            <a:r>
              <a:rPr lang="en-US" dirty="0"/>
              <a:t>by a preset </a:t>
            </a:r>
            <a:r>
              <a:rPr lang="en-US" dirty="0" smtClean="0"/>
              <a:t>number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ses remainder </a:t>
            </a:r>
            <a:r>
              <a:rPr lang="en-US" dirty="0"/>
              <a:t>as the check </a:t>
            </a:r>
            <a:r>
              <a:rPr lang="en-US" dirty="0" smtClean="0"/>
              <a:t>value</a:t>
            </a:r>
            <a:endParaRPr lang="en-US" dirty="0"/>
          </a:p>
          <a:p>
            <a:r>
              <a:rPr lang="en-US" dirty="0"/>
              <a:t>Preset number is chosen </a:t>
            </a:r>
            <a:r>
              <a:rPr lang="en-US" dirty="0" smtClean="0"/>
              <a:t>so that </a:t>
            </a:r>
            <a:r>
              <a:rPr lang="en-US" dirty="0"/>
              <a:t>remainder is </a:t>
            </a:r>
            <a:r>
              <a:rPr lang="en-US" dirty="0" smtClean="0"/>
              <a:t>the correct number of bits</a:t>
            </a:r>
            <a:endParaRPr lang="en-US" dirty="0"/>
          </a:p>
          <a:p>
            <a:r>
              <a:rPr lang="en-US" dirty="0" smtClean="0"/>
              <a:t>Modes:</a:t>
            </a:r>
          </a:p>
          <a:p>
            <a:pPr lvl="1"/>
            <a:r>
              <a:rPr lang="en-US" dirty="0" smtClean="0"/>
              <a:t>CRC-16 (~99.998% error detection rate)</a:t>
            </a:r>
          </a:p>
          <a:p>
            <a:pPr lvl="1"/>
            <a:r>
              <a:rPr lang="en-US" dirty="0" smtClean="0"/>
              <a:t>CRC-32 (&gt;99.99999% error detection rate)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64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Error Correction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Once detected, errors must be corrected</a:t>
            </a:r>
          </a:p>
          <a:p>
            <a:r>
              <a:rPr lang="en-US" dirty="0" smtClean="0"/>
              <a:t>Error correction techniques</a:t>
            </a:r>
          </a:p>
          <a:p>
            <a:pPr lvl="1"/>
            <a:r>
              <a:rPr lang="en-US" dirty="0" smtClean="0"/>
              <a:t>Retransmission (or backward error correction) </a:t>
            </a:r>
          </a:p>
          <a:p>
            <a:pPr lvl="2"/>
            <a:r>
              <a:rPr lang="en-US" dirty="0"/>
              <a:t>Retransmission is simple and most common</a:t>
            </a:r>
          </a:p>
          <a:p>
            <a:pPr lvl="2"/>
            <a:r>
              <a:rPr lang="en-US" dirty="0"/>
              <a:t>Automatic Repeat </a:t>
            </a:r>
            <a:r>
              <a:rPr lang="en-US" dirty="0" err="1"/>
              <a:t>reQuest</a:t>
            </a:r>
            <a:r>
              <a:rPr lang="en-US" dirty="0"/>
              <a:t> (ARQ)</a:t>
            </a:r>
          </a:p>
          <a:p>
            <a:pPr lvl="3"/>
            <a:r>
              <a:rPr lang="en-US" dirty="0"/>
              <a:t>Stop-and-wait ARQ</a:t>
            </a:r>
          </a:p>
          <a:p>
            <a:pPr lvl="3"/>
            <a:r>
              <a:rPr lang="en-US" dirty="0"/>
              <a:t>Continuous ARQ</a:t>
            </a:r>
          </a:p>
          <a:p>
            <a:pPr lvl="2"/>
            <a:r>
              <a:rPr lang="en-US" dirty="0"/>
              <a:t>This can also provide flow </a:t>
            </a:r>
            <a:r>
              <a:rPr lang="en-US" dirty="0" smtClean="0"/>
              <a:t>control by limiting the number of messages sent</a:t>
            </a:r>
          </a:p>
          <a:p>
            <a:pPr lvl="1"/>
            <a:r>
              <a:rPr lang="en-US" dirty="0" smtClean="0"/>
              <a:t>Forward error correction</a:t>
            </a:r>
          </a:p>
          <a:p>
            <a:pPr lvl="2"/>
            <a:r>
              <a:rPr lang="en-US" dirty="0" smtClean="0"/>
              <a:t>Receiving device can correct messages without retransmission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74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y Dropbox\Dropbox\CONSULTING\Business Data Comm Slides\Images\continuous ar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240530" cy="3429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Error Correction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3681026" cy="4214813"/>
          </a:xfrm>
        </p:spPr>
        <p:txBody>
          <a:bodyPr>
            <a:normAutofit/>
          </a:bodyPr>
          <a:lstStyle/>
          <a:p>
            <a:r>
              <a:rPr lang="en-US" dirty="0" smtClean="0"/>
              <a:t>Stop-and-wait ARQ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Receiver receives frame and sends:</a:t>
            </a:r>
          </a:p>
          <a:p>
            <a:pPr lvl="2"/>
            <a:r>
              <a:rPr lang="en-US" dirty="0" smtClean="0"/>
              <a:t>Acknowledgement (ACK) if no error</a:t>
            </a:r>
          </a:p>
          <a:p>
            <a:pPr lvl="2"/>
            <a:r>
              <a:rPr lang="en-US" dirty="0" smtClean="0"/>
              <a:t>Negative acknowledgement (NAK) if error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NAK, sender re-sends data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41983" y="2826692"/>
            <a:ext cx="37338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41983" y="3360092"/>
            <a:ext cx="37338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41983" y="3893492"/>
            <a:ext cx="38100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41983" y="4350692"/>
            <a:ext cx="38862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41983" y="4884092"/>
            <a:ext cx="37338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41983" y="2236585"/>
            <a:ext cx="38100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48400" y="2406848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62056" y="3414461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62056" y="2895600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54870" y="3915519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NAK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4419600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2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57925" y="4945261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002874" y="2381250"/>
            <a:ext cx="4088738" cy="3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0193" y="2895600"/>
            <a:ext cx="4088738" cy="3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2862" y="3414461"/>
            <a:ext cx="4088738" cy="3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496" y="3886200"/>
            <a:ext cx="4088738" cy="37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9062" y="4419600"/>
            <a:ext cx="4088738" cy="3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25145" y="4922093"/>
            <a:ext cx="4088738" cy="3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4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My Dropbox\Dropbox\CONSULTING\Business Data Comm Slides\Images\continuous arq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35775"/>
            <a:ext cx="4078224" cy="39078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Error Correction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3751408" cy="4214813"/>
          </a:xfrm>
        </p:spPr>
        <p:txBody>
          <a:bodyPr>
            <a:normAutofit/>
          </a:bodyPr>
          <a:lstStyle/>
          <a:p>
            <a:r>
              <a:rPr lang="en-US" dirty="0" smtClean="0"/>
              <a:t>Stop-and-wait ARQ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 smtClean="0"/>
              <a:t>If no ACK or NAK, Sender retransmits frame after “timeout”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 smtClean="0"/>
              <a:t>If no ACK, sender re-sends data, receiver sends ACK and deletes duplicate frame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41983" y="2866447"/>
            <a:ext cx="37338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41983" y="3399847"/>
            <a:ext cx="37338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41983" y="3933247"/>
            <a:ext cx="38100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41983" y="4390447"/>
            <a:ext cx="38862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41983" y="4923847"/>
            <a:ext cx="37338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76913" y="2484936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3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62056" y="3478154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52531" y="2974706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3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54878" y="3980821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4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55826" y="4488282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61702" y="4988506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4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259900" y="5499428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241983" y="2276340"/>
            <a:ext cx="38100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84213" y="2338294"/>
            <a:ext cx="4132845" cy="47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88059" y="2818868"/>
            <a:ext cx="4132849" cy="47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8751" y="3367046"/>
            <a:ext cx="4132849" cy="47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19809" y="3871954"/>
            <a:ext cx="4132174" cy="47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30176" y="4390447"/>
            <a:ext cx="4132174" cy="47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22850" y="5474740"/>
            <a:ext cx="4132174" cy="35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66083" y="5247897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Duplicate Deleted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76800" y="4952999"/>
            <a:ext cx="4132174" cy="504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66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Data Link Layer</a:t>
            </a:r>
          </a:p>
          <a:p>
            <a:pPr lvl="1"/>
            <a:r>
              <a:rPr lang="en-US" dirty="0"/>
              <a:t>Media Access Control</a:t>
            </a:r>
          </a:p>
          <a:p>
            <a:pPr lvl="2"/>
            <a:r>
              <a:rPr lang="en-US" dirty="0"/>
              <a:t>Controlled Access</a:t>
            </a:r>
          </a:p>
          <a:p>
            <a:pPr lvl="2"/>
            <a:r>
              <a:rPr lang="en-US" dirty="0"/>
              <a:t>Contention Access</a:t>
            </a:r>
          </a:p>
          <a:p>
            <a:pPr lvl="1"/>
            <a:r>
              <a:rPr lang="en-US" dirty="0"/>
              <a:t>Error Control</a:t>
            </a:r>
          </a:p>
          <a:p>
            <a:pPr lvl="2"/>
            <a:r>
              <a:rPr lang="en-US" dirty="0" smtClean="0"/>
              <a:t>Prevention</a:t>
            </a:r>
            <a:endParaRPr lang="en-US" dirty="0"/>
          </a:p>
          <a:p>
            <a:pPr lvl="2"/>
            <a:r>
              <a:rPr lang="en-US" dirty="0" smtClean="0"/>
              <a:t>Detection</a:t>
            </a:r>
            <a:endParaRPr lang="en-US" dirty="0"/>
          </a:p>
          <a:p>
            <a:pPr lvl="2"/>
            <a:r>
              <a:rPr lang="en-US" dirty="0" smtClean="0"/>
              <a:t>Correction</a:t>
            </a:r>
            <a:endParaRPr lang="en-US" dirty="0"/>
          </a:p>
          <a:p>
            <a:pPr lvl="1"/>
            <a:r>
              <a:rPr lang="en-US" dirty="0"/>
              <a:t>Protocols</a:t>
            </a:r>
          </a:p>
          <a:p>
            <a:pPr lvl="2"/>
            <a:r>
              <a:rPr lang="en-US" dirty="0" err="1" smtClean="0"/>
              <a:t>Async</a:t>
            </a:r>
            <a:endParaRPr lang="en-US" dirty="0" smtClean="0"/>
          </a:p>
          <a:p>
            <a:pPr lvl="2"/>
            <a:r>
              <a:rPr lang="en-US" dirty="0" smtClean="0"/>
              <a:t>SDLC</a:t>
            </a:r>
            <a:endParaRPr lang="en-US" dirty="0"/>
          </a:p>
          <a:p>
            <a:pPr lvl="2"/>
            <a:r>
              <a:rPr lang="en-US" dirty="0"/>
              <a:t>Ethernet</a:t>
            </a:r>
          </a:p>
          <a:p>
            <a:pPr lvl="2"/>
            <a:r>
              <a:rPr lang="en-US" dirty="0"/>
              <a:t>PPP</a:t>
            </a:r>
          </a:p>
          <a:p>
            <a:pPr lvl="2"/>
            <a:r>
              <a:rPr lang="en-US" dirty="0"/>
              <a:t>Transmission </a:t>
            </a:r>
            <a:r>
              <a:rPr lang="en-US" dirty="0" smtClean="0"/>
              <a:t>Efficiency and Throughput</a:t>
            </a:r>
            <a:endParaRPr lang="en-US" dirty="0"/>
          </a:p>
          <a:p>
            <a:r>
              <a:rPr lang="en-US" dirty="0" smtClean="0"/>
              <a:t>Implications for Management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65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y Dropbox\Dropbox\CONSULTING\Business Data Comm Slides\Images\continuous arq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96298"/>
            <a:ext cx="3721608" cy="462350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Error Correction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4133850" cy="4214813"/>
          </a:xfrm>
        </p:spPr>
        <p:txBody>
          <a:bodyPr>
            <a:normAutofit/>
          </a:bodyPr>
          <a:lstStyle/>
          <a:p>
            <a:r>
              <a:rPr lang="en-US" dirty="0" smtClean="0"/>
              <a:t>Continuous ARQ</a:t>
            </a:r>
          </a:p>
          <a:p>
            <a:pPr lvl="1"/>
            <a:r>
              <a:rPr lang="en-US" dirty="0" smtClean="0"/>
              <a:t>Sender does not wait for ACKs before sending more data</a:t>
            </a:r>
          </a:p>
          <a:p>
            <a:pPr lvl="1"/>
            <a:r>
              <a:rPr lang="en-US" dirty="0" smtClean="0"/>
              <a:t>“Sliding window” is number of frames allowed to be unacknowledged by receiver</a:t>
            </a:r>
          </a:p>
          <a:p>
            <a:pPr lvl="1"/>
            <a:r>
              <a:rPr lang="en-US" dirty="0" smtClean="0"/>
              <a:t>Agreed upon by sender and receiver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1692896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9670" y="2514600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ACK 1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2127195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2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9670" y="2917546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3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9670" y="3341619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ACK 2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53200" y="3791063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4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59670" y="4259392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NAK </a:t>
            </a:r>
            <a:r>
              <a:rPr lang="en-US" sz="14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9670" y="4702280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Frame 3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559670" y="5181600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ACK 4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9670" y="5622812"/>
            <a:ext cx="10603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ACK 3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5645270" y="2488417"/>
            <a:ext cx="3339860" cy="360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38800" y="3297459"/>
            <a:ext cx="3339860" cy="360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50756" y="4259392"/>
            <a:ext cx="3339860" cy="360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82220" y="5126259"/>
            <a:ext cx="3339860" cy="436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34000" y="5566867"/>
            <a:ext cx="3339860" cy="452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58200" y="1646729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No errors detected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1676400"/>
            <a:ext cx="3505200" cy="360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458200" y="20690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No errors detected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58200" y="3760285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No errors detected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58200" y="4658517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No errors detected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50885" y="28867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Errors detected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0266" y="2101012"/>
            <a:ext cx="3506419" cy="360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27940" y="2916459"/>
            <a:ext cx="3339860" cy="360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91364" y="3735983"/>
            <a:ext cx="3339860" cy="360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27940" y="4676440"/>
            <a:ext cx="3339860" cy="360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257800" y="1447800"/>
            <a:ext cx="6858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Sender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8200" y="1447800"/>
            <a:ext cx="6858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Receiver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3500" y="3048000"/>
            <a:ext cx="342900" cy="1988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7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3" grpId="0" animBg="1"/>
      <p:bldP spid="34" grpId="0" animBg="1"/>
      <p:bldP spid="3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Error Correction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 error correction</a:t>
            </a:r>
          </a:p>
          <a:p>
            <a:pPr lvl="1"/>
            <a:r>
              <a:rPr lang="en-US" dirty="0" smtClean="0"/>
              <a:t>Includes a certain level of redundancy in transmitted data so that receiving device can correct errors</a:t>
            </a:r>
          </a:p>
          <a:p>
            <a:pPr lvl="1"/>
            <a:r>
              <a:rPr lang="en-US" dirty="0" smtClean="0"/>
              <a:t>Does not require retransmission</a:t>
            </a:r>
          </a:p>
          <a:p>
            <a:pPr lvl="1"/>
            <a:r>
              <a:rPr lang="en-US" dirty="0" smtClean="0"/>
              <a:t>Used only when retransmission is impossible, very costly, or time consuming (e.g., satellite connections)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24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Error Correction - Hamming Code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4 - </a:t>
            </a:r>
            <a:fld id="{1FB7EC5F-985B-4C90-8EFA-0084D3D7DFF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1054100" y="2971800"/>
            <a:ext cx="2374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Arial" charset="0"/>
              </a:rPr>
              <a:t>Each data bit figures into three EVEN parity bit calculations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1109663" y="4251325"/>
            <a:ext cx="23193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15000"/>
              </a:spcAft>
            </a:pPr>
            <a:r>
              <a:rPr lang="en-US" altLang="en-US" sz="2000" b="1" dirty="0">
                <a:latin typeface="Arial" charset="0"/>
              </a:rPr>
              <a:t>If any one bit (parity or data) changes </a:t>
            </a:r>
            <a:r>
              <a:rPr lang="en-US" altLang="en-US" sz="2000" b="1" dirty="0">
                <a:latin typeface="Arial" charset="0"/>
                <a:sym typeface="Wingdings" pitchFamily="2" charset="2"/>
              </a:rPr>
              <a:t></a:t>
            </a:r>
            <a:r>
              <a:rPr lang="en-US" altLang="en-US" sz="2000" b="1" dirty="0">
                <a:latin typeface="Arial" charset="0"/>
              </a:rPr>
              <a:t> change in data bit can be detected and corrected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7467600" y="4175125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15000"/>
              </a:spcAft>
            </a:pPr>
            <a:r>
              <a:rPr lang="en-US" altLang="en-US" sz="2000" b="1">
                <a:latin typeface="Arial" charset="0"/>
              </a:rPr>
              <a:t>Only works for one bit errors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43000" y="1066800"/>
            <a:ext cx="7696200" cy="5486400"/>
            <a:chOff x="1143000" y="1066800"/>
            <a:chExt cx="7696200" cy="5486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178068"/>
              <a:ext cx="1371600" cy="498332"/>
            </a:xfrm>
            <a:prstGeom prst="rect">
              <a:avLst/>
            </a:prstGeom>
          </p:spPr>
        </p:pic>
        <p:pic>
          <p:nvPicPr>
            <p:cNvPr id="12" name="Picture 11" descr="c04f006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107810" y="1066800"/>
              <a:ext cx="6731390" cy="548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75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Error Correction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control in practice</a:t>
            </a:r>
          </a:p>
          <a:p>
            <a:pPr lvl="1"/>
            <a:r>
              <a:rPr lang="en-US" dirty="0" smtClean="0"/>
              <a:t>On wired connections, errors are quite rare</a:t>
            </a:r>
          </a:p>
          <a:p>
            <a:pPr lvl="1"/>
            <a:r>
              <a:rPr lang="en-US" dirty="0" smtClean="0"/>
              <a:t>Most data link layer software today does not correct errors, only detect them and discard frames with errors</a:t>
            </a:r>
          </a:p>
          <a:p>
            <a:pPr lvl="1"/>
            <a:r>
              <a:rPr lang="en-US" dirty="0" smtClean="0"/>
              <a:t>Error correction must then be done at a higher layer (Transport)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6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Data Link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1"/>
            <a:ext cx="7493000" cy="3149104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Asynchronous transmission</a:t>
            </a:r>
          </a:p>
          <a:p>
            <a:pPr lvl="1"/>
            <a:r>
              <a:rPr lang="en-US" dirty="0" smtClean="0"/>
              <a:t>Synchronous transmission</a:t>
            </a:r>
          </a:p>
          <a:p>
            <a:r>
              <a:rPr lang="en-US" dirty="0" smtClean="0"/>
              <a:t>Protocols differ by</a:t>
            </a:r>
          </a:p>
          <a:p>
            <a:pPr lvl="1"/>
            <a:r>
              <a:rPr lang="en-US" dirty="0"/>
              <a:t>Message delineation </a:t>
            </a:r>
          </a:p>
          <a:p>
            <a:pPr lvl="1"/>
            <a:r>
              <a:rPr lang="en-US" dirty="0"/>
              <a:t>Frame length</a:t>
            </a:r>
          </a:p>
          <a:p>
            <a:pPr lvl="1"/>
            <a:r>
              <a:rPr lang="en-US" dirty="0"/>
              <a:t>Frame field structure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6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8041983" cy="197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Data Link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493000" cy="4367213"/>
          </a:xfrm>
        </p:spPr>
        <p:txBody>
          <a:bodyPr/>
          <a:lstStyle/>
          <a:p>
            <a:r>
              <a:rPr lang="en-US" dirty="0" smtClean="0"/>
              <a:t>Asynchronous serial transmission (</a:t>
            </a:r>
            <a:r>
              <a:rPr lang="en-US" dirty="0" err="1" smtClean="0"/>
              <a:t>async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Old protocol (e.g., used in teletype)</a:t>
            </a:r>
          </a:p>
          <a:p>
            <a:pPr lvl="1"/>
            <a:r>
              <a:rPr lang="en-US" dirty="0" smtClean="0"/>
              <a:t>Transmits one character at a time</a:t>
            </a:r>
          </a:p>
          <a:p>
            <a:pPr lvl="1"/>
            <a:r>
              <a:rPr lang="en-US" dirty="0" smtClean="0"/>
              <a:t>Delineation indicated by start and stop bits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30213" y="3659372"/>
            <a:ext cx="3734893" cy="7637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Message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(7 or 8 bits)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7120" y="3659372"/>
            <a:ext cx="902640" cy="763772"/>
          </a:xfrm>
          <a:prstGeom prst="rect">
            <a:avLst/>
          </a:prstGeom>
          <a:solidFill>
            <a:srgbClr val="CC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Parity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(1 bit)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3041" y="3657600"/>
            <a:ext cx="917172" cy="763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Start Bit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(1 bit)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9760" y="3659372"/>
            <a:ext cx="902640" cy="763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Stop Bit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(1 bit)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67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Data Link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Synchronous transmission</a:t>
            </a:r>
          </a:p>
          <a:p>
            <a:pPr lvl="1"/>
            <a:r>
              <a:rPr lang="en-US" dirty="0" smtClean="0"/>
              <a:t>Data sent in a large block called a frame</a:t>
            </a:r>
          </a:p>
          <a:p>
            <a:pPr lvl="1"/>
            <a:r>
              <a:rPr lang="en-US" dirty="0" smtClean="0"/>
              <a:t>Includes addressing information</a:t>
            </a:r>
          </a:p>
          <a:p>
            <a:pPr lvl="1"/>
            <a:r>
              <a:rPr lang="en-US" dirty="0" smtClean="0"/>
              <a:t>Includes synchronization characters to let the receiver know when data transmission begins</a:t>
            </a:r>
          </a:p>
          <a:p>
            <a:pPr lvl="1"/>
            <a:r>
              <a:rPr lang="en-US" dirty="0" smtClean="0"/>
              <a:t>Example protocols: SDLC, HDLC, Ethernet, PPP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10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Data Link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Synchronous Data Link Control (SDLC)</a:t>
            </a:r>
          </a:p>
          <a:p>
            <a:pPr lvl="1"/>
            <a:r>
              <a:rPr lang="en-US" dirty="0" smtClean="0"/>
              <a:t>Synchronous bit-oriented protocol developed by IBM</a:t>
            </a:r>
          </a:p>
          <a:p>
            <a:pPr lvl="1"/>
            <a:r>
              <a:rPr lang="en-US" dirty="0" smtClean="0"/>
              <a:t>Uses bit stuffing (zero insertion) to overcome transparency problem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0749" y="4368800"/>
            <a:ext cx="1651983" cy="838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Address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(8 bits)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1034" y="4368800"/>
            <a:ext cx="9906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CRC-32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(32 bites)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201" y="4368800"/>
            <a:ext cx="1006548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Flag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(8 bits)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2732" y="4368800"/>
            <a:ext cx="1609651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(8 bits)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1634" y="4368800"/>
            <a:ext cx="862617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Flag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(8 bits)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1433" y="4368800"/>
            <a:ext cx="1879601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(variable)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14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Data Link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IEEE 802.3 standard and Ethernet II</a:t>
            </a:r>
          </a:p>
          <a:p>
            <a:pPr lvl="1"/>
            <a:r>
              <a:rPr lang="en-US" dirty="0" smtClean="0"/>
              <a:t>Most widely used LAN protocol</a:t>
            </a:r>
          </a:p>
          <a:p>
            <a:pPr lvl="1"/>
            <a:r>
              <a:rPr lang="en-US" dirty="0" smtClean="0"/>
              <a:t>Uses contention media access control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Ethernet II Frame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8948" y="4800600"/>
            <a:ext cx="1651983" cy="9906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Destination Address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(6 bytes)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4800600"/>
            <a:ext cx="9906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CRC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(4 bytes)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4800600"/>
            <a:ext cx="1006548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Preamble &amp; Delimiter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(8 bytes)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0931" y="4800600"/>
            <a:ext cx="1609651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Source Address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(6 bytes)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0581" y="4800600"/>
            <a:ext cx="938818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Type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(2 bytes)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9399" y="4800600"/>
            <a:ext cx="1879601" cy="990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(46-1500 bytes)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7579497" y="2971800"/>
            <a:ext cx="1564503" cy="1727200"/>
          </a:xfrm>
          <a:prstGeom prst="downArrowCallout">
            <a:avLst>
              <a:gd name="adj1" fmla="val 18912"/>
              <a:gd name="adj2" fmla="val 18303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Interframe</a:t>
            </a:r>
            <a:r>
              <a:rPr lang="en-US" sz="2000" dirty="0" smtClean="0"/>
              <a:t> Gap</a:t>
            </a:r>
          </a:p>
          <a:p>
            <a:pPr algn="ctr"/>
            <a:r>
              <a:rPr lang="en-US" sz="2000" dirty="0" smtClean="0"/>
              <a:t>(12 bytes)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2529449" y="5943600"/>
            <a:ext cx="3782265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38 Total Bytes of Overhead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17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Data Link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Point-to-point protocol (PPP)</a:t>
            </a:r>
          </a:p>
          <a:p>
            <a:pPr lvl="1"/>
            <a:r>
              <a:rPr lang="en-US" dirty="0" smtClean="0"/>
              <a:t>Common WAN protocol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80805" y="3239189"/>
            <a:ext cx="881517" cy="838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Address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(1 byte)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0921" y="3239189"/>
            <a:ext cx="1219202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CRC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(2 or 4 bytes)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671" y="3239189"/>
            <a:ext cx="854149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Flag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(1 byte)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2322" y="3240961"/>
            <a:ext cx="880533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(1 byte)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2855" y="3240961"/>
            <a:ext cx="1278466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Protocol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(2 bytes)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1320" y="3240961"/>
            <a:ext cx="1879601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(variable)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20123" y="3240961"/>
            <a:ext cx="854149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Flag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(1 byte)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90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4724400" cy="42148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Layer </a:t>
            </a:r>
            <a:r>
              <a:rPr lang="en-US" dirty="0" smtClean="0"/>
              <a:t>2 </a:t>
            </a:r>
            <a:r>
              <a:rPr lang="en-US" dirty="0"/>
              <a:t>in the Internet model</a:t>
            </a:r>
          </a:p>
          <a:p>
            <a:r>
              <a:rPr lang="en-US" dirty="0"/>
              <a:t>Responsible for moving messages from one device to another</a:t>
            </a:r>
          </a:p>
          <a:p>
            <a:endParaRPr lang="en-US" dirty="0"/>
          </a:p>
          <a:p>
            <a:r>
              <a:rPr lang="en-US" dirty="0"/>
              <a:t>Controls the way messages are sent on media</a:t>
            </a:r>
          </a:p>
          <a:p>
            <a:endParaRPr lang="en-US" dirty="0"/>
          </a:p>
          <a:p>
            <a:r>
              <a:rPr lang="en-US" dirty="0"/>
              <a:t>Organizes physical layer bit streams into coherent messages for the network layer</a:t>
            </a:r>
          </a:p>
          <a:p>
            <a:endParaRPr lang="en-US" dirty="0"/>
          </a:p>
          <a:p>
            <a:r>
              <a:rPr lang="en-US" dirty="0"/>
              <a:t>Major functions of a data link layer protocol</a:t>
            </a:r>
          </a:p>
          <a:p>
            <a:pPr lvl="1"/>
            <a:r>
              <a:rPr lang="en-US" dirty="0"/>
              <a:t>Media Access Control</a:t>
            </a:r>
          </a:p>
          <a:p>
            <a:pPr lvl="1"/>
            <a:r>
              <a:rPr lang="en-US" dirty="0"/>
              <a:t>Error Control</a:t>
            </a:r>
          </a:p>
          <a:p>
            <a:pPr lvl="1"/>
            <a:r>
              <a:rPr lang="en-US" dirty="0"/>
              <a:t>Message Delineation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0755827"/>
              </p:ext>
            </p:extLst>
          </p:nvPr>
        </p:nvGraphicFramePr>
        <p:xfrm>
          <a:off x="5638800" y="1676400"/>
          <a:ext cx="3124200" cy="42148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94054" y="1219200"/>
            <a:ext cx="2286000" cy="381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kern="0" dirty="0" smtClean="0"/>
              <a:t>Internet Model</a:t>
            </a:r>
            <a:endParaRPr lang="en-US" sz="2400" kern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98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Transmission Efficiency</a:t>
            </a:r>
          </a:p>
        </p:txBody>
      </p: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07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676400"/>
                <a:ext cx="7493000" cy="4572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Protocol design contributes to network efficiency</a:t>
                </a:r>
              </a:p>
              <a:p>
                <a:r>
                  <a:rPr lang="en-US" dirty="0" smtClean="0"/>
                  <a:t>Transmission Efficiency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𝑖𝑛𝑓𝑜𝑟𝑚𝑎𝑡𝑖𝑜𝑛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𝑏𝑖𝑡𝑠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𝑏𝑦𝑡𝑒𝑠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𝑖𝑛𝑓𝑜𝑟𝑚𝑎𝑡𝑖𝑜𝑛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𝑜𝑣𝑒𝑟h𝑒𝑎𝑑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𝑏𝑖𝑡𝑠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𝑏𝑦𝑡𝑒𝑠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err="1" smtClean="0"/>
                  <a:t>Async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Effiency</a:t>
                </a:r>
                <a:r>
                  <a:rPr lang="en-US" dirty="0" smtClean="0"/>
                  <a:t> = 8/(8+3) = 0.73 = 73%</a:t>
                </a:r>
              </a:p>
              <a:p>
                <a:endParaRPr lang="en-US" dirty="0"/>
              </a:p>
              <a:p>
                <a:r>
                  <a:rPr lang="en-US" dirty="0" smtClean="0"/>
                  <a:t>How can we increase efficiency?</a:t>
                </a:r>
              </a:p>
              <a:p>
                <a:pPr lvl="1"/>
                <a:r>
                  <a:rPr lang="en-US" dirty="0" smtClean="0"/>
                  <a:t>Increase Data bits</a:t>
                </a:r>
              </a:p>
              <a:p>
                <a:pPr lvl="1"/>
                <a:r>
                  <a:rPr lang="en-US" dirty="0" smtClean="0"/>
                  <a:t>Decrease Overhead bits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/>
                  <a:t>What is the efficiency if you send 342 bytes over </a:t>
                </a:r>
                <a:r>
                  <a:rPr lang="en-US" dirty="0" smtClean="0"/>
                  <a:t>Ethernet II?</a:t>
                </a:r>
                <a:endParaRPr lang="en-US" dirty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efficiency if you send 722 bytes over </a:t>
                </a:r>
                <a:r>
                  <a:rPr lang="en-US" dirty="0" smtClean="0"/>
                  <a:t>Ethernet II?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07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676400"/>
                <a:ext cx="7493000" cy="4572000"/>
              </a:xfrm>
              <a:blipFill rotWithShape="1">
                <a:blip r:embed="rId3"/>
                <a:stretch>
                  <a:fillRect l="-732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86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Data Link Protocols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0" y="1143000"/>
            <a:ext cx="6655117" cy="5334000"/>
            <a:chOff x="1524000" y="1143000"/>
            <a:chExt cx="6655117" cy="5334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1143000"/>
              <a:ext cx="1981200" cy="842400"/>
            </a:xfrm>
            <a:prstGeom prst="rect">
              <a:avLst/>
            </a:prstGeom>
          </p:spPr>
        </p:pic>
        <p:pic>
          <p:nvPicPr>
            <p:cNvPr id="5" name="Picture 4" descr="c04f01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828800" y="1981200"/>
              <a:ext cx="6350317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08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complicated than simple protocol efficiency because it depends on the retransmission rate, transmission rate, and delay</a:t>
            </a:r>
          </a:p>
          <a:p>
            <a:r>
              <a:rPr lang="en-US" b="1" dirty="0" smtClean="0"/>
              <a:t>Transmission Rate of Information Bits (TRIB) </a:t>
            </a:r>
            <a:r>
              <a:rPr lang="en-US" dirty="0" smtClean="0"/>
              <a:t>is a measure of the effective # of bits transmitted in a unit of time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52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TRIB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700" i="0">
                            <a:latin typeface="Cambria Math"/>
                          </a:rPr>
                          <m:t>K</m:t>
                        </m:r>
                        <m:r>
                          <a:rPr lang="en-US" sz="470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700" i="0">
                            <a:latin typeface="Cambria Math"/>
                          </a:rPr>
                          <m:t>M</m:t>
                        </m:r>
                        <m:r>
                          <a:rPr lang="en-US" sz="4700" i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700" i="0">
                            <a:latin typeface="Cambria Math"/>
                          </a:rPr>
                          <m:t>C</m:t>
                        </m:r>
                        <m:r>
                          <a:rPr lang="en-US" sz="4700" i="0">
                            <a:latin typeface="Cambria Math"/>
                          </a:rPr>
                          <m:t>)(1−</m:t>
                        </m:r>
                        <m:r>
                          <m:rPr>
                            <m:sty m:val="p"/>
                          </m:rPr>
                          <a:rPr lang="en-US" sz="4700" i="0">
                            <a:latin typeface="Cambria Math"/>
                          </a:rPr>
                          <m:t>P</m:t>
                        </m:r>
                        <m:r>
                          <a:rPr lang="en-US" sz="4700" i="0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47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7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4700" i="0">
                                    <a:latin typeface="Cambria Math"/>
                                  </a:rPr>
                                  <m:t>M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700" i="0">
                                    <a:latin typeface="Cambria Math"/>
                                  </a:rPr>
                                  <m:t>R</m:t>
                                </m:r>
                              </m:den>
                            </m:f>
                          </m:e>
                        </m:d>
                        <m:r>
                          <a:rPr lang="en-US" sz="4700" i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700" i="0">
                            <a:latin typeface="Cambria Math"/>
                          </a:rPr>
                          <m:t>T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K = information bits per character</a:t>
                </a:r>
              </a:p>
              <a:p>
                <a:r>
                  <a:rPr lang="en-US" dirty="0" smtClean="0"/>
                  <a:t>M = frame length in characters</a:t>
                </a:r>
              </a:p>
              <a:p>
                <a:r>
                  <a:rPr lang="en-US" dirty="0" smtClean="0"/>
                  <a:t>R = data transmission rate in characters/sec</a:t>
                </a:r>
              </a:p>
              <a:p>
                <a:r>
                  <a:rPr lang="en-US" dirty="0" smtClean="0"/>
                  <a:t>C = average number of non-information characters per frame (control characters)</a:t>
                </a:r>
              </a:p>
              <a:p>
                <a:r>
                  <a:rPr lang="en-US" dirty="0" smtClean="0"/>
                  <a:t>P = probability that a frame will require retransmission</a:t>
                </a:r>
              </a:p>
              <a:p>
                <a:r>
                  <a:rPr lang="en-US" dirty="0" smtClean="0"/>
                  <a:t>T = time delay between frames (in seconds)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39" t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9200"/>
            <a:ext cx="4588933" cy="1676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78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has seen a rapid consolidation in the number of data link layer protocols</a:t>
            </a:r>
          </a:p>
          <a:p>
            <a:r>
              <a:rPr lang="en-US" dirty="0" smtClean="0"/>
              <a:t>Use fewer, well-established protocols for simpler network management, greater access to trained experts, and less expensive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28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Media Access Control</a:t>
            </a:r>
          </a:p>
          <a:p>
            <a:pPr lvl="1"/>
            <a:r>
              <a:rPr lang="en-US" dirty="0" smtClean="0"/>
              <a:t>Controlled Access</a:t>
            </a:r>
          </a:p>
          <a:p>
            <a:pPr lvl="1"/>
            <a:r>
              <a:rPr lang="en-US" dirty="0" smtClean="0"/>
              <a:t>Contention Access</a:t>
            </a:r>
          </a:p>
          <a:p>
            <a:r>
              <a:rPr lang="en-US" dirty="0" smtClean="0"/>
              <a:t>Error Control</a:t>
            </a:r>
          </a:p>
          <a:p>
            <a:pPr lvl="1"/>
            <a:r>
              <a:rPr lang="en-US" dirty="0"/>
              <a:t>Prevent</a:t>
            </a:r>
          </a:p>
          <a:p>
            <a:pPr lvl="1"/>
            <a:r>
              <a:rPr lang="en-US" dirty="0"/>
              <a:t>Detect</a:t>
            </a:r>
          </a:p>
          <a:p>
            <a:pPr lvl="1"/>
            <a:r>
              <a:rPr lang="en-US" dirty="0" smtClean="0"/>
              <a:t>Correct</a:t>
            </a:r>
          </a:p>
          <a:p>
            <a:r>
              <a:rPr lang="en-US" dirty="0" smtClean="0"/>
              <a:t>Protocols</a:t>
            </a:r>
          </a:p>
          <a:p>
            <a:pPr lvl="1"/>
            <a:r>
              <a:rPr lang="en-US" dirty="0" smtClean="0"/>
              <a:t>Message Delineation</a:t>
            </a:r>
          </a:p>
          <a:p>
            <a:pPr lvl="1"/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PPP</a:t>
            </a:r>
          </a:p>
          <a:p>
            <a:pPr lvl="1"/>
            <a:r>
              <a:rPr lang="en-US" dirty="0" smtClean="0"/>
              <a:t>Transmission Efficiency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63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which device </a:t>
            </a:r>
            <a:r>
              <a:rPr lang="en-US" dirty="0"/>
              <a:t>transmits </a:t>
            </a:r>
            <a:r>
              <a:rPr lang="en-US" dirty="0" smtClean="0"/>
              <a:t>and when</a:t>
            </a:r>
            <a:endParaRPr lang="en-US" dirty="0"/>
          </a:p>
          <a:p>
            <a:r>
              <a:rPr lang="en-US" dirty="0"/>
              <a:t>Important on </a:t>
            </a:r>
          </a:p>
          <a:p>
            <a:pPr lvl="1"/>
            <a:r>
              <a:rPr lang="en-US" dirty="0" smtClean="0"/>
              <a:t>Multipoint (shared) </a:t>
            </a:r>
            <a:r>
              <a:rPr lang="en-US" dirty="0"/>
              <a:t>circuits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alf-duplex </a:t>
            </a:r>
            <a:r>
              <a:rPr lang="en-US" dirty="0"/>
              <a:t>point-to-point circuits</a:t>
            </a:r>
          </a:p>
          <a:p>
            <a:r>
              <a:rPr lang="en-US" dirty="0"/>
              <a:t>Two approaches to control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Contention access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Controlled </a:t>
            </a:r>
            <a:r>
              <a:rPr lang="en-US" dirty="0"/>
              <a:t>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82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Contention</a:t>
            </a:r>
          </a:p>
          <a:p>
            <a:pPr lvl="1"/>
            <a:r>
              <a:rPr lang="en-US" dirty="0" smtClean="0"/>
              <a:t>Transmit </a:t>
            </a:r>
            <a:r>
              <a:rPr lang="en-US" dirty="0"/>
              <a:t>whenever circuit is </a:t>
            </a:r>
            <a:r>
              <a:rPr lang="en-US" dirty="0" smtClean="0"/>
              <a:t>available with no centralized control</a:t>
            </a:r>
          </a:p>
          <a:p>
            <a:pPr lvl="1"/>
            <a:r>
              <a:rPr lang="en-US" dirty="0" smtClean="0"/>
              <a:t>Common in Ethernet LANs</a:t>
            </a:r>
          </a:p>
          <a:p>
            <a:pPr lvl="1"/>
            <a:r>
              <a:rPr lang="en-US" dirty="0" smtClean="0"/>
              <a:t>When devices transmit at the same time, a </a:t>
            </a:r>
            <a:r>
              <a:rPr lang="en-US" b="1" dirty="0" smtClean="0"/>
              <a:t>collision</a:t>
            </a:r>
            <a:r>
              <a:rPr lang="en-US" dirty="0" smtClean="0"/>
              <a:t> occurs</a:t>
            </a:r>
            <a:endParaRPr lang="en-US" dirty="0"/>
          </a:p>
          <a:p>
            <a:pPr lvl="1"/>
            <a:r>
              <a:rPr lang="en-US" dirty="0" smtClean="0"/>
              <a:t>Devices must </a:t>
            </a:r>
            <a:r>
              <a:rPr lang="en-US" dirty="0"/>
              <a:t>be “polite</a:t>
            </a:r>
            <a:r>
              <a:rPr lang="en-US" dirty="0" smtClean="0"/>
              <a:t>” and follow these steps:</a:t>
            </a: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“Listen” </a:t>
            </a:r>
            <a:r>
              <a:rPr lang="en-US" dirty="0"/>
              <a:t>for traffic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If another device is transmitting, </a:t>
            </a:r>
            <a:r>
              <a:rPr lang="en-US" dirty="0" smtClean="0"/>
              <a:t>wait to transmit</a:t>
            </a: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Otherwise, transmit (and keep listening)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If another device </a:t>
            </a:r>
            <a:r>
              <a:rPr lang="en-US" dirty="0" smtClean="0"/>
              <a:t>begins to transmit, </a:t>
            </a:r>
            <a:r>
              <a:rPr lang="en-US" dirty="0"/>
              <a:t>stop and wait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22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Controlled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Common in wireless LANs</a:t>
            </a:r>
            <a:endParaRPr lang="en-US" dirty="0"/>
          </a:p>
          <a:p>
            <a:pPr lvl="1"/>
            <a:r>
              <a:rPr lang="en-US" b="1" dirty="0"/>
              <a:t>Access Request</a:t>
            </a:r>
          </a:p>
          <a:p>
            <a:pPr lvl="2"/>
            <a:r>
              <a:rPr lang="en-US" dirty="0"/>
              <a:t>Each device must get “permission” to transmit, similar to raising a hand</a:t>
            </a:r>
          </a:p>
          <a:p>
            <a:pPr lvl="1"/>
            <a:r>
              <a:rPr lang="en-US" b="1" dirty="0"/>
              <a:t>Polling</a:t>
            </a:r>
          </a:p>
          <a:p>
            <a:pPr lvl="2"/>
            <a:r>
              <a:rPr lang="en-US" b="1" dirty="0"/>
              <a:t>Roll-call polling</a:t>
            </a:r>
          </a:p>
          <a:p>
            <a:pPr lvl="3"/>
            <a:r>
              <a:rPr lang="en-US" dirty="0"/>
              <a:t>Central device (controller) determines which devices can transmit</a:t>
            </a:r>
          </a:p>
          <a:p>
            <a:pPr lvl="3"/>
            <a:r>
              <a:rPr lang="en-US" dirty="0"/>
              <a:t>Each client is checked periodically to see if it needs to transmit</a:t>
            </a:r>
          </a:p>
          <a:p>
            <a:pPr lvl="2"/>
            <a:r>
              <a:rPr lang="en-US" b="1" dirty="0"/>
              <a:t>Hub Polling (token passing)</a:t>
            </a:r>
          </a:p>
          <a:p>
            <a:pPr lvl="3"/>
            <a:r>
              <a:rPr lang="en-US" dirty="0"/>
              <a:t>One device begins the poll and then passes it to another device until it reaches them all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14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Access Control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5105400" y="3649707"/>
            <a:ext cx="454327" cy="800100"/>
          </a:xfrm>
          <a:prstGeom prst="upArrow">
            <a:avLst>
              <a:gd name="adj1" fmla="val 41606"/>
              <a:gd name="adj2" fmla="val 50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6608" y="4579203"/>
            <a:ext cx="305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Cross-over point used to be 20 devices, but very much depends on devices, protocols, traffic, etc.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1375954"/>
            <a:ext cx="2062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With high traffic, controlled access is better because of the high collisions of contention.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362200"/>
            <a:ext cx="2062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With low traffic, the higher overhead of controlled access makes contention more efficient.</a:t>
            </a:r>
            <a:endParaRPr lang="en-US" sz="1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1622343"/>
            <a:ext cx="6913418" cy="4829257"/>
            <a:chOff x="1143000" y="1622343"/>
            <a:chExt cx="6913418" cy="48292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5943600"/>
              <a:ext cx="2032000" cy="508000"/>
            </a:xfrm>
            <a:prstGeom prst="rect">
              <a:avLst/>
            </a:prstGeom>
          </p:spPr>
        </p:pic>
        <p:pic>
          <p:nvPicPr>
            <p:cNvPr id="10" name="Picture 9" descr="c04f001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143000" y="1622343"/>
              <a:ext cx="6913418" cy="4549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81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9238"/>
            <a:ext cx="7620000" cy="4441975"/>
          </a:xfrm>
        </p:spPr>
        <p:txBody>
          <a:bodyPr>
            <a:normAutofit/>
          </a:bodyPr>
          <a:lstStyle/>
          <a:p>
            <a:r>
              <a:rPr lang="en-US" dirty="0"/>
              <a:t>Network errors</a:t>
            </a:r>
          </a:p>
          <a:p>
            <a:pPr lvl="1"/>
            <a:r>
              <a:rPr lang="en-US" dirty="0" smtClean="0"/>
              <a:t>Types</a:t>
            </a:r>
          </a:p>
          <a:p>
            <a:pPr lvl="2"/>
            <a:r>
              <a:rPr lang="en-US" dirty="0" smtClean="0"/>
              <a:t>Corrupted </a:t>
            </a:r>
            <a:r>
              <a:rPr lang="en-US" dirty="0"/>
              <a:t>data</a:t>
            </a:r>
          </a:p>
          <a:p>
            <a:pPr lvl="2"/>
            <a:r>
              <a:rPr lang="en-US" dirty="0"/>
              <a:t>Lost data</a:t>
            </a:r>
          </a:p>
          <a:p>
            <a:pPr lvl="1"/>
            <a:r>
              <a:rPr lang="en-US" dirty="0" smtClean="0"/>
              <a:t>Caused by problems in transmission </a:t>
            </a:r>
            <a:r>
              <a:rPr lang="en-US" dirty="0"/>
              <a:t>(not </a:t>
            </a:r>
            <a:r>
              <a:rPr lang="en-US" dirty="0" smtClean="0"/>
              <a:t>humans</a:t>
            </a:r>
            <a:r>
              <a:rPr lang="en-US" dirty="0"/>
              <a:t>)</a:t>
            </a:r>
          </a:p>
          <a:p>
            <a:r>
              <a:rPr lang="en-US" dirty="0" smtClean="0"/>
              <a:t>Networks should </a:t>
            </a:r>
            <a:r>
              <a:rPr lang="en-US" dirty="0"/>
              <a:t>be </a:t>
            </a:r>
            <a:r>
              <a:rPr lang="en-US" dirty="0" smtClean="0"/>
              <a:t>designed with:</a:t>
            </a:r>
            <a:endParaRPr lang="en-US" dirty="0"/>
          </a:p>
          <a:p>
            <a:pPr lvl="1"/>
            <a:r>
              <a:rPr lang="en-US" dirty="0" smtClean="0"/>
              <a:t>Error prevention</a:t>
            </a:r>
            <a:endParaRPr lang="en-US" dirty="0"/>
          </a:p>
          <a:p>
            <a:pPr lvl="1"/>
            <a:r>
              <a:rPr lang="en-US" dirty="0" smtClean="0"/>
              <a:t>Error detection</a:t>
            </a:r>
            <a:endParaRPr lang="en-US" dirty="0"/>
          </a:p>
          <a:p>
            <a:pPr lvl="1"/>
            <a:r>
              <a:rPr lang="en-US" dirty="0" smtClean="0"/>
              <a:t>Error correction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43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tzgerald12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fitzgerald12e_ppt_template.thmx</Template>
  <TotalTime>2089</TotalTime>
  <Words>1523</Words>
  <Application>Microsoft Macintosh PowerPoint</Application>
  <PresentationFormat>On-screen Show (4:3)</PresentationFormat>
  <Paragraphs>360</Paragraphs>
  <Slides>34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fitzgerald12e_ppt_template</vt:lpstr>
      <vt:lpstr>Business Data Communications &amp; Networking</vt:lpstr>
      <vt:lpstr>Outline</vt:lpstr>
      <vt:lpstr>Data Link Layer</vt:lpstr>
      <vt:lpstr>Outline</vt:lpstr>
      <vt:lpstr>Media Access Control</vt:lpstr>
      <vt:lpstr>Media Access Control</vt:lpstr>
      <vt:lpstr>Media Access Control</vt:lpstr>
      <vt:lpstr>Media Access Control</vt:lpstr>
      <vt:lpstr>Error Control</vt:lpstr>
      <vt:lpstr>Sources of Network Errors</vt:lpstr>
      <vt:lpstr>Error Prevention</vt:lpstr>
      <vt:lpstr>Error Detection</vt:lpstr>
      <vt:lpstr>Error Detection</vt:lpstr>
      <vt:lpstr>Error Detection</vt:lpstr>
      <vt:lpstr>Error Detection</vt:lpstr>
      <vt:lpstr>Error Detection</vt:lpstr>
      <vt:lpstr>Error Correction</vt:lpstr>
      <vt:lpstr>Error Correction</vt:lpstr>
      <vt:lpstr>Error Correction</vt:lpstr>
      <vt:lpstr>Error Correction</vt:lpstr>
      <vt:lpstr>Error Correction</vt:lpstr>
      <vt:lpstr>Error Correction - Hamming Code</vt:lpstr>
      <vt:lpstr>Error Correction</vt:lpstr>
      <vt:lpstr>Data Link Protocols</vt:lpstr>
      <vt:lpstr>Data Link Protocols</vt:lpstr>
      <vt:lpstr>Data Link Protocols</vt:lpstr>
      <vt:lpstr>Data Link Protocols</vt:lpstr>
      <vt:lpstr>Data Link Protocols</vt:lpstr>
      <vt:lpstr>Data Link Protocols</vt:lpstr>
      <vt:lpstr>Transmission Efficiency</vt:lpstr>
      <vt:lpstr>Data Link Protocols</vt:lpstr>
      <vt:lpstr>Throughput</vt:lpstr>
      <vt:lpstr>Throughput</vt:lpstr>
      <vt:lpstr>Implications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Wells</dc:creator>
  <cp:lastModifiedBy>Elizabeth Pearson</cp:lastModifiedBy>
  <cp:revision>98</cp:revision>
  <dcterms:created xsi:type="dcterms:W3CDTF">2014-08-04T14:16:04Z</dcterms:created>
  <dcterms:modified xsi:type="dcterms:W3CDTF">2014-08-04T14:27:39Z</dcterms:modified>
</cp:coreProperties>
</file>