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slides/slide14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86" r:id="rId1"/>
  </p:sldMasterIdLst>
  <p:notesMasterIdLst>
    <p:notesMasterId r:id="rId41"/>
  </p:notesMasterIdLst>
  <p:sldIdLst>
    <p:sldId id="283" r:id="rId2"/>
    <p:sldId id="264" r:id="rId3"/>
    <p:sldId id="284" r:id="rId4"/>
    <p:sldId id="339" r:id="rId5"/>
    <p:sldId id="337" r:id="rId6"/>
    <p:sldId id="338" r:id="rId7"/>
    <p:sldId id="287" r:id="rId8"/>
    <p:sldId id="288" r:id="rId9"/>
    <p:sldId id="289" r:id="rId10"/>
    <p:sldId id="342" r:id="rId11"/>
    <p:sldId id="349" r:id="rId12"/>
    <p:sldId id="341" r:id="rId13"/>
    <p:sldId id="351" r:id="rId14"/>
    <p:sldId id="343" r:id="rId15"/>
    <p:sldId id="298" r:id="rId16"/>
    <p:sldId id="352" r:id="rId17"/>
    <p:sldId id="354" r:id="rId18"/>
    <p:sldId id="309" r:id="rId19"/>
    <p:sldId id="310" r:id="rId20"/>
    <p:sldId id="355" r:id="rId21"/>
    <p:sldId id="356" r:id="rId22"/>
    <p:sldId id="316" r:id="rId23"/>
    <p:sldId id="317" r:id="rId24"/>
    <p:sldId id="318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5" r:id="rId37"/>
    <p:sldId id="357" r:id="rId38"/>
    <p:sldId id="333" r:id="rId39"/>
    <p:sldId id="28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Taylor Wells" initials="T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0000"/>
    <a:srgbClr val="C00000"/>
    <a:srgbClr val="F07F09"/>
    <a:srgbClr val="E7E8EA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1741" autoAdjust="0"/>
  </p:normalViewPr>
  <p:slideViewPr>
    <p:cSldViewPr>
      <p:cViewPr varScale="1">
        <p:scale>
          <a:sx n="85" d="100"/>
          <a:sy n="85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241E2-F4F9-4533-AB04-0D25754686EC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931DAB-9CFC-43A9-9D2D-91A5F981D5BD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Transport</a:t>
          </a:r>
          <a:endParaRPr lang="en-US" dirty="0"/>
        </a:p>
      </dgm:t>
    </dgm:pt>
    <dgm:pt modelId="{ACD8318B-A665-4A51-A946-791F8985260B}" type="parTrans" cxnId="{E0F17DDD-E009-40A4-8868-DA0B1D129E3D}">
      <dgm:prSet/>
      <dgm:spPr/>
      <dgm:t>
        <a:bodyPr/>
        <a:lstStyle/>
        <a:p>
          <a:endParaRPr lang="en-US"/>
        </a:p>
      </dgm:t>
    </dgm:pt>
    <dgm:pt modelId="{2A9E7979-C5D5-489F-86E8-050273EF1923}" type="sibTrans" cxnId="{E0F17DDD-E009-40A4-8868-DA0B1D129E3D}">
      <dgm:prSet/>
      <dgm:spPr/>
      <dgm:t>
        <a:bodyPr/>
        <a:lstStyle/>
        <a:p>
          <a:endParaRPr lang="en-US"/>
        </a:p>
      </dgm:t>
    </dgm:pt>
    <dgm:pt modelId="{3B08CFF9-5BD6-4498-8226-85EF0A1D6E11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757AF472-CD0A-46AC-BA39-DE70C7F58998}" type="parTrans" cxnId="{BD4D5A4C-FC35-4C28-8B22-4E584BA10E5A}">
      <dgm:prSet/>
      <dgm:spPr/>
      <dgm:t>
        <a:bodyPr/>
        <a:lstStyle/>
        <a:p>
          <a:endParaRPr lang="en-US"/>
        </a:p>
      </dgm:t>
    </dgm:pt>
    <dgm:pt modelId="{999457A8-3737-425E-B4A8-81DF4340722A}" type="sibTrans" cxnId="{BD4D5A4C-FC35-4C28-8B22-4E584BA10E5A}">
      <dgm:prSet/>
      <dgm:spPr/>
      <dgm:t>
        <a:bodyPr/>
        <a:lstStyle/>
        <a:p>
          <a:endParaRPr lang="en-US"/>
        </a:p>
      </dgm:t>
    </dgm:pt>
    <dgm:pt modelId="{8ED62DE0-F1EE-414D-8216-A3D487D7B4AC}">
      <dgm:prSet phldrT="[Text]"/>
      <dgm:spPr>
        <a:solidFill>
          <a:schemeClr val="accent4">
            <a:alpha val="30000"/>
          </a:schemeClr>
        </a:solidFill>
      </dgm:spPr>
      <dgm:t>
        <a:bodyPr/>
        <a:lstStyle/>
        <a:p>
          <a:r>
            <a:rPr lang="en-US" dirty="0" smtClean="0"/>
            <a:t>Data Link</a:t>
          </a:r>
          <a:endParaRPr lang="en-US" dirty="0"/>
        </a:p>
      </dgm:t>
    </dgm:pt>
    <dgm:pt modelId="{97C74AB3-18A3-496B-B3D0-F34E678A1682}" type="parTrans" cxnId="{DF2ABA15-4370-4E1E-8590-897C8DD4857B}">
      <dgm:prSet/>
      <dgm:spPr/>
      <dgm:t>
        <a:bodyPr/>
        <a:lstStyle/>
        <a:p>
          <a:endParaRPr lang="en-US"/>
        </a:p>
      </dgm:t>
    </dgm:pt>
    <dgm:pt modelId="{B5D0B46E-340F-4038-9D68-4D222605B854}" type="sibTrans" cxnId="{DF2ABA15-4370-4E1E-8590-897C8DD4857B}">
      <dgm:prSet/>
      <dgm:spPr/>
      <dgm:t>
        <a:bodyPr/>
        <a:lstStyle/>
        <a:p>
          <a:endParaRPr lang="en-US"/>
        </a:p>
      </dgm:t>
    </dgm:pt>
    <dgm:pt modelId="{5A481099-45E5-4864-B2DE-06BE141C3E73}">
      <dgm:prSet phldrT="[Text]"/>
      <dgm:spPr>
        <a:solidFill>
          <a:schemeClr val="tx2">
            <a:alpha val="30000"/>
          </a:schemeClr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99E4C331-8BF0-4800-BC11-FD2567BEBBC7}" type="parTrans" cxnId="{65950E75-AF71-40D6-B74F-89DD4EFB3EE2}">
      <dgm:prSet/>
      <dgm:spPr/>
      <dgm:t>
        <a:bodyPr/>
        <a:lstStyle/>
        <a:p>
          <a:endParaRPr lang="en-US"/>
        </a:p>
      </dgm:t>
    </dgm:pt>
    <dgm:pt modelId="{F20B82AA-2CF2-4462-A8CC-E17CFFF69356}" type="sibTrans" cxnId="{65950E75-AF71-40D6-B74F-89DD4EFB3EE2}">
      <dgm:prSet/>
      <dgm:spPr/>
      <dgm:t>
        <a:bodyPr/>
        <a:lstStyle/>
        <a:p>
          <a:endParaRPr lang="en-US"/>
        </a:p>
      </dgm:t>
    </dgm:pt>
    <dgm:pt modelId="{E3F762E1-BAA6-44C0-A721-A0712DC93618}">
      <dgm:prSet phldrT="[Text]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D79FD09B-2DC7-4D82-8EB5-6227A5B9BEBE}" type="sibTrans" cxnId="{BE700778-62A3-479D-B756-908D0B1B76E7}">
      <dgm:prSet/>
      <dgm:spPr/>
      <dgm:t>
        <a:bodyPr/>
        <a:lstStyle/>
        <a:p>
          <a:endParaRPr lang="en-US"/>
        </a:p>
      </dgm:t>
    </dgm:pt>
    <dgm:pt modelId="{D2001C10-FE80-495B-BF20-2C1BA4246C88}" type="parTrans" cxnId="{BE700778-62A3-479D-B756-908D0B1B76E7}">
      <dgm:prSet/>
      <dgm:spPr/>
      <dgm:t>
        <a:bodyPr/>
        <a:lstStyle/>
        <a:p>
          <a:endParaRPr lang="en-US"/>
        </a:p>
      </dgm:t>
    </dgm:pt>
    <dgm:pt modelId="{4E9ABC2C-B88B-407F-9767-F830AD368DBD}" type="pres">
      <dgm:prSet presAssocID="{42E241E2-F4F9-4533-AB04-0D25754686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DE0D9C-B83B-4383-A215-A650275BAC90}" type="pres">
      <dgm:prSet presAssocID="{E3F762E1-BAA6-44C0-A721-A0712DC93618}" presName="vertOne" presStyleCnt="0"/>
      <dgm:spPr/>
      <dgm:t>
        <a:bodyPr/>
        <a:lstStyle/>
        <a:p>
          <a:endParaRPr lang="en-US"/>
        </a:p>
      </dgm:t>
    </dgm:pt>
    <dgm:pt modelId="{18878F00-7696-4E35-B5EA-02E4CF9CA623}" type="pres">
      <dgm:prSet presAssocID="{E3F762E1-BAA6-44C0-A721-A0712DC93618}" presName="txOne" presStyleLbl="node0" presStyleIdx="0" presStyleCnt="1" custScaleY="104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7E8A69-AFD0-4DE6-BDF4-02015FDA9A42}" type="pres">
      <dgm:prSet presAssocID="{E3F762E1-BAA6-44C0-A721-A0712DC93618}" presName="parTransOne" presStyleCnt="0"/>
      <dgm:spPr/>
      <dgm:t>
        <a:bodyPr/>
        <a:lstStyle/>
        <a:p>
          <a:endParaRPr lang="en-US"/>
        </a:p>
      </dgm:t>
    </dgm:pt>
    <dgm:pt modelId="{6BFBB280-8126-4858-9B7C-8CE8EFCB7163}" type="pres">
      <dgm:prSet presAssocID="{E3F762E1-BAA6-44C0-A721-A0712DC93618}" presName="horzOne" presStyleCnt="0"/>
      <dgm:spPr/>
      <dgm:t>
        <a:bodyPr/>
        <a:lstStyle/>
        <a:p>
          <a:endParaRPr lang="en-US"/>
        </a:p>
      </dgm:t>
    </dgm:pt>
    <dgm:pt modelId="{9B6EDE8F-A181-4638-A66C-11FAEC62BF4C}" type="pres">
      <dgm:prSet presAssocID="{BF931DAB-9CFC-43A9-9D2D-91A5F981D5BD}" presName="vertTwo" presStyleCnt="0"/>
      <dgm:spPr/>
      <dgm:t>
        <a:bodyPr/>
        <a:lstStyle/>
        <a:p>
          <a:endParaRPr lang="en-US"/>
        </a:p>
      </dgm:t>
    </dgm:pt>
    <dgm:pt modelId="{A3289771-A1BD-42A3-A4CD-1041592FCC70}" type="pres">
      <dgm:prSet presAssocID="{BF931DAB-9CFC-43A9-9D2D-91A5F981D5BD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F4820-C4AA-4E45-B3B8-FF89758FFBBB}" type="pres">
      <dgm:prSet presAssocID="{BF931DAB-9CFC-43A9-9D2D-91A5F981D5BD}" presName="parTransTwo" presStyleCnt="0"/>
      <dgm:spPr/>
      <dgm:t>
        <a:bodyPr/>
        <a:lstStyle/>
        <a:p>
          <a:endParaRPr lang="en-US"/>
        </a:p>
      </dgm:t>
    </dgm:pt>
    <dgm:pt modelId="{47039015-D6A0-40ED-931B-03F84BE00199}" type="pres">
      <dgm:prSet presAssocID="{BF931DAB-9CFC-43A9-9D2D-91A5F981D5BD}" presName="horzTwo" presStyleCnt="0"/>
      <dgm:spPr/>
      <dgm:t>
        <a:bodyPr/>
        <a:lstStyle/>
        <a:p>
          <a:endParaRPr lang="en-US"/>
        </a:p>
      </dgm:t>
    </dgm:pt>
    <dgm:pt modelId="{F594727B-C531-40DE-9001-87AD7C51F362}" type="pres">
      <dgm:prSet presAssocID="{3B08CFF9-5BD6-4498-8226-85EF0A1D6E11}" presName="vertThree" presStyleCnt="0"/>
      <dgm:spPr/>
      <dgm:t>
        <a:bodyPr/>
        <a:lstStyle/>
        <a:p>
          <a:endParaRPr lang="en-US"/>
        </a:p>
      </dgm:t>
    </dgm:pt>
    <dgm:pt modelId="{E5E48DC3-0B93-48A2-817D-76B763F8D6AA}" type="pres">
      <dgm:prSet presAssocID="{3B08CFF9-5BD6-4498-8226-85EF0A1D6E11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2317A-D3ED-429A-A6D4-667316AB65E1}" type="pres">
      <dgm:prSet presAssocID="{3B08CFF9-5BD6-4498-8226-85EF0A1D6E11}" presName="parTransThree" presStyleCnt="0"/>
      <dgm:spPr/>
      <dgm:t>
        <a:bodyPr/>
        <a:lstStyle/>
        <a:p>
          <a:endParaRPr lang="en-US"/>
        </a:p>
      </dgm:t>
    </dgm:pt>
    <dgm:pt modelId="{1E15EAF2-0FE3-4FF9-BC88-159DE905C949}" type="pres">
      <dgm:prSet presAssocID="{3B08CFF9-5BD6-4498-8226-85EF0A1D6E11}" presName="horzThree" presStyleCnt="0"/>
      <dgm:spPr/>
      <dgm:t>
        <a:bodyPr/>
        <a:lstStyle/>
        <a:p>
          <a:endParaRPr lang="en-US"/>
        </a:p>
      </dgm:t>
    </dgm:pt>
    <dgm:pt modelId="{C9B486DB-A573-4072-BAB4-2905D7A5E691}" type="pres">
      <dgm:prSet presAssocID="{8ED62DE0-F1EE-414D-8216-A3D487D7B4AC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C70DCD-9B87-4BB4-89A8-F62B33A5878E}" type="pres">
      <dgm:prSet presAssocID="{8ED62DE0-F1EE-414D-8216-A3D487D7B4AC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976C7-4028-4673-8352-7D8D86985A0A}" type="pres">
      <dgm:prSet presAssocID="{8ED62DE0-F1EE-414D-8216-A3D487D7B4AC}" presName="parTransFour" presStyleCnt="0"/>
      <dgm:spPr/>
      <dgm:t>
        <a:bodyPr/>
        <a:lstStyle/>
        <a:p>
          <a:endParaRPr lang="en-US"/>
        </a:p>
      </dgm:t>
    </dgm:pt>
    <dgm:pt modelId="{80DFB156-8F5D-4F4B-9370-9DCB90BCA5BD}" type="pres">
      <dgm:prSet presAssocID="{8ED62DE0-F1EE-414D-8216-A3D487D7B4AC}" presName="horzFour" presStyleCnt="0"/>
      <dgm:spPr/>
      <dgm:t>
        <a:bodyPr/>
        <a:lstStyle/>
        <a:p>
          <a:endParaRPr lang="en-US"/>
        </a:p>
      </dgm:t>
    </dgm:pt>
    <dgm:pt modelId="{A072C765-82F3-4E80-8D84-ECD6622FBD7A}" type="pres">
      <dgm:prSet presAssocID="{5A481099-45E5-4864-B2DE-06BE141C3E73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CC3988-F828-4B78-ADEF-FB6C815591F0}" type="pres">
      <dgm:prSet presAssocID="{5A481099-45E5-4864-B2DE-06BE141C3E73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64A7B5-B40A-405B-949F-F2E0FCE4CC6B}" type="pres">
      <dgm:prSet presAssocID="{5A481099-45E5-4864-B2DE-06BE141C3E73}" presName="horzFour" presStyleCnt="0"/>
      <dgm:spPr/>
      <dgm:t>
        <a:bodyPr/>
        <a:lstStyle/>
        <a:p>
          <a:endParaRPr lang="en-US"/>
        </a:p>
      </dgm:t>
    </dgm:pt>
  </dgm:ptLst>
  <dgm:cxnLst>
    <dgm:cxn modelId="{E0F17DDD-E009-40A4-8868-DA0B1D129E3D}" srcId="{E3F762E1-BAA6-44C0-A721-A0712DC93618}" destId="{BF931DAB-9CFC-43A9-9D2D-91A5F981D5BD}" srcOrd="0" destOrd="0" parTransId="{ACD8318B-A665-4A51-A946-791F8985260B}" sibTransId="{2A9E7979-C5D5-489F-86E8-050273EF1923}"/>
    <dgm:cxn modelId="{65950E75-AF71-40D6-B74F-89DD4EFB3EE2}" srcId="{8ED62DE0-F1EE-414D-8216-A3D487D7B4AC}" destId="{5A481099-45E5-4864-B2DE-06BE141C3E73}" srcOrd="0" destOrd="0" parTransId="{99E4C331-8BF0-4800-BC11-FD2567BEBBC7}" sibTransId="{F20B82AA-2CF2-4462-A8CC-E17CFFF69356}"/>
    <dgm:cxn modelId="{DF2ABA15-4370-4E1E-8590-897C8DD4857B}" srcId="{3B08CFF9-5BD6-4498-8226-85EF0A1D6E11}" destId="{8ED62DE0-F1EE-414D-8216-A3D487D7B4AC}" srcOrd="0" destOrd="0" parTransId="{97C74AB3-18A3-496B-B3D0-F34E678A1682}" sibTransId="{B5D0B46E-340F-4038-9D68-4D222605B854}"/>
    <dgm:cxn modelId="{BD4D5A4C-FC35-4C28-8B22-4E584BA10E5A}" srcId="{BF931DAB-9CFC-43A9-9D2D-91A5F981D5BD}" destId="{3B08CFF9-5BD6-4498-8226-85EF0A1D6E11}" srcOrd="0" destOrd="0" parTransId="{757AF472-CD0A-46AC-BA39-DE70C7F58998}" sibTransId="{999457A8-3737-425E-B4A8-81DF4340722A}"/>
    <dgm:cxn modelId="{04F89F88-1F59-4DCE-AF58-E31B840F5749}" type="presOf" srcId="{8ED62DE0-F1EE-414D-8216-A3D487D7B4AC}" destId="{DFC70DCD-9B87-4BB4-89A8-F62B33A5878E}" srcOrd="0" destOrd="0" presId="urn:microsoft.com/office/officeart/2005/8/layout/hierarchy4"/>
    <dgm:cxn modelId="{726C4ABC-8EA6-42DB-8419-3B8599C1121E}" type="presOf" srcId="{5A481099-45E5-4864-B2DE-06BE141C3E73}" destId="{0ECC3988-F828-4B78-ADEF-FB6C815591F0}" srcOrd="0" destOrd="0" presId="urn:microsoft.com/office/officeart/2005/8/layout/hierarchy4"/>
    <dgm:cxn modelId="{6093FB11-D923-483D-9D80-90F3EB235EC0}" type="presOf" srcId="{3B08CFF9-5BD6-4498-8226-85EF0A1D6E11}" destId="{E5E48DC3-0B93-48A2-817D-76B763F8D6AA}" srcOrd="0" destOrd="0" presId="urn:microsoft.com/office/officeart/2005/8/layout/hierarchy4"/>
    <dgm:cxn modelId="{E71D771F-9076-4DB7-AB77-7FC0B8E7E3B4}" type="presOf" srcId="{BF931DAB-9CFC-43A9-9D2D-91A5F981D5BD}" destId="{A3289771-A1BD-42A3-A4CD-1041592FCC70}" srcOrd="0" destOrd="0" presId="urn:microsoft.com/office/officeart/2005/8/layout/hierarchy4"/>
    <dgm:cxn modelId="{849DEFA2-4485-4794-AD08-F2C9C2B06082}" type="presOf" srcId="{E3F762E1-BAA6-44C0-A721-A0712DC93618}" destId="{18878F00-7696-4E35-B5EA-02E4CF9CA623}" srcOrd="0" destOrd="0" presId="urn:microsoft.com/office/officeart/2005/8/layout/hierarchy4"/>
    <dgm:cxn modelId="{1CBF4FC2-225D-4D6A-A017-8D6A59CCDB9B}" type="presOf" srcId="{42E241E2-F4F9-4533-AB04-0D25754686EC}" destId="{4E9ABC2C-B88B-407F-9767-F830AD368DBD}" srcOrd="0" destOrd="0" presId="urn:microsoft.com/office/officeart/2005/8/layout/hierarchy4"/>
    <dgm:cxn modelId="{BE700778-62A3-479D-B756-908D0B1B76E7}" srcId="{42E241E2-F4F9-4533-AB04-0D25754686EC}" destId="{E3F762E1-BAA6-44C0-A721-A0712DC93618}" srcOrd="0" destOrd="0" parTransId="{D2001C10-FE80-495B-BF20-2C1BA4246C88}" sibTransId="{D79FD09B-2DC7-4D82-8EB5-6227A5B9BEBE}"/>
    <dgm:cxn modelId="{A2A7AC30-8C94-48F3-9D60-2BA08B5DB9A6}" type="presParOf" srcId="{4E9ABC2C-B88B-407F-9767-F830AD368DBD}" destId="{78DE0D9C-B83B-4383-A215-A650275BAC90}" srcOrd="0" destOrd="0" presId="urn:microsoft.com/office/officeart/2005/8/layout/hierarchy4"/>
    <dgm:cxn modelId="{D0022208-08CB-4BF0-B531-A69F37780000}" type="presParOf" srcId="{78DE0D9C-B83B-4383-A215-A650275BAC90}" destId="{18878F00-7696-4E35-B5EA-02E4CF9CA623}" srcOrd="0" destOrd="0" presId="urn:microsoft.com/office/officeart/2005/8/layout/hierarchy4"/>
    <dgm:cxn modelId="{D621D6D7-CC6D-47A5-B55A-6C3283CAF1B3}" type="presParOf" srcId="{78DE0D9C-B83B-4383-A215-A650275BAC90}" destId="{337E8A69-AFD0-4DE6-BDF4-02015FDA9A42}" srcOrd="1" destOrd="0" presId="urn:microsoft.com/office/officeart/2005/8/layout/hierarchy4"/>
    <dgm:cxn modelId="{A0A71A8E-CCD1-4EDF-AE8F-96C0068EA204}" type="presParOf" srcId="{78DE0D9C-B83B-4383-A215-A650275BAC90}" destId="{6BFBB280-8126-4858-9B7C-8CE8EFCB7163}" srcOrd="2" destOrd="0" presId="urn:microsoft.com/office/officeart/2005/8/layout/hierarchy4"/>
    <dgm:cxn modelId="{6F9EBD3F-6D2E-4D4B-92F3-82B1D8FE04B4}" type="presParOf" srcId="{6BFBB280-8126-4858-9B7C-8CE8EFCB7163}" destId="{9B6EDE8F-A181-4638-A66C-11FAEC62BF4C}" srcOrd="0" destOrd="0" presId="urn:microsoft.com/office/officeart/2005/8/layout/hierarchy4"/>
    <dgm:cxn modelId="{810DBC1E-F856-41DF-A408-8433EDACD599}" type="presParOf" srcId="{9B6EDE8F-A181-4638-A66C-11FAEC62BF4C}" destId="{A3289771-A1BD-42A3-A4CD-1041592FCC70}" srcOrd="0" destOrd="0" presId="urn:microsoft.com/office/officeart/2005/8/layout/hierarchy4"/>
    <dgm:cxn modelId="{86831C01-E545-472E-A8E5-B3B6F0DF6228}" type="presParOf" srcId="{9B6EDE8F-A181-4638-A66C-11FAEC62BF4C}" destId="{E17F4820-C4AA-4E45-B3B8-FF89758FFBBB}" srcOrd="1" destOrd="0" presId="urn:microsoft.com/office/officeart/2005/8/layout/hierarchy4"/>
    <dgm:cxn modelId="{E4F2727B-0FFE-46C1-878D-C6A442F638E5}" type="presParOf" srcId="{9B6EDE8F-A181-4638-A66C-11FAEC62BF4C}" destId="{47039015-D6A0-40ED-931B-03F84BE00199}" srcOrd="2" destOrd="0" presId="urn:microsoft.com/office/officeart/2005/8/layout/hierarchy4"/>
    <dgm:cxn modelId="{469740FF-B3CC-40A1-97F9-ABD1FA99BEE5}" type="presParOf" srcId="{47039015-D6A0-40ED-931B-03F84BE00199}" destId="{F594727B-C531-40DE-9001-87AD7C51F362}" srcOrd="0" destOrd="0" presId="urn:microsoft.com/office/officeart/2005/8/layout/hierarchy4"/>
    <dgm:cxn modelId="{DB852756-A390-4D38-A11A-A2F4F8F50D3F}" type="presParOf" srcId="{F594727B-C531-40DE-9001-87AD7C51F362}" destId="{E5E48DC3-0B93-48A2-817D-76B763F8D6AA}" srcOrd="0" destOrd="0" presId="urn:microsoft.com/office/officeart/2005/8/layout/hierarchy4"/>
    <dgm:cxn modelId="{65275382-11CD-4112-82D7-C257545A2300}" type="presParOf" srcId="{F594727B-C531-40DE-9001-87AD7C51F362}" destId="{C1D2317A-D3ED-429A-A6D4-667316AB65E1}" srcOrd="1" destOrd="0" presId="urn:microsoft.com/office/officeart/2005/8/layout/hierarchy4"/>
    <dgm:cxn modelId="{212B8628-2420-4AF5-9843-0F6EFB8CD536}" type="presParOf" srcId="{F594727B-C531-40DE-9001-87AD7C51F362}" destId="{1E15EAF2-0FE3-4FF9-BC88-159DE905C949}" srcOrd="2" destOrd="0" presId="urn:microsoft.com/office/officeart/2005/8/layout/hierarchy4"/>
    <dgm:cxn modelId="{E0FBFEBE-A7B9-4533-B762-AB2B2FDE5C58}" type="presParOf" srcId="{1E15EAF2-0FE3-4FF9-BC88-159DE905C949}" destId="{C9B486DB-A573-4072-BAB4-2905D7A5E691}" srcOrd="0" destOrd="0" presId="urn:microsoft.com/office/officeart/2005/8/layout/hierarchy4"/>
    <dgm:cxn modelId="{92D2A832-D32E-4E10-B48B-466F67515F5C}" type="presParOf" srcId="{C9B486DB-A573-4072-BAB4-2905D7A5E691}" destId="{DFC70DCD-9B87-4BB4-89A8-F62B33A5878E}" srcOrd="0" destOrd="0" presId="urn:microsoft.com/office/officeart/2005/8/layout/hierarchy4"/>
    <dgm:cxn modelId="{EC7038C1-D3C3-4A2C-87B9-F10A374230E9}" type="presParOf" srcId="{C9B486DB-A573-4072-BAB4-2905D7A5E691}" destId="{8D5976C7-4028-4673-8352-7D8D86985A0A}" srcOrd="1" destOrd="0" presId="urn:microsoft.com/office/officeart/2005/8/layout/hierarchy4"/>
    <dgm:cxn modelId="{47321529-1C50-47A4-9B29-092B63BC6C7B}" type="presParOf" srcId="{C9B486DB-A573-4072-BAB4-2905D7A5E691}" destId="{80DFB156-8F5D-4F4B-9370-9DCB90BCA5BD}" srcOrd="2" destOrd="0" presId="urn:microsoft.com/office/officeart/2005/8/layout/hierarchy4"/>
    <dgm:cxn modelId="{CB3F1A42-EE47-47F2-8442-045B5E5F9BF0}" type="presParOf" srcId="{80DFB156-8F5D-4F4B-9370-9DCB90BCA5BD}" destId="{A072C765-82F3-4E80-8D84-ECD6622FBD7A}" srcOrd="0" destOrd="0" presId="urn:microsoft.com/office/officeart/2005/8/layout/hierarchy4"/>
    <dgm:cxn modelId="{ADFFC4BA-C026-41B1-8E9C-F087B6108017}" type="presParOf" srcId="{A072C765-82F3-4E80-8D84-ECD6622FBD7A}" destId="{0ECC3988-F828-4B78-ADEF-FB6C815591F0}" srcOrd="0" destOrd="0" presId="urn:microsoft.com/office/officeart/2005/8/layout/hierarchy4"/>
    <dgm:cxn modelId="{5790B9C8-08DD-49C7-ABC2-4448754074FF}" type="presParOf" srcId="{A072C765-82F3-4E80-8D84-ECD6622FBD7A}" destId="{D864A7B5-B40A-405B-949F-F2E0FCE4CC6B}" srcOrd="1" destOrd="0" presId="urn:microsoft.com/office/officeart/2005/8/layout/hierarchy4"/>
  </dgm:cxnLst>
  <dgm:bg/>
  <dgm:whole/>
  <dgm:extLst>
    <a:ext uri="{C62137D5-CB1D-491B-B009-E17868A290BF}">
      <dgm14:recolorImg xmlns="" xmlns:dgm="http://schemas.openxmlformats.org/drawingml/2006/diagram" xmlns:a="http://schemas.openxmlformats.org/drawingml/2006/main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878F00-7696-4E35-B5EA-02E4CF9CA623}">
      <dsp:nvSpPr>
        <dsp:cNvPr id="0" name=""/>
        <dsp:cNvSpPr/>
      </dsp:nvSpPr>
      <dsp:spPr>
        <a:xfrm>
          <a:off x="1525" y="354"/>
          <a:ext cx="3121149" cy="84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Application</a:t>
          </a:r>
          <a:endParaRPr lang="en-US" sz="3600" kern="1200" dirty="0"/>
        </a:p>
      </dsp:txBody>
      <dsp:txXfrm>
        <a:off x="1525" y="354"/>
        <a:ext cx="3121149" cy="844613"/>
      </dsp:txXfrm>
    </dsp:sp>
    <dsp:sp modelId="{A3289771-A1BD-42A3-A4CD-1041592FCC70}">
      <dsp:nvSpPr>
        <dsp:cNvPr id="0" name=""/>
        <dsp:cNvSpPr/>
      </dsp:nvSpPr>
      <dsp:spPr>
        <a:xfrm>
          <a:off x="1525" y="878541"/>
          <a:ext cx="3121149" cy="808799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Transport</a:t>
          </a:r>
          <a:endParaRPr lang="en-US" sz="3500" kern="1200" dirty="0"/>
        </a:p>
      </dsp:txBody>
      <dsp:txXfrm>
        <a:off x="1525" y="878541"/>
        <a:ext cx="3121149" cy="808799"/>
      </dsp:txXfrm>
    </dsp:sp>
    <dsp:sp modelId="{E5E48DC3-0B93-48A2-817D-76B763F8D6AA}">
      <dsp:nvSpPr>
        <dsp:cNvPr id="0" name=""/>
        <dsp:cNvSpPr/>
      </dsp:nvSpPr>
      <dsp:spPr>
        <a:xfrm>
          <a:off x="1525" y="1720913"/>
          <a:ext cx="3121149" cy="808799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Network</a:t>
          </a:r>
          <a:endParaRPr lang="en-US" sz="3500" kern="1200" dirty="0"/>
        </a:p>
      </dsp:txBody>
      <dsp:txXfrm>
        <a:off x="1525" y="1720913"/>
        <a:ext cx="3121149" cy="808799"/>
      </dsp:txXfrm>
    </dsp:sp>
    <dsp:sp modelId="{DFC70DCD-9B87-4BB4-89A8-F62B33A5878E}">
      <dsp:nvSpPr>
        <dsp:cNvPr id="0" name=""/>
        <dsp:cNvSpPr/>
      </dsp:nvSpPr>
      <dsp:spPr>
        <a:xfrm>
          <a:off x="1525" y="2563286"/>
          <a:ext cx="3121149" cy="808799"/>
        </a:xfrm>
        <a:prstGeom prst="roundRect">
          <a:avLst>
            <a:gd name="adj" fmla="val 10000"/>
          </a:avLst>
        </a:prstGeom>
        <a:solidFill>
          <a:schemeClr val="accent4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Data Link</a:t>
          </a:r>
          <a:endParaRPr lang="en-US" sz="3500" kern="1200" dirty="0"/>
        </a:p>
      </dsp:txBody>
      <dsp:txXfrm>
        <a:off x="1525" y="2563286"/>
        <a:ext cx="3121149" cy="808799"/>
      </dsp:txXfrm>
    </dsp:sp>
    <dsp:sp modelId="{0ECC3988-F828-4B78-ADEF-FB6C815591F0}">
      <dsp:nvSpPr>
        <dsp:cNvPr id="0" name=""/>
        <dsp:cNvSpPr/>
      </dsp:nvSpPr>
      <dsp:spPr>
        <a:xfrm>
          <a:off x="1525" y="3405658"/>
          <a:ext cx="3121149" cy="808799"/>
        </a:xfrm>
        <a:prstGeom prst="roundRect">
          <a:avLst>
            <a:gd name="adj" fmla="val 10000"/>
          </a:avLst>
        </a:prstGeom>
        <a:solidFill>
          <a:schemeClr val="tx2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Physical</a:t>
          </a:r>
          <a:endParaRPr lang="en-US" sz="3500" kern="1200" dirty="0"/>
        </a:p>
      </dsp:txBody>
      <dsp:txXfrm>
        <a:off x="1525" y="3405658"/>
        <a:ext cx="3121149" cy="808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3DC9-E7C0-4C83-BE0C-072B1AD98492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B088E-5FF9-4C46-8F02-60985A09C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130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9EB669-43E2-4737-A1BD-8D118E35BED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0291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B088E-5FF9-4C46-8F02-60985A09C9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867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048001"/>
            <a:ext cx="5867401" cy="1219200"/>
          </a:xfr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100000">
                <a:srgbClr val="4F9A26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314702" y="1028697"/>
            <a:ext cx="2590800" cy="90678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0"/>
            <a:ext cx="1981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892175"/>
            <a:ext cx="5334000" cy="1470025"/>
          </a:xfrm>
        </p:spPr>
        <p:txBody>
          <a:bodyPr/>
          <a:lstStyle>
            <a:lvl1pPr algn="r">
              <a:defRPr b="1" cap="small" baseline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7171-ADF1-4B2D-A03E-48329A44548E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6200" y="4244339"/>
            <a:ext cx="922020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99303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FitzGerald ● Dennis ● </a:t>
            </a:r>
            <a:r>
              <a:rPr lang="en-US" sz="240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Durcikova</a:t>
            </a:r>
            <a:endParaRPr lang="en-US" sz="2400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526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Taylor M. Wells: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Business Administration,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University, Sacramento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21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895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EA38-1B93-46BC-B3C2-246EA5712270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66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FFAB-E09C-40E0-9377-98DB2AC07CC7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556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39E2-3771-4DF0-A637-8550BAF4E24D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014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48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E4D3-C41A-400F-B33C-55ABF324F6E6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80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59EB-7310-4157-93D1-FC279E2396D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4381500" y="-4381500"/>
            <a:ext cx="381000" cy="9144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100095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D59EB-7310-4157-93D1-FC279E2396D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112139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65A9A"/>
              </a:buClr>
              <a:defRPr/>
            </a:lvl1pPr>
            <a:lvl2pPr>
              <a:buClr>
                <a:srgbClr val="265A9A"/>
              </a:buClr>
              <a:defRPr/>
            </a:lvl2pPr>
            <a:lvl3pPr>
              <a:buClr>
                <a:srgbClr val="265A9A"/>
              </a:buClr>
              <a:defRPr/>
            </a:lvl3pPr>
            <a:lvl4pPr>
              <a:buClr>
                <a:srgbClr val="265A9A"/>
              </a:buClr>
              <a:defRPr/>
            </a:lvl4pPr>
            <a:lvl5pPr>
              <a:buClr>
                <a:srgbClr val="265A9A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33A7-67A4-470D-8377-24B24309EBEB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510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83E5-11D7-47C8-ACEB-1017877F9922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575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E598-46B4-4539-9299-5D717E2CE39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904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44" y="1646238"/>
            <a:ext cx="3771856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9700" y="1646238"/>
            <a:ext cx="36195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6A0E-2E17-41AC-8D05-46DD54F8C4BB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430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990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E5F6-296D-492A-88FF-85D1D9B4A9C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685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05B6-F72B-46A1-AE0A-F20C719E832C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337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D59EB-7310-4157-93D1-FC279E2396D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2011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2015 John Wiley &amp; Sons, Inc. All rights reserved.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30727" y="6428601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fld id="{EB19BA82-6AD1-4C8F-9940-9F1BD01BC7EF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275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baseline="0">
          <a:solidFill>
            <a:srgbClr val="265A9A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d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d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</a:p>
          <a:p>
            <a:r>
              <a:rPr lang="en-US" dirty="0" smtClean="0"/>
              <a:t>Network and Transport Layers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 smtClean="0"/>
              <a:t>Business Data Communications &amp; Networking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61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Transport Layer Functions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Linking to the application layer</a:t>
            </a:r>
          </a:p>
          <a:p>
            <a:pPr lvl="1"/>
            <a:r>
              <a:rPr lang="en-US" dirty="0" smtClean="0"/>
              <a:t>TCP/UDP may serve multiple application layer protocols</a:t>
            </a:r>
          </a:p>
          <a:p>
            <a:pPr lvl="1"/>
            <a:r>
              <a:rPr lang="en-US" b="1" dirty="0" smtClean="0"/>
              <a:t>Ports</a:t>
            </a:r>
            <a:r>
              <a:rPr lang="en-US" dirty="0" smtClean="0"/>
              <a:t> used to identify application (2-byte numbers)</a:t>
            </a:r>
          </a:p>
          <a:p>
            <a:pPr lvl="1"/>
            <a:r>
              <a:rPr lang="en-US" dirty="0" smtClean="0"/>
              <a:t>Many source/destination ports follow standards</a:t>
            </a:r>
          </a:p>
          <a:p>
            <a:pPr lvl="1"/>
            <a:r>
              <a:rPr lang="en-US" dirty="0" smtClean="0"/>
              <a:t>Common port standards</a:t>
            </a:r>
          </a:p>
          <a:p>
            <a:pPr lvl="2"/>
            <a:r>
              <a:rPr lang="en-US" dirty="0"/>
              <a:t>HTTP: </a:t>
            </a:r>
            <a:r>
              <a:rPr lang="en-US" dirty="0" smtClean="0"/>
              <a:t>TCP port 80</a:t>
            </a:r>
            <a:endParaRPr lang="en-US" dirty="0"/>
          </a:p>
          <a:p>
            <a:pPr lvl="2"/>
            <a:r>
              <a:rPr lang="en-US" dirty="0"/>
              <a:t>HTTPS: </a:t>
            </a:r>
            <a:r>
              <a:rPr lang="en-US" dirty="0" smtClean="0"/>
              <a:t>TCP port 443</a:t>
            </a:r>
            <a:endParaRPr lang="en-US" dirty="0"/>
          </a:p>
          <a:p>
            <a:pPr lvl="2"/>
            <a:r>
              <a:rPr lang="en-US" dirty="0" smtClean="0"/>
              <a:t>FTP</a:t>
            </a:r>
            <a:r>
              <a:rPr lang="en-US" dirty="0"/>
              <a:t>: </a:t>
            </a:r>
            <a:r>
              <a:rPr lang="en-US" dirty="0" smtClean="0"/>
              <a:t>TCP ports 20 and 21</a:t>
            </a:r>
            <a:endParaRPr lang="en-US" dirty="0"/>
          </a:p>
          <a:p>
            <a:pPr lvl="2"/>
            <a:r>
              <a:rPr lang="en-US" dirty="0"/>
              <a:t>SMTP: </a:t>
            </a:r>
            <a:r>
              <a:rPr lang="en-US" dirty="0" smtClean="0"/>
              <a:t>TCP port 25</a:t>
            </a:r>
            <a:endParaRPr lang="en-US" dirty="0"/>
          </a:p>
          <a:p>
            <a:pPr lvl="2"/>
            <a:r>
              <a:rPr lang="en-US" dirty="0"/>
              <a:t>IMAP: </a:t>
            </a:r>
            <a:r>
              <a:rPr lang="en-US" dirty="0" smtClean="0"/>
              <a:t>TCP port 143</a:t>
            </a:r>
            <a:endParaRPr lang="en-US" dirty="0"/>
          </a:p>
          <a:p>
            <a:pPr lvl="2"/>
            <a:r>
              <a:rPr lang="en-US" dirty="0" smtClean="0"/>
              <a:t>POP3: TCP port 110 (more commonly TCP port 995  secure version)</a:t>
            </a:r>
          </a:p>
          <a:p>
            <a:pPr lvl="2"/>
            <a:r>
              <a:rPr lang="en-US" dirty="0" smtClean="0"/>
              <a:t>DNS: TCP or UDP port 53 (most commonly UDP)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52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Transport Layer Functions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71600" y="1143000"/>
            <a:ext cx="7448689" cy="5209536"/>
            <a:chOff x="1371600" y="1143000"/>
            <a:chExt cx="7448689" cy="52095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0" y="6019800"/>
              <a:ext cx="4419600" cy="332736"/>
            </a:xfrm>
            <a:prstGeom prst="rect">
              <a:avLst/>
            </a:prstGeom>
          </p:spPr>
        </p:pic>
        <p:pic>
          <p:nvPicPr>
            <p:cNvPr id="6" name="Picture 5" descr="c05f005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371600" y="1143000"/>
              <a:ext cx="7448689" cy="472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69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Transport Layer Functions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390650"/>
            <a:ext cx="7493000" cy="404239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Segmenting</a:t>
            </a:r>
          </a:p>
          <a:p>
            <a:pPr lvl="1"/>
            <a:r>
              <a:rPr lang="en-US" dirty="0" smtClean="0"/>
              <a:t>Breaking up large files into smaller segments (and putting them back together)</a:t>
            </a:r>
          </a:p>
          <a:p>
            <a:pPr lvl="1"/>
            <a:r>
              <a:rPr lang="en-US" dirty="0" smtClean="0"/>
              <a:t>Segments may be passed individually to application layer or after reassembly</a:t>
            </a:r>
          </a:p>
          <a:p>
            <a:pPr lvl="1"/>
            <a:r>
              <a:rPr lang="en-US" dirty="0"/>
              <a:t>How </a:t>
            </a:r>
            <a:r>
              <a:rPr lang="en-US" dirty="0" smtClean="0"/>
              <a:t>large are </a:t>
            </a:r>
            <a:r>
              <a:rPr lang="en-US" dirty="0"/>
              <a:t>the segments</a:t>
            </a:r>
            <a:r>
              <a:rPr lang="en-US" dirty="0" smtClean="0"/>
              <a:t>?</a:t>
            </a:r>
          </a:p>
          <a:p>
            <a:pPr lvl="2">
              <a:lnSpc>
                <a:spcPct val="90000"/>
              </a:lnSpc>
            </a:pPr>
            <a:r>
              <a:rPr lang="en-US" sz="1700" dirty="0" smtClean="0"/>
              <a:t>Size </a:t>
            </a:r>
            <a:r>
              <a:rPr lang="en-US" sz="1700" dirty="0"/>
              <a:t>depends on the </a:t>
            </a:r>
            <a:r>
              <a:rPr lang="en-US" sz="1700" dirty="0" smtClean="0"/>
              <a:t>network and data </a:t>
            </a:r>
            <a:r>
              <a:rPr lang="en-US" sz="1700" dirty="0"/>
              <a:t>link layer </a:t>
            </a:r>
            <a:r>
              <a:rPr lang="en-US" sz="1700" dirty="0" smtClean="0"/>
              <a:t>protocols</a:t>
            </a:r>
          </a:p>
          <a:p>
            <a:pPr lvl="2">
              <a:lnSpc>
                <a:spcPct val="90000"/>
              </a:lnSpc>
            </a:pPr>
            <a:r>
              <a:rPr lang="en-US" sz="1700" dirty="0" smtClean="0"/>
              <a:t>Maximum Segment Size (MSS) is negotiated during TCP handshake</a:t>
            </a:r>
            <a:endParaRPr lang="en-US" sz="1700" dirty="0"/>
          </a:p>
          <a:p>
            <a:pPr lvl="2">
              <a:lnSpc>
                <a:spcPct val="90000"/>
              </a:lnSpc>
            </a:pPr>
            <a:r>
              <a:rPr lang="en-US" sz="1700" dirty="0" smtClean="0"/>
              <a:t>e.g., </a:t>
            </a:r>
            <a:r>
              <a:rPr lang="en-US" sz="1700" dirty="0"/>
              <a:t>i</a:t>
            </a:r>
            <a:r>
              <a:rPr lang="en-US" sz="1700" dirty="0" smtClean="0"/>
              <a:t>f the maximum size of the data in an Ethernet frame is 1,500 bytes and TCP and IP use 20 byte headers, the maximum segment size is 1460 bytes</a:t>
            </a:r>
            <a:endParaRPr lang="en-US" sz="1700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489876" y="6172200"/>
            <a:ext cx="1454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sz="1800" b="1" dirty="0">
                <a:solidFill>
                  <a:srgbClr val="000090"/>
                </a:solidFill>
                <a:latin typeface="Arial" charset="0"/>
              </a:rPr>
              <a:t>TCP header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16951" y="5088259"/>
            <a:ext cx="15779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sz="1800" b="1" dirty="0">
                <a:solidFill>
                  <a:srgbClr val="000090"/>
                </a:solidFill>
                <a:latin typeface="Arial" charset="0"/>
              </a:rPr>
              <a:t>IPv4 header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4166701" y="5992381"/>
            <a:ext cx="0" cy="179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4826552" y="5375609"/>
            <a:ext cx="0" cy="2144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71103" y="5235251"/>
            <a:ext cx="145415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15000"/>
              </a:spcAft>
            </a:pPr>
            <a:r>
              <a:rPr lang="en-US" sz="1800" b="1" dirty="0" smtClean="0">
                <a:solidFill>
                  <a:srgbClr val="000090"/>
                </a:solidFill>
                <a:latin typeface="Arial" charset="0"/>
              </a:rPr>
              <a:t>Ethernet Frame Data Size</a:t>
            </a:r>
            <a:endParaRPr lang="en-US" sz="1800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1453" y="5566098"/>
            <a:ext cx="428514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dirty="0"/>
              <a:t>1500 – 20 – 20 = 1460 bytes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2642703" y="5576563"/>
            <a:ext cx="158750" cy="1451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8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8536662"/>
              </p:ext>
            </p:extLst>
          </p:nvPr>
        </p:nvGraphicFramePr>
        <p:xfrm>
          <a:off x="80470" y="1299671"/>
          <a:ext cx="8987331" cy="5024929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833930"/>
                <a:gridCol w="3657600"/>
                <a:gridCol w="838200"/>
                <a:gridCol w="3657601"/>
              </a:tblGrid>
              <a:tr h="740669">
                <a:tc>
                  <a:txBody>
                    <a:bodyPr/>
                    <a:lstStyle/>
                    <a:p>
                      <a:endParaRPr lang="en-US" sz="3700" b="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 Sender</a:t>
                      </a:r>
                      <a:endParaRPr lang="en-US" sz="2400" dirty="0"/>
                    </a:p>
                  </a:txBody>
                  <a:tcPr marL="45720" marR="457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PDU</a:t>
                      </a:r>
                      <a:endParaRPr lang="en-US" sz="2400" dirty="0"/>
                    </a:p>
                  </a:txBody>
                  <a:tcPr marL="45720" marR="45720" marT="60960" marB="6096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Receiver</a:t>
                      </a:r>
                      <a:endParaRPr lang="en-US" sz="2400" dirty="0"/>
                    </a:p>
                  </a:txBody>
                  <a:tcPr marL="45720" marR="4572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71065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/>
                        <a:t>Application</a:t>
                      </a:r>
                      <a:endParaRPr lang="en-US" sz="13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Packet</a:t>
                      </a:r>
                    </a:p>
                    <a:p>
                      <a:pPr algn="ctr"/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1065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/>
                        <a:t>Transport</a:t>
                      </a:r>
                      <a:endParaRPr lang="en-US" sz="13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Segment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</a:tr>
              <a:tr h="1071065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/>
                        <a:t>Network</a:t>
                      </a:r>
                      <a:endParaRPr lang="en-US" sz="13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Packet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71065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/>
                        <a:t>Data</a:t>
                      </a:r>
                    </a:p>
                    <a:p>
                      <a:pPr algn="ctr"/>
                      <a:r>
                        <a:rPr lang="en-US" sz="1300" b="0" dirty="0" smtClean="0"/>
                        <a:t>Link</a:t>
                      </a:r>
                      <a:endParaRPr lang="en-US" sz="1300" b="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Frame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5720" marR="457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" name="Rectangle 70"/>
          <p:cNvSpPr/>
          <p:nvPr/>
        </p:nvSpPr>
        <p:spPr bwMode="auto">
          <a:xfrm>
            <a:off x="1839726" y="2440773"/>
            <a:ext cx="1828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839726" y="3484068"/>
            <a:ext cx="9144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754126" y="3484068"/>
            <a:ext cx="9144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357250" y="3484068"/>
            <a:ext cx="2681350" cy="304800"/>
            <a:chOff x="1357250" y="2362200"/>
            <a:chExt cx="2681350" cy="304800"/>
          </a:xfrm>
        </p:grpSpPr>
        <p:grpSp>
          <p:nvGrpSpPr>
            <p:cNvPr id="77" name="Group 76"/>
            <p:cNvGrpSpPr/>
            <p:nvPr/>
          </p:nvGrpSpPr>
          <p:grpSpPr>
            <a:xfrm>
              <a:off x="1357250" y="2362200"/>
              <a:ext cx="1082924" cy="304800"/>
              <a:chOff x="1357250" y="2362200"/>
              <a:chExt cx="1082924" cy="304800"/>
            </a:xfrm>
          </p:grpSpPr>
          <p:sp>
            <p:nvSpPr>
              <p:cNvPr id="43" name="Rounded Rectangle 4"/>
              <p:cNvSpPr/>
              <p:nvPr/>
            </p:nvSpPr>
            <p:spPr>
              <a:xfrm>
                <a:off x="1357250" y="2362200"/>
                <a:ext cx="168524" cy="304800"/>
              </a:xfrm>
              <a:prstGeom prst="rect">
                <a:avLst/>
              </a:prstGeom>
              <a:solidFill>
                <a:schemeClr val="accent3"/>
              </a:solidFill>
              <a:ln w="2857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wordArtVert" wrap="square" lIns="95250" tIns="95250" rIns="95250" bIns="95250" numCol="1" spcCol="1270" anchor="ctr" anchorCtr="0">
                <a:noAutofit/>
              </a:bodyPr>
              <a:lstStyle/>
              <a:p>
                <a:pPr lvl="0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kern="1200" dirty="0"/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525774" y="2362200"/>
                <a:ext cx="914400" cy="3048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957456" y="2362200"/>
              <a:ext cx="1081144" cy="304800"/>
              <a:chOff x="2957456" y="2362200"/>
              <a:chExt cx="1081144" cy="304800"/>
            </a:xfrm>
          </p:grpSpPr>
          <p:sp>
            <p:nvSpPr>
              <p:cNvPr id="75" name="Rectangle 74"/>
              <p:cNvSpPr/>
              <p:nvPr/>
            </p:nvSpPr>
            <p:spPr bwMode="auto">
              <a:xfrm>
                <a:off x="3124200" y="2362200"/>
                <a:ext cx="914400" cy="3048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76" name="Rounded Rectangle 4"/>
              <p:cNvSpPr/>
              <p:nvPr/>
            </p:nvSpPr>
            <p:spPr>
              <a:xfrm>
                <a:off x="2957456" y="2362200"/>
                <a:ext cx="168524" cy="304800"/>
              </a:xfrm>
              <a:prstGeom prst="rect">
                <a:avLst/>
              </a:prstGeom>
              <a:solidFill>
                <a:schemeClr val="accent3"/>
              </a:solidFill>
              <a:ln w="2857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wordArtVert" wrap="square" lIns="95250" tIns="95250" rIns="95250" bIns="95250" numCol="1" spcCol="1270" anchor="ctr" anchorCtr="0">
                <a:noAutofit/>
              </a:bodyPr>
              <a:lstStyle/>
              <a:p>
                <a:pPr lvl="0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kern="1200" dirty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1204222" y="4555629"/>
            <a:ext cx="2834440" cy="304800"/>
            <a:chOff x="1204222" y="3433761"/>
            <a:chExt cx="2834440" cy="304800"/>
          </a:xfrm>
        </p:grpSpPr>
        <p:sp>
          <p:nvSpPr>
            <p:cNvPr id="42" name="Rounded Rectangle 4"/>
            <p:cNvSpPr/>
            <p:nvPr/>
          </p:nvSpPr>
          <p:spPr>
            <a:xfrm>
              <a:off x="1204222" y="3433761"/>
              <a:ext cx="164592" cy="304800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357312" y="3433761"/>
              <a:ext cx="2681350" cy="304800"/>
              <a:chOff x="1357250" y="2362200"/>
              <a:chExt cx="2681350" cy="304800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357250" y="2362200"/>
                <a:ext cx="1082924" cy="304800"/>
                <a:chOff x="1357250" y="2362200"/>
                <a:chExt cx="1082924" cy="304800"/>
              </a:xfrm>
            </p:grpSpPr>
            <p:sp>
              <p:nvSpPr>
                <p:cNvPr id="85" name="Rounded Rectangle 4"/>
                <p:cNvSpPr/>
                <p:nvPr/>
              </p:nvSpPr>
              <p:spPr>
                <a:xfrm>
                  <a:off x="1357250" y="2362200"/>
                  <a:ext cx="168524" cy="304800"/>
                </a:xfrm>
                <a:prstGeom prst="rect">
                  <a:avLst/>
                </a:prstGeom>
                <a:solidFill>
                  <a:schemeClr val="accent3"/>
                </a:solidFill>
                <a:ln w="28575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wordArtVert" wrap="square" lIns="95250" tIns="95250" rIns="95250" bIns="95250" numCol="1" spcCol="1270" anchor="ctr" anchorCtr="0">
                  <a:noAutofit/>
                </a:bodyPr>
                <a:lstStyle/>
                <a:p>
                  <a:pPr lvl="0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700" kern="12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1525774" y="2362200"/>
                  <a:ext cx="914400" cy="3048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957456" y="2362200"/>
                <a:ext cx="1081144" cy="304800"/>
                <a:chOff x="2957456" y="2362200"/>
                <a:chExt cx="1081144" cy="304800"/>
              </a:xfrm>
            </p:grpSpPr>
            <p:sp>
              <p:nvSpPr>
                <p:cNvPr id="83" name="Rectangle 82"/>
                <p:cNvSpPr/>
                <p:nvPr/>
              </p:nvSpPr>
              <p:spPr bwMode="auto">
                <a:xfrm>
                  <a:off x="3124200" y="2362200"/>
                  <a:ext cx="914400" cy="3048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84" name="Rounded Rectangle 4"/>
                <p:cNvSpPr/>
                <p:nvPr/>
              </p:nvSpPr>
              <p:spPr>
                <a:xfrm>
                  <a:off x="2957456" y="2362200"/>
                  <a:ext cx="168524" cy="304800"/>
                </a:xfrm>
                <a:prstGeom prst="rect">
                  <a:avLst/>
                </a:prstGeom>
                <a:solidFill>
                  <a:schemeClr val="accent3"/>
                </a:solidFill>
                <a:ln w="28575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wordArtVert" wrap="square" lIns="95250" tIns="95250" rIns="95250" bIns="95250" numCol="1" spcCol="1270" anchor="ctr" anchorCtr="0">
                  <a:noAutofit/>
                </a:bodyPr>
                <a:lstStyle/>
                <a:p>
                  <a:pPr lvl="0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700" kern="1200" dirty="0"/>
                </a:p>
              </p:txBody>
            </p:sp>
          </p:grpSp>
        </p:grpSp>
        <p:sp>
          <p:nvSpPr>
            <p:cNvPr id="87" name="Rounded Rectangle 4"/>
            <p:cNvSpPr/>
            <p:nvPr/>
          </p:nvSpPr>
          <p:spPr>
            <a:xfrm>
              <a:off x="2798954" y="3433761"/>
              <a:ext cx="164592" cy="304800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39568" y="5617668"/>
            <a:ext cx="2999032" cy="304800"/>
            <a:chOff x="1039568" y="4495800"/>
            <a:chExt cx="2999032" cy="304800"/>
          </a:xfrm>
        </p:grpSpPr>
        <p:sp>
          <p:nvSpPr>
            <p:cNvPr id="49" name="Rounded Rectangle 4"/>
            <p:cNvSpPr/>
            <p:nvPr/>
          </p:nvSpPr>
          <p:spPr>
            <a:xfrm>
              <a:off x="1039568" y="4495800"/>
              <a:ext cx="164592" cy="304800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204160" y="4495800"/>
              <a:ext cx="2834440" cy="304800"/>
              <a:chOff x="1204222" y="3433761"/>
              <a:chExt cx="2834440" cy="304800"/>
            </a:xfrm>
          </p:grpSpPr>
          <p:sp>
            <p:nvSpPr>
              <p:cNvPr id="90" name="Rounded Rectangle 4"/>
              <p:cNvSpPr/>
              <p:nvPr/>
            </p:nvSpPr>
            <p:spPr>
              <a:xfrm>
                <a:off x="1204222" y="3433761"/>
                <a:ext cx="164592" cy="304800"/>
              </a:xfrm>
              <a:prstGeom prst="rect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kern="1200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1357312" y="3433761"/>
                <a:ext cx="2681350" cy="304800"/>
                <a:chOff x="1357250" y="2362200"/>
                <a:chExt cx="2681350" cy="304800"/>
              </a:xfrm>
            </p:grpSpPr>
            <p:grpSp>
              <p:nvGrpSpPr>
                <p:cNvPr id="93" name="Group 92"/>
                <p:cNvGrpSpPr/>
                <p:nvPr/>
              </p:nvGrpSpPr>
              <p:grpSpPr>
                <a:xfrm>
                  <a:off x="1357250" y="2362200"/>
                  <a:ext cx="1082924" cy="304800"/>
                  <a:chOff x="1357250" y="2362200"/>
                  <a:chExt cx="1082924" cy="304800"/>
                </a:xfrm>
              </p:grpSpPr>
              <p:sp>
                <p:nvSpPr>
                  <p:cNvPr id="97" name="Rounded Rectangle 4"/>
                  <p:cNvSpPr/>
                  <p:nvPr/>
                </p:nvSpPr>
                <p:spPr>
                  <a:xfrm>
                    <a:off x="1357250" y="2362200"/>
                    <a:ext cx="168524" cy="304800"/>
                  </a:xfrm>
                  <a:prstGeom prst="rect">
                    <a:avLst/>
                  </a:prstGeom>
                  <a:solidFill>
                    <a:schemeClr val="accent3"/>
                  </a:solidFill>
                  <a:ln w="28575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wordArtVert" wrap="square" lIns="95250" tIns="95250" rIns="95250" bIns="95250" numCol="1" spcCol="1270" anchor="ctr" anchorCtr="0">
                    <a:noAutofit/>
                  </a:bodyPr>
                  <a:lstStyle/>
                  <a:p>
                    <a:pPr lvl="0" defTabSz="1111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700" kern="1200" dirty="0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 bwMode="auto">
                  <a:xfrm>
                    <a:off x="1525774" y="2362200"/>
                    <a:ext cx="914400" cy="3048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2957456" y="2362200"/>
                  <a:ext cx="1081144" cy="304800"/>
                  <a:chOff x="2957456" y="2362200"/>
                  <a:chExt cx="1081144" cy="304800"/>
                </a:xfrm>
              </p:grpSpPr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3124200" y="2362200"/>
                    <a:ext cx="914400" cy="3048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1" charset="-128"/>
                    </a:endParaRPr>
                  </a:p>
                </p:txBody>
              </p:sp>
              <p:sp>
                <p:nvSpPr>
                  <p:cNvPr id="96" name="Rounded Rectangle 4"/>
                  <p:cNvSpPr/>
                  <p:nvPr/>
                </p:nvSpPr>
                <p:spPr>
                  <a:xfrm>
                    <a:off x="2957456" y="2362200"/>
                    <a:ext cx="168524" cy="304800"/>
                  </a:xfrm>
                  <a:prstGeom prst="rect">
                    <a:avLst/>
                  </a:prstGeom>
                  <a:solidFill>
                    <a:schemeClr val="accent3"/>
                  </a:solidFill>
                  <a:ln w="28575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wordArtVert" wrap="square" lIns="95250" tIns="95250" rIns="95250" bIns="95250" numCol="1" spcCol="1270" anchor="ctr" anchorCtr="0">
                    <a:noAutofit/>
                  </a:bodyPr>
                  <a:lstStyle/>
                  <a:p>
                    <a:pPr lvl="0" defTabSz="11112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700" kern="1200" dirty="0"/>
                  </a:p>
                </p:txBody>
              </p:sp>
            </p:grpSp>
          </p:grpSp>
          <p:sp>
            <p:nvSpPr>
              <p:cNvPr id="92" name="Rounded Rectangle 4"/>
              <p:cNvSpPr/>
              <p:nvPr/>
            </p:nvSpPr>
            <p:spPr>
              <a:xfrm>
                <a:off x="2798954" y="3433761"/>
                <a:ext cx="164592" cy="304800"/>
              </a:xfrm>
              <a:prstGeom prst="rect">
                <a:avLst/>
              </a:prstGeom>
              <a:solidFill>
                <a:srgbClr val="C00000"/>
              </a:solidFill>
              <a:ln w="2857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</a:bodyPr>
              <a:lstStyle/>
              <a:p>
                <a:pPr lvl="0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kern="1200" dirty="0"/>
              </a:p>
            </p:txBody>
          </p:sp>
        </p:grpSp>
        <p:sp>
          <p:nvSpPr>
            <p:cNvPr id="99" name="Rounded Rectangle 4"/>
            <p:cNvSpPr/>
            <p:nvPr/>
          </p:nvSpPr>
          <p:spPr>
            <a:xfrm>
              <a:off x="2634362" y="4495800"/>
              <a:ext cx="164592" cy="304800"/>
            </a:xfrm>
            <a:prstGeom prst="rect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971877" y="5617668"/>
            <a:ext cx="2834440" cy="304800"/>
            <a:chOff x="1204222" y="3433761"/>
            <a:chExt cx="2834440" cy="304800"/>
          </a:xfrm>
        </p:grpSpPr>
        <p:sp>
          <p:nvSpPr>
            <p:cNvPr id="105" name="Rounded Rectangle 4"/>
            <p:cNvSpPr/>
            <p:nvPr/>
          </p:nvSpPr>
          <p:spPr>
            <a:xfrm>
              <a:off x="1204222" y="3433761"/>
              <a:ext cx="164592" cy="304800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357312" y="3433761"/>
              <a:ext cx="2681350" cy="304800"/>
              <a:chOff x="1357250" y="2362200"/>
              <a:chExt cx="2681350" cy="30480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357250" y="2362200"/>
                <a:ext cx="1082924" cy="304800"/>
                <a:chOff x="1357250" y="2362200"/>
                <a:chExt cx="1082924" cy="304800"/>
              </a:xfrm>
            </p:grpSpPr>
            <p:sp>
              <p:nvSpPr>
                <p:cNvPr id="112" name="Rounded Rectangle 4"/>
                <p:cNvSpPr/>
                <p:nvPr/>
              </p:nvSpPr>
              <p:spPr>
                <a:xfrm>
                  <a:off x="1357250" y="2362200"/>
                  <a:ext cx="168524" cy="304800"/>
                </a:xfrm>
                <a:prstGeom prst="rect">
                  <a:avLst/>
                </a:prstGeom>
                <a:solidFill>
                  <a:schemeClr val="accent3"/>
                </a:solidFill>
                <a:ln w="28575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wordArtVert" wrap="square" lIns="95250" tIns="95250" rIns="95250" bIns="95250" numCol="1" spcCol="1270" anchor="ctr" anchorCtr="0">
                  <a:noAutofit/>
                </a:bodyPr>
                <a:lstStyle/>
                <a:p>
                  <a:pPr lvl="0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700" kern="1200" dirty="0"/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1525774" y="2362200"/>
                  <a:ext cx="914400" cy="3048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2957456" y="2362200"/>
                <a:ext cx="1081144" cy="304800"/>
                <a:chOff x="2957456" y="2362200"/>
                <a:chExt cx="1081144" cy="304800"/>
              </a:xfrm>
            </p:grpSpPr>
            <p:sp>
              <p:nvSpPr>
                <p:cNvPr id="110" name="Rectangle 109"/>
                <p:cNvSpPr/>
                <p:nvPr/>
              </p:nvSpPr>
              <p:spPr bwMode="auto">
                <a:xfrm>
                  <a:off x="3124200" y="2362200"/>
                  <a:ext cx="914400" cy="3048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1" charset="-128"/>
                  </a:endParaRPr>
                </a:p>
              </p:txBody>
            </p:sp>
            <p:sp>
              <p:nvSpPr>
                <p:cNvPr id="111" name="Rounded Rectangle 4"/>
                <p:cNvSpPr/>
                <p:nvPr/>
              </p:nvSpPr>
              <p:spPr>
                <a:xfrm>
                  <a:off x="2957456" y="2362200"/>
                  <a:ext cx="168524" cy="304800"/>
                </a:xfrm>
                <a:prstGeom prst="rect">
                  <a:avLst/>
                </a:prstGeom>
                <a:solidFill>
                  <a:schemeClr val="accent3"/>
                </a:solidFill>
                <a:ln w="28575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wordArtVert" wrap="square" lIns="95250" tIns="95250" rIns="95250" bIns="95250" numCol="1" spcCol="1270" anchor="ctr" anchorCtr="0">
                  <a:noAutofit/>
                </a:bodyPr>
                <a:lstStyle/>
                <a:p>
                  <a:pPr lvl="0" defTabSz="1111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700" kern="1200" dirty="0"/>
                </a:p>
              </p:txBody>
            </p:sp>
          </p:grpSp>
        </p:grpSp>
        <p:sp>
          <p:nvSpPr>
            <p:cNvPr id="107" name="Rounded Rectangle 4"/>
            <p:cNvSpPr/>
            <p:nvPr/>
          </p:nvSpPr>
          <p:spPr>
            <a:xfrm>
              <a:off x="2798954" y="3433761"/>
              <a:ext cx="164592" cy="304800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127348" y="4550866"/>
            <a:ext cx="2681350" cy="304800"/>
            <a:chOff x="1357250" y="2362200"/>
            <a:chExt cx="2681350" cy="304800"/>
          </a:xfrm>
        </p:grpSpPr>
        <p:grpSp>
          <p:nvGrpSpPr>
            <p:cNvPr id="118" name="Group 117"/>
            <p:cNvGrpSpPr/>
            <p:nvPr/>
          </p:nvGrpSpPr>
          <p:grpSpPr>
            <a:xfrm>
              <a:off x="1357250" y="2362200"/>
              <a:ext cx="1082924" cy="304800"/>
              <a:chOff x="1357250" y="2362200"/>
              <a:chExt cx="1082924" cy="304800"/>
            </a:xfrm>
          </p:grpSpPr>
          <p:sp>
            <p:nvSpPr>
              <p:cNvPr id="122" name="Rounded Rectangle 4"/>
              <p:cNvSpPr/>
              <p:nvPr/>
            </p:nvSpPr>
            <p:spPr>
              <a:xfrm>
                <a:off x="1357250" y="2362200"/>
                <a:ext cx="168524" cy="304800"/>
              </a:xfrm>
              <a:prstGeom prst="rect">
                <a:avLst/>
              </a:prstGeom>
              <a:solidFill>
                <a:schemeClr val="accent3"/>
              </a:solidFill>
              <a:ln w="2857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wordArtVert" wrap="square" lIns="95250" tIns="95250" rIns="95250" bIns="95250" numCol="1" spcCol="1270" anchor="ctr" anchorCtr="0">
                <a:noAutofit/>
              </a:bodyPr>
              <a:lstStyle/>
              <a:p>
                <a:pPr lvl="0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kern="1200" dirty="0"/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1525774" y="2362200"/>
                <a:ext cx="914400" cy="3048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2957456" y="2362200"/>
              <a:ext cx="1081144" cy="304800"/>
              <a:chOff x="2957456" y="2362200"/>
              <a:chExt cx="1081144" cy="304800"/>
            </a:xfrm>
          </p:grpSpPr>
          <p:sp>
            <p:nvSpPr>
              <p:cNvPr id="120" name="Rectangle 119"/>
              <p:cNvSpPr/>
              <p:nvPr/>
            </p:nvSpPr>
            <p:spPr bwMode="auto">
              <a:xfrm>
                <a:off x="3124200" y="2362200"/>
                <a:ext cx="914400" cy="3048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21" name="Rounded Rectangle 4"/>
              <p:cNvSpPr/>
              <p:nvPr/>
            </p:nvSpPr>
            <p:spPr>
              <a:xfrm>
                <a:off x="2957456" y="2362200"/>
                <a:ext cx="168524" cy="304800"/>
              </a:xfrm>
              <a:prstGeom prst="rect">
                <a:avLst/>
              </a:prstGeom>
              <a:solidFill>
                <a:schemeClr val="accent3"/>
              </a:solidFill>
              <a:ln w="2857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wordArtVert" wrap="square" lIns="95250" tIns="95250" rIns="95250" bIns="95250" numCol="1" spcCol="1270" anchor="ctr" anchorCtr="0">
                <a:noAutofit/>
              </a:bodyPr>
              <a:lstStyle/>
              <a:p>
                <a:pPr lvl="0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00" kern="1200" dirty="0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6295872" y="3484068"/>
            <a:ext cx="2512826" cy="304800"/>
            <a:chOff x="1525774" y="2362200"/>
            <a:chExt cx="2512826" cy="304800"/>
          </a:xfrm>
        </p:grpSpPr>
        <p:sp>
          <p:nvSpPr>
            <p:cNvPr id="130" name="Rectangle 129"/>
            <p:cNvSpPr/>
            <p:nvPr/>
          </p:nvSpPr>
          <p:spPr bwMode="auto">
            <a:xfrm>
              <a:off x="1525774" y="2362200"/>
              <a:ext cx="9144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3124200" y="2362200"/>
              <a:ext cx="9144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132" name="Rectangle 131"/>
          <p:cNvSpPr/>
          <p:nvPr/>
        </p:nvSpPr>
        <p:spPr bwMode="auto">
          <a:xfrm>
            <a:off x="6293491" y="3484068"/>
            <a:ext cx="9144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7891917" y="3484068"/>
            <a:ext cx="9144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652210" y="3484068"/>
            <a:ext cx="1828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5" name="Title 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Functions</a:t>
            </a:r>
            <a:endParaRPr lang="en-US" dirty="0"/>
          </a:p>
        </p:txBody>
      </p:sp>
      <p:sp>
        <p:nvSpPr>
          <p:cNvPr id="136" name="Content Placeholder 1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06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4.72222E-6 0.15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04045 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03455 0.0002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3.61111E-6 0.155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154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746E-6 L 0.5217 2.5746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746E-6 L 0.00035 -0.1554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043E-7 L 0 -0.1554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1374E-6 L 0.03681 -2.21374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1374E-6 L -0.03802 -2.2137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1374E-6 L 3.33333E-6 -0.1554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4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Transport Layer Functions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493000" cy="4419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Session </a:t>
            </a:r>
            <a:r>
              <a:rPr lang="en-US" dirty="0"/>
              <a:t>management</a:t>
            </a:r>
          </a:p>
          <a:p>
            <a:pPr marL="914400" lvl="1" indent="-514350"/>
            <a:r>
              <a:rPr lang="en-US" dirty="0"/>
              <a:t>A session can be thought of as a conversation between two </a:t>
            </a:r>
            <a:r>
              <a:rPr lang="en-US" dirty="0" smtClean="0"/>
              <a:t>computers or creating a virtual circuit</a:t>
            </a:r>
            <a:endParaRPr lang="en-US" dirty="0"/>
          </a:p>
          <a:p>
            <a:pPr marL="914400" lvl="1" indent="-514350"/>
            <a:r>
              <a:rPr lang="en-US" dirty="0" smtClean="0"/>
              <a:t>Using a session to send data is also called </a:t>
            </a:r>
            <a:r>
              <a:rPr lang="en-US" b="1" dirty="0" smtClean="0"/>
              <a:t>connection-oriented</a:t>
            </a:r>
            <a:r>
              <a:rPr lang="en-US" dirty="0" smtClean="0"/>
              <a:t> messaging (TCP)</a:t>
            </a:r>
          </a:p>
          <a:p>
            <a:pPr marL="914400" lvl="1" indent="-514350"/>
            <a:r>
              <a:rPr lang="en-US" dirty="0" smtClean="0"/>
              <a:t>Sending messages without establishing a session is </a:t>
            </a:r>
            <a:r>
              <a:rPr lang="en-US" b="1" dirty="0" smtClean="0"/>
              <a:t>connectionless</a:t>
            </a:r>
            <a:r>
              <a:rPr lang="en-US" dirty="0" smtClean="0"/>
              <a:t> messaging (UDP)</a:t>
            </a:r>
          </a:p>
          <a:p>
            <a:pPr marL="914400" lvl="1" indent="-514350"/>
            <a:r>
              <a:rPr lang="en-US" dirty="0" smtClean="0"/>
              <a:t>TCP connections are opened using a three-way handshake</a:t>
            </a:r>
          </a:p>
          <a:p>
            <a:pPr marL="1314450" lvl="2" indent="-514350"/>
            <a:r>
              <a:rPr lang="en-US" dirty="0" smtClean="0"/>
              <a:t>SYN</a:t>
            </a:r>
          </a:p>
          <a:p>
            <a:pPr marL="1314450" lvl="2" indent="-514350"/>
            <a:r>
              <a:rPr lang="en-US" dirty="0" smtClean="0"/>
              <a:t>SYN-ACK</a:t>
            </a:r>
          </a:p>
          <a:p>
            <a:pPr marL="1314450" lvl="2" indent="-514350"/>
            <a:r>
              <a:rPr lang="en-US" dirty="0" smtClean="0"/>
              <a:t>ACK</a:t>
            </a:r>
          </a:p>
          <a:p>
            <a:pPr marL="914400" lvl="1" indent="-514350"/>
            <a:r>
              <a:rPr lang="en-US" dirty="0" smtClean="0"/>
              <a:t>Sessions provide reliable end-to-end connections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092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Network Layer Functions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1"/>
            <a:ext cx="74930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Used to direct messages from source to destination</a:t>
            </a:r>
            <a:endParaRPr lang="en-US" dirty="0"/>
          </a:p>
          <a:p>
            <a:pPr lvl="1"/>
            <a:r>
              <a:rPr lang="en-US" dirty="0" smtClean="0"/>
              <a:t>Addresses are assigned in various ways (e.g., by system administrators, ICANN, hardware vendors, etc.)</a:t>
            </a:r>
          </a:p>
          <a:p>
            <a:pPr lvl="1"/>
            <a:r>
              <a:rPr lang="en-US" dirty="0" smtClean="0"/>
              <a:t>Addresses exist at different layers</a:t>
            </a:r>
          </a:p>
          <a:p>
            <a:pPr lvl="1"/>
            <a:r>
              <a:rPr lang="en-US" dirty="0" smtClean="0"/>
              <a:t>Addresses may be translated (resolved) from one layer to another (e.g., DNS, ARP)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0727632"/>
              </p:ext>
            </p:extLst>
          </p:nvPr>
        </p:nvGraphicFramePr>
        <p:xfrm>
          <a:off x="533400" y="4953000"/>
          <a:ext cx="8077200" cy="14478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133600"/>
                <a:gridCol w="30480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Address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Example</a:t>
                      </a:r>
                      <a:r>
                        <a:rPr lang="en-US" sz="1600" baseline="0" dirty="0" smtClean="0"/>
                        <a:t> Address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Application layer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Uniform</a:t>
                      </a:r>
                      <a:r>
                        <a:rPr lang="en-US" sz="1600" baseline="0" dirty="0" smtClean="0"/>
                        <a:t> Resource Locator (URL)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www.indiana.edu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Network layer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IP address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129.79.78.193 (4 bytes)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link layer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MAC address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1C-6F-65-F8-33-8A</a:t>
                      </a:r>
                      <a:r>
                        <a:rPr lang="en-US" sz="1600" baseline="0" dirty="0" smtClean="0"/>
                        <a:t> (6 bytes)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579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IPv4 addresses are 32 bits</a:t>
            </a:r>
          </a:p>
          <a:p>
            <a:pPr lvl="1"/>
            <a:r>
              <a:rPr lang="en-US" dirty="0" smtClean="0"/>
              <a:t>Most common way to write is using dot-decimal notation</a:t>
            </a:r>
          </a:p>
          <a:p>
            <a:pPr lvl="2"/>
            <a:r>
              <a:rPr lang="en-US" dirty="0" smtClean="0"/>
              <a:t>Easier for people to read and remember</a:t>
            </a:r>
          </a:p>
          <a:p>
            <a:pPr lvl="2"/>
            <a:r>
              <a:rPr lang="en-US" dirty="0" smtClean="0"/>
              <a:t>Breaks the address into four bytes and writes each byte in decimal notation instead of binary</a:t>
            </a:r>
          </a:p>
          <a:p>
            <a:pPr lvl="2"/>
            <a:r>
              <a:rPr lang="en-US" dirty="0" smtClean="0"/>
              <a:t>Example: 129.79.78.193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19200" y="5562600"/>
            <a:ext cx="1676400" cy="4572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1" charset="-128"/>
              </a:rPr>
              <a:t>10000001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895600" y="5562600"/>
            <a:ext cx="1676400" cy="4572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1" charset="-128"/>
              </a:rPr>
              <a:t>01001111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5562600"/>
            <a:ext cx="1676400" cy="4572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1" charset="-128"/>
              </a:rPr>
              <a:t>01001110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248400" y="5562600"/>
            <a:ext cx="1676400" cy="4572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1" charset="-128"/>
              </a:rPr>
              <a:t>11000001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49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Layer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4930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A portion of an IP address represents the network and the rest identifies the host</a:t>
            </a:r>
          </a:p>
          <a:p>
            <a:pPr lvl="1"/>
            <a:r>
              <a:rPr lang="en-US" dirty="0" err="1" smtClean="0"/>
              <a:t>Classful</a:t>
            </a:r>
            <a:r>
              <a:rPr lang="en-US" dirty="0" smtClean="0"/>
              <a:t> addressing</a:t>
            </a:r>
          </a:p>
          <a:p>
            <a:pPr lvl="2"/>
            <a:r>
              <a:rPr lang="en-US" dirty="0" smtClean="0"/>
              <a:t>Uses the first bits to determine number of hosts</a:t>
            </a:r>
          </a:p>
          <a:p>
            <a:pPr lvl="2"/>
            <a:r>
              <a:rPr lang="en-US" dirty="0" smtClean="0"/>
              <a:t>Discontinued, but nomenclature still used</a:t>
            </a:r>
          </a:p>
          <a:p>
            <a:pPr lvl="1"/>
            <a:r>
              <a:rPr lang="en-US" dirty="0" smtClean="0"/>
              <a:t>Classless Inter-Domain Routing (CIDR)</a:t>
            </a:r>
          </a:p>
          <a:p>
            <a:pPr lvl="2"/>
            <a:r>
              <a:rPr lang="en-US" dirty="0" smtClean="0"/>
              <a:t>Uses subnet masks to more flexibly divide address space into subnets</a:t>
            </a:r>
          </a:p>
          <a:p>
            <a:pPr lvl="3"/>
            <a:r>
              <a:rPr lang="en-US" dirty="0" smtClean="0"/>
              <a:t>IP address: </a:t>
            </a:r>
            <a:r>
              <a:rPr lang="en-US" b="1" dirty="0" smtClean="0">
                <a:solidFill>
                  <a:srgbClr val="800000"/>
                </a:solidFill>
              </a:rPr>
              <a:t>129.79.78</a:t>
            </a:r>
            <a:r>
              <a:rPr lang="en-US" b="1" dirty="0" smtClean="0"/>
              <a:t>.</a:t>
            </a:r>
            <a:r>
              <a:rPr lang="en-US" b="1" dirty="0" smtClean="0">
                <a:solidFill>
                  <a:srgbClr val="002060"/>
                </a:solidFill>
              </a:rPr>
              <a:t>193</a:t>
            </a:r>
            <a:endParaRPr lang="en-US" b="1" dirty="0">
              <a:solidFill>
                <a:srgbClr val="002060"/>
              </a:solidFill>
            </a:endParaRPr>
          </a:p>
          <a:p>
            <a:pPr lvl="3"/>
            <a:r>
              <a:rPr lang="en-US" dirty="0" smtClean="0"/>
              <a:t>Subnet Mask: </a:t>
            </a:r>
            <a:r>
              <a:rPr lang="en-US" b="1" dirty="0" smtClean="0">
                <a:solidFill>
                  <a:srgbClr val="800000"/>
                </a:solidFill>
              </a:rPr>
              <a:t>255.255.255</a:t>
            </a:r>
            <a:r>
              <a:rPr lang="en-US" b="1" dirty="0" smtClean="0"/>
              <a:t>.</a:t>
            </a:r>
            <a:r>
              <a:rPr lang="en-US" b="1" dirty="0" smtClean="0">
                <a:solidFill>
                  <a:srgbClr val="002060"/>
                </a:solidFill>
              </a:rPr>
              <a:t>0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18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Network Layer Functions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/>
            <a:r>
              <a:rPr lang="en-US" dirty="0" smtClean="0"/>
              <a:t>Dynamic addressing</a:t>
            </a:r>
          </a:p>
          <a:p>
            <a:pPr marL="741363" lvl="1" indent="-341313"/>
            <a:r>
              <a:rPr lang="en-US" dirty="0" smtClean="0"/>
              <a:t>Configuring each device manually is time consuming</a:t>
            </a:r>
          </a:p>
          <a:p>
            <a:pPr marL="741363" lvl="1" indent="-341313"/>
            <a:r>
              <a:rPr lang="en-US" dirty="0" smtClean="0"/>
              <a:t>Assigning addresses permanently can be inefficient when devices are not connected to network</a:t>
            </a:r>
          </a:p>
          <a:p>
            <a:pPr marL="741363" lvl="1" indent="-341313"/>
            <a:r>
              <a:rPr lang="en-US" dirty="0" smtClean="0"/>
              <a:t>A server can supply IP addresses automatically</a:t>
            </a:r>
          </a:p>
          <a:p>
            <a:pPr marL="741363" lvl="1" indent="-341313"/>
            <a:r>
              <a:rPr lang="en-US" dirty="0" smtClean="0"/>
              <a:t>Dynamic Host Configuration Protocol (</a:t>
            </a:r>
            <a:r>
              <a:rPr lang="en-US" b="1" dirty="0"/>
              <a:t>DHCP</a:t>
            </a:r>
            <a:r>
              <a:rPr lang="en-US" dirty="0" smtClean="0"/>
              <a:t>)</a:t>
            </a:r>
          </a:p>
          <a:p>
            <a:pPr marL="1141413" lvl="2" indent="-341313"/>
            <a:r>
              <a:rPr lang="en-US" dirty="0" smtClean="0"/>
              <a:t>Most common protocol for dynamic addressing </a:t>
            </a:r>
          </a:p>
          <a:p>
            <a:pPr marL="1141413" lvl="2" indent="-341313"/>
            <a:r>
              <a:rPr lang="en-US" dirty="0" smtClean="0"/>
              <a:t>Device sends out broadcast message</a:t>
            </a:r>
          </a:p>
          <a:p>
            <a:pPr marL="1141413" lvl="2" indent="-341313"/>
            <a:r>
              <a:rPr lang="en-US" dirty="0" smtClean="0"/>
              <a:t>DHCP responds with IP settings</a:t>
            </a:r>
          </a:p>
          <a:p>
            <a:pPr marL="1141413" lvl="2" indent="-341313"/>
            <a:r>
              <a:rPr lang="en-US" dirty="0" smtClean="0"/>
              <a:t>Addresses are “leased” for a length of time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11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Network Layer Functions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/>
            <a:r>
              <a:rPr lang="en-US" dirty="0" smtClean="0"/>
              <a:t>Address resolution</a:t>
            </a:r>
          </a:p>
          <a:p>
            <a:pPr marL="741363" lvl="1" indent="-341313"/>
            <a:r>
              <a:rPr lang="en-US" dirty="0" smtClean="0">
                <a:latin typeface="+mn-lt"/>
              </a:rPr>
              <a:t>Host (server) name resolution</a:t>
            </a:r>
          </a:p>
          <a:p>
            <a:pPr marL="1141413" lvl="2" indent="-341313"/>
            <a:r>
              <a:rPr lang="en-US" dirty="0" smtClean="0">
                <a:latin typeface="+mn-lt"/>
              </a:rPr>
              <a:t>Translate host name to IP address</a:t>
            </a:r>
          </a:p>
          <a:p>
            <a:pPr marL="1141413" lvl="2" indent="-341313"/>
            <a:r>
              <a:rPr lang="en-US" dirty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.g., www.indiana.edu </a:t>
            </a:r>
            <a:r>
              <a:rPr lang="en-US" dirty="0" smtClean="0">
                <a:latin typeface="+mn-lt"/>
                <a:cs typeface="Calibri"/>
              </a:rPr>
              <a:t>→ </a:t>
            </a:r>
            <a:r>
              <a:rPr lang="en-US" dirty="0">
                <a:latin typeface="+mn-lt"/>
                <a:cs typeface="Calibri"/>
              </a:rPr>
              <a:t>129.79.78.193</a:t>
            </a:r>
            <a:endParaRPr lang="en-US" dirty="0" smtClean="0">
              <a:latin typeface="+mn-lt"/>
              <a:cs typeface="Calibri"/>
            </a:endParaRPr>
          </a:p>
          <a:p>
            <a:pPr marL="1141413" lvl="2" indent="-341313"/>
            <a:r>
              <a:rPr lang="en-US" dirty="0" smtClean="0">
                <a:latin typeface="+mn-lt"/>
                <a:cs typeface="Calibri"/>
              </a:rPr>
              <a:t>Domain Name Service (</a:t>
            </a:r>
            <a:r>
              <a:rPr lang="en-US" b="1" dirty="0" smtClean="0">
                <a:latin typeface="+mn-lt"/>
                <a:cs typeface="Calibri"/>
              </a:rPr>
              <a:t>DNS</a:t>
            </a:r>
            <a:r>
              <a:rPr lang="en-US" dirty="0" smtClean="0">
                <a:latin typeface="+mn-lt"/>
                <a:cs typeface="Calibri"/>
              </a:rPr>
              <a:t>)</a:t>
            </a:r>
          </a:p>
          <a:p>
            <a:pPr marL="741363" lvl="1" indent="-341313"/>
            <a:r>
              <a:rPr lang="en-US" dirty="0" smtClean="0">
                <a:latin typeface="+mn-lt"/>
                <a:cs typeface="Calibri"/>
              </a:rPr>
              <a:t>MAC address resolution</a:t>
            </a:r>
          </a:p>
          <a:p>
            <a:pPr marL="1141413" lvl="2" indent="-341313"/>
            <a:r>
              <a:rPr lang="en-US" dirty="0" smtClean="0">
                <a:latin typeface="+mn-lt"/>
                <a:cs typeface="Calibri"/>
              </a:rPr>
              <a:t>Identify MAC address of the next device in the circuit</a:t>
            </a:r>
            <a:endParaRPr lang="en-US" dirty="0" smtClean="0">
              <a:latin typeface="+mn-lt"/>
            </a:endParaRPr>
          </a:p>
          <a:p>
            <a:pPr marL="1141413" lvl="2" indent="-341313"/>
            <a:r>
              <a:rPr lang="en-US" dirty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ddress </a:t>
            </a:r>
            <a:r>
              <a:rPr lang="en-US" dirty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esolution </a:t>
            </a: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rotocol (</a:t>
            </a:r>
            <a:r>
              <a:rPr lang="en-US" b="1" dirty="0" smtClean="0">
                <a:latin typeface="+mn-lt"/>
              </a:rPr>
              <a:t>ARP</a:t>
            </a:r>
            <a:r>
              <a:rPr lang="en-US" dirty="0" smtClean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91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Transport Layer Protocols</a:t>
            </a:r>
          </a:p>
          <a:p>
            <a:r>
              <a:rPr lang="en-US" dirty="0" smtClean="0"/>
              <a:t>Network Layer Protocols</a:t>
            </a:r>
          </a:p>
          <a:p>
            <a:r>
              <a:rPr lang="en-US" dirty="0" smtClean="0"/>
              <a:t>Transport Layer Functions</a:t>
            </a:r>
          </a:p>
          <a:p>
            <a:pPr lvl="1"/>
            <a:r>
              <a:rPr lang="en-US" dirty="0"/>
              <a:t>Linking to the application layer</a:t>
            </a:r>
          </a:p>
          <a:p>
            <a:pPr lvl="1"/>
            <a:r>
              <a:rPr lang="en-US" dirty="0" smtClean="0"/>
              <a:t>Segmenting</a:t>
            </a:r>
          </a:p>
          <a:p>
            <a:pPr lvl="1"/>
            <a:r>
              <a:rPr lang="en-US" dirty="0" smtClean="0"/>
              <a:t>Session Management</a:t>
            </a:r>
          </a:p>
          <a:p>
            <a:r>
              <a:rPr lang="en-US" dirty="0" smtClean="0"/>
              <a:t>Network Layer Functions</a:t>
            </a:r>
          </a:p>
          <a:p>
            <a:pPr lvl="1"/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Routing</a:t>
            </a:r>
          </a:p>
          <a:p>
            <a:r>
              <a:rPr lang="en-US" dirty="0" smtClean="0"/>
              <a:t>TCP/IP Examples</a:t>
            </a:r>
          </a:p>
          <a:p>
            <a:r>
              <a:rPr lang="en-US" dirty="0" smtClean="0"/>
              <a:t>Implications for Management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65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 Functions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7800" y="1295400"/>
            <a:ext cx="6595532" cy="5288811"/>
            <a:chOff x="1447800" y="1295400"/>
            <a:chExt cx="6595532" cy="52888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5715000"/>
              <a:ext cx="2057400" cy="869211"/>
            </a:xfrm>
            <a:prstGeom prst="rect">
              <a:avLst/>
            </a:prstGeom>
          </p:spPr>
        </p:pic>
        <p:pic>
          <p:nvPicPr>
            <p:cNvPr id="6" name="Picture 5" descr="c05f010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489199" y="1295400"/>
              <a:ext cx="5554133" cy="518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09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 Functions</a:t>
            </a:r>
            <a:endParaRPr lang="en-US" altLang="en-US" dirty="0" smtClean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6096000" cy="42148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/>
              <a:t>Routing</a:t>
            </a:r>
          </a:p>
          <a:p>
            <a:pPr lvl="1"/>
            <a:r>
              <a:rPr lang="en-US" altLang="en-US" sz="2400" dirty="0" smtClean="0"/>
              <a:t>Process of identifying what path to have a packet take through a network from sender to receiver</a:t>
            </a:r>
          </a:p>
          <a:p>
            <a:pPr lvl="1"/>
            <a:r>
              <a:rPr lang="en-US" altLang="en-US" sz="2400" dirty="0" smtClean="0"/>
              <a:t>Routing Tables</a:t>
            </a:r>
          </a:p>
          <a:p>
            <a:pPr lvl="2"/>
            <a:r>
              <a:rPr lang="en-US" altLang="en-US" sz="1600" dirty="0" smtClean="0"/>
              <a:t>Used to make routing decisions</a:t>
            </a:r>
          </a:p>
          <a:p>
            <a:pPr lvl="2"/>
            <a:r>
              <a:rPr lang="en-US" altLang="en-US" sz="1600" dirty="0" smtClean="0"/>
              <a:t>Shows which path to send packets on to reach a given destination</a:t>
            </a:r>
          </a:p>
          <a:p>
            <a:pPr lvl="2"/>
            <a:r>
              <a:rPr lang="en-US" altLang="en-US" sz="1600" dirty="0" smtClean="0"/>
              <a:t>Kept by computers making routing decisions</a:t>
            </a:r>
          </a:p>
          <a:p>
            <a:pPr lvl="1"/>
            <a:r>
              <a:rPr lang="en-US" altLang="en-US" sz="2400" dirty="0" smtClean="0"/>
              <a:t>Routers</a:t>
            </a:r>
          </a:p>
          <a:p>
            <a:pPr lvl="2"/>
            <a:r>
              <a:rPr lang="en-US" altLang="en-US" sz="1600" dirty="0" smtClean="0"/>
              <a:t>Special purpose devices used to handle routing decisions on the Internet </a:t>
            </a:r>
          </a:p>
          <a:p>
            <a:pPr lvl="2"/>
            <a:r>
              <a:rPr lang="en-US" altLang="en-US" sz="1600" dirty="0" smtClean="0"/>
              <a:t>Maintain their own routing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2179365"/>
              </p:ext>
            </p:extLst>
          </p:nvPr>
        </p:nvGraphicFramePr>
        <p:xfrm>
          <a:off x="7315200" y="3550943"/>
          <a:ext cx="1308735" cy="25603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68655"/>
                <a:gridCol w="64008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Dest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Next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63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Routing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5670494" cy="320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6540" y="341394"/>
            <a:ext cx="253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What are the possible paths from A to G?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6627479" y="1172299"/>
            <a:ext cx="18403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22250">
              <a:buFontTx/>
              <a:buChar char="•"/>
            </a:pPr>
            <a:r>
              <a:rPr lang="en-US" sz="2000" b="1" dirty="0"/>
              <a:t>ABCG</a:t>
            </a:r>
          </a:p>
          <a:p>
            <a:pPr lvl="1" indent="-222250">
              <a:buFontTx/>
              <a:buChar char="•"/>
            </a:pPr>
            <a:r>
              <a:rPr lang="en-US" sz="2000" b="1" dirty="0"/>
              <a:t>ABEFCG</a:t>
            </a:r>
          </a:p>
          <a:p>
            <a:pPr lvl="1" indent="-222250">
              <a:buFontTx/>
              <a:buChar char="•"/>
            </a:pPr>
            <a:r>
              <a:rPr lang="en-US" sz="2000" b="1" dirty="0"/>
              <a:t>ADEFCG</a:t>
            </a:r>
          </a:p>
          <a:p>
            <a:pPr lvl="1" indent="-222250">
              <a:buFontTx/>
              <a:buChar char="•"/>
            </a:pPr>
            <a:r>
              <a:rPr lang="en-US" sz="2000" b="1" dirty="0"/>
              <a:t>ADEBCG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541770" y="2818540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Simplified Routing </a:t>
            </a:r>
            <a:r>
              <a:rPr lang="en-US" sz="2000" b="1" dirty="0"/>
              <a:t>Table for A</a:t>
            </a:r>
          </a:p>
        </p:txBody>
      </p:sp>
      <p:cxnSp>
        <p:nvCxnSpPr>
          <p:cNvPr id="6" name="Curved Connector 5"/>
          <p:cNvCxnSpPr/>
          <p:nvPr/>
        </p:nvCxnSpPr>
        <p:spPr>
          <a:xfrm rot="10800000">
            <a:off x="1325880" y="2895600"/>
            <a:ext cx="6492240" cy="2502192"/>
          </a:xfrm>
          <a:prstGeom prst="curvedConnector3">
            <a:avLst>
              <a:gd name="adj1" fmla="val 10000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2911485"/>
              </p:ext>
            </p:extLst>
          </p:nvPr>
        </p:nvGraphicFramePr>
        <p:xfrm>
          <a:off x="7315200" y="3550943"/>
          <a:ext cx="1308735" cy="25603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68655"/>
                <a:gridCol w="64008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Dest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Next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33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193227" y="238503"/>
            <a:ext cx="1981200" cy="13116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12226" y="8461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10.10.51.x</a:t>
            </a:r>
            <a:endParaRPr lang="en-US" sz="1400" dirty="0"/>
          </a:p>
        </p:txBody>
      </p:sp>
      <p:sp>
        <p:nvSpPr>
          <p:cNvPr id="11" name="Cloud 10"/>
          <p:cNvSpPr/>
          <p:nvPr/>
        </p:nvSpPr>
        <p:spPr>
          <a:xfrm>
            <a:off x="4960243" y="356068"/>
            <a:ext cx="1981200" cy="13116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65042" y="8461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10.10.52.x</a:t>
            </a:r>
            <a:endParaRPr lang="en-US" sz="1400" dirty="0"/>
          </a:p>
        </p:txBody>
      </p:sp>
      <p:sp>
        <p:nvSpPr>
          <p:cNvPr id="14" name="Cloud 13"/>
          <p:cNvSpPr/>
          <p:nvPr/>
        </p:nvSpPr>
        <p:spPr>
          <a:xfrm>
            <a:off x="7078427" y="1682712"/>
            <a:ext cx="1981200" cy="13116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11584" y="1550159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10.10.53.x</a:t>
            </a:r>
            <a:endParaRPr lang="en-US" sz="1400" dirty="0"/>
          </a:p>
        </p:txBody>
      </p:sp>
      <p:sp>
        <p:nvSpPr>
          <p:cNvPr id="17" name="Cloud 16"/>
          <p:cNvSpPr/>
          <p:nvPr/>
        </p:nvSpPr>
        <p:spPr>
          <a:xfrm>
            <a:off x="6875903" y="3619542"/>
            <a:ext cx="1981200" cy="13116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23489" y="450281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10.10.70.x</a:t>
            </a:r>
            <a:endParaRPr lang="en-US" sz="1400" dirty="0"/>
          </a:p>
        </p:txBody>
      </p:sp>
      <p:sp>
        <p:nvSpPr>
          <p:cNvPr id="20" name="Cloud 19"/>
          <p:cNvSpPr/>
          <p:nvPr/>
        </p:nvSpPr>
        <p:spPr>
          <a:xfrm>
            <a:off x="4494878" y="2627808"/>
            <a:ext cx="1981200" cy="13116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49247" y="37616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10.10.34.x</a:t>
            </a: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650427" y="615215"/>
            <a:ext cx="233109" cy="117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698812" y="905591"/>
            <a:ext cx="1439522" cy="1112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484117" y="894331"/>
            <a:ext cx="2166435" cy="117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90733" y="964979"/>
            <a:ext cx="1894454" cy="2318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950843" y="567353"/>
            <a:ext cx="0" cy="224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50843" y="1232375"/>
            <a:ext cx="1615369" cy="3042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251133" y="1011896"/>
            <a:ext cx="1517603" cy="13266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304488" y="1965661"/>
            <a:ext cx="304801" cy="262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rved Up Arrow 4"/>
          <p:cNvSpPr/>
          <p:nvPr/>
        </p:nvSpPr>
        <p:spPr>
          <a:xfrm rot="21138192" flipH="1">
            <a:off x="3110259" y="4510133"/>
            <a:ext cx="5080587" cy="1488302"/>
          </a:xfrm>
          <a:prstGeom prst="curvedUpArrow">
            <a:avLst>
              <a:gd name="adj1" fmla="val 22394"/>
              <a:gd name="adj2" fmla="val 39932"/>
              <a:gd name="adj3" fmla="val 3294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7866503" y="4495849"/>
            <a:ext cx="1" cy="304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485477" y="3504115"/>
            <a:ext cx="1" cy="304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650427" y="381804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3484117" y="59428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2537012" y="9370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3484117" y="1011237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85478" y="3496378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4983882" y="2855883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6042212" y="1224292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50843" y="490093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6255643" y="767092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16917" y="180411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7490012" y="1936436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861993" y="4495849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7413812" y="3792423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5296847" y="718693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23" name="Cloud 22"/>
          <p:cNvSpPr/>
          <p:nvPr/>
        </p:nvSpPr>
        <p:spPr>
          <a:xfrm>
            <a:off x="111162" y="1572472"/>
            <a:ext cx="1981200" cy="13116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INTERNET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58563" y="2994368"/>
            <a:ext cx="3236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Simplified Routing Table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5415632"/>
              </p:ext>
            </p:extLst>
          </p:nvPr>
        </p:nvGraphicFramePr>
        <p:xfrm>
          <a:off x="904240" y="3505200"/>
          <a:ext cx="2981960" cy="1112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40205"/>
                <a:gridCol w="13417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Destination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9067211"/>
              </p:ext>
            </p:extLst>
          </p:nvPr>
        </p:nvGraphicFramePr>
        <p:xfrm>
          <a:off x="904240" y="3505200"/>
          <a:ext cx="2981960" cy="11125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40205"/>
                <a:gridCol w="134175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Destination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10.10.70.x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0.0.0.0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4233334" y="1791961"/>
            <a:ext cx="155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BN 10.10.250.x</a:t>
            </a:r>
            <a:endParaRPr lang="en-US" sz="1400" dirty="0"/>
          </a:p>
        </p:txBody>
      </p:sp>
      <p:pic>
        <p:nvPicPr>
          <p:cNvPr id="1026" name="Picture 2" descr="D:\My Dropbox\Dropbox\CONSULTING\Business Data Comm Slides\Images\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20697" y="594280"/>
            <a:ext cx="684504" cy="548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My Dropbox\Dropbox\CONSULTING\Business Data Comm Slides\Images\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09789" y="739516"/>
            <a:ext cx="684504" cy="548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My Dropbox\Dropbox\CONSULTING\Business Data Comm Slides\Images\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18612" y="2101159"/>
            <a:ext cx="684504" cy="548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:\My Dropbox\Dropbox\CONSULTING\Business Data Comm Slides\Images\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05774" y="3009276"/>
            <a:ext cx="684504" cy="548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My Dropbox\Dropbox\CONSULTING\Business Data Comm Slides\Images\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12107" y="4059342"/>
            <a:ext cx="684504" cy="548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91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>
            <a:off x="2841812" y="1099747"/>
            <a:ext cx="642305" cy="195029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8563" y="3050025"/>
            <a:ext cx="3236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Simplified Routing Table</a:t>
            </a:r>
            <a:endParaRPr lang="en-US" sz="2000" dirty="0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4877015"/>
              </p:ext>
            </p:extLst>
          </p:nvPr>
        </p:nvGraphicFramePr>
        <p:xfrm>
          <a:off x="980440" y="3467925"/>
          <a:ext cx="2981960" cy="24688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40205"/>
                <a:gridCol w="1341755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Destination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Interface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2855100"/>
              </p:ext>
            </p:extLst>
          </p:nvPr>
        </p:nvGraphicFramePr>
        <p:xfrm>
          <a:off x="980440" y="3467925"/>
          <a:ext cx="2981960" cy="24688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40205"/>
                <a:gridCol w="1341755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Destination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Interface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10.10.51.x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10.10.52.x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10.10.34.x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0.0.0.0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5731915"/>
              </p:ext>
            </p:extLst>
          </p:nvPr>
        </p:nvGraphicFramePr>
        <p:xfrm>
          <a:off x="980440" y="3467925"/>
          <a:ext cx="2981960" cy="24688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40205"/>
                <a:gridCol w="1341755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Destination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Interface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10.10.51.x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10.10.52.x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10.10.34.x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10.10.53.x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10.10.70.x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0.0.0.0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8302161"/>
              </p:ext>
            </p:extLst>
          </p:nvPr>
        </p:nvGraphicFramePr>
        <p:xfrm>
          <a:off x="980440" y="3467925"/>
          <a:ext cx="2981960" cy="24688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40205"/>
                <a:gridCol w="1341755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Destination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Interface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10.10.51.x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10.10.52.x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10.10.34.x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10.10.53.x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10.10.70.x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10.10.250.34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10.10.250.x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0.0.0.0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8" name="Cloud 67"/>
          <p:cNvSpPr/>
          <p:nvPr/>
        </p:nvSpPr>
        <p:spPr>
          <a:xfrm>
            <a:off x="2193227" y="238503"/>
            <a:ext cx="1981200" cy="13116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812226" y="8461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10.10.51.x</a:t>
            </a:r>
            <a:endParaRPr lang="en-US" sz="1400" dirty="0"/>
          </a:p>
        </p:txBody>
      </p:sp>
      <p:sp>
        <p:nvSpPr>
          <p:cNvPr id="74" name="Cloud 73"/>
          <p:cNvSpPr/>
          <p:nvPr/>
        </p:nvSpPr>
        <p:spPr>
          <a:xfrm>
            <a:off x="4960243" y="356068"/>
            <a:ext cx="1981200" cy="13116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265042" y="8461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10.10.52.x</a:t>
            </a:r>
            <a:endParaRPr lang="en-US" sz="1400" dirty="0"/>
          </a:p>
        </p:txBody>
      </p:sp>
      <p:sp>
        <p:nvSpPr>
          <p:cNvPr id="76" name="Cloud 75"/>
          <p:cNvSpPr/>
          <p:nvPr/>
        </p:nvSpPr>
        <p:spPr>
          <a:xfrm>
            <a:off x="7078427" y="1682712"/>
            <a:ext cx="1981200" cy="13116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7811584" y="1550159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10.10.53.x</a:t>
            </a:r>
            <a:endParaRPr lang="en-US" sz="1400" dirty="0"/>
          </a:p>
        </p:txBody>
      </p:sp>
      <p:sp>
        <p:nvSpPr>
          <p:cNvPr id="78" name="Cloud 77"/>
          <p:cNvSpPr/>
          <p:nvPr/>
        </p:nvSpPr>
        <p:spPr>
          <a:xfrm>
            <a:off x="6875903" y="3619542"/>
            <a:ext cx="1981200" cy="13116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923489" y="450281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10.10.70.x</a:t>
            </a:r>
            <a:endParaRPr lang="en-US" sz="1400" dirty="0"/>
          </a:p>
        </p:txBody>
      </p:sp>
      <p:sp>
        <p:nvSpPr>
          <p:cNvPr id="80" name="Cloud 79"/>
          <p:cNvSpPr/>
          <p:nvPr/>
        </p:nvSpPr>
        <p:spPr>
          <a:xfrm>
            <a:off x="4494878" y="2627808"/>
            <a:ext cx="1981200" cy="13116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449247" y="376164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10.10.34.x</a:t>
            </a:r>
            <a:endParaRPr lang="en-US" sz="1400" dirty="0"/>
          </a:p>
        </p:txBody>
      </p:sp>
      <p:cxnSp>
        <p:nvCxnSpPr>
          <p:cNvPr id="82" name="Straight Connector 81"/>
          <p:cNvCxnSpPr/>
          <p:nvPr/>
        </p:nvCxnSpPr>
        <p:spPr>
          <a:xfrm flipH="1" flipV="1">
            <a:off x="2650427" y="615215"/>
            <a:ext cx="233109" cy="117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1698812" y="905591"/>
            <a:ext cx="1439522" cy="1112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3484117" y="894331"/>
            <a:ext cx="2166435" cy="117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290733" y="964979"/>
            <a:ext cx="1894454" cy="2318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950843" y="567353"/>
            <a:ext cx="0" cy="224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950843" y="1232375"/>
            <a:ext cx="1615369" cy="3042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51133" y="1011896"/>
            <a:ext cx="1517603" cy="13266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8304488" y="1965661"/>
            <a:ext cx="304801" cy="262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866503" y="4495849"/>
            <a:ext cx="1" cy="304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5485477" y="3504115"/>
            <a:ext cx="1" cy="304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650427" y="381804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3484117" y="59428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2537012" y="9370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3484117" y="1011237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85478" y="3496378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4983882" y="2855883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6042212" y="1224292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950843" y="490093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6255643" y="767092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216917" y="180411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7490012" y="1936436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861993" y="4495849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413812" y="3792423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296847" y="718693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06" name="Cloud 105"/>
          <p:cNvSpPr/>
          <p:nvPr/>
        </p:nvSpPr>
        <p:spPr>
          <a:xfrm>
            <a:off x="111162" y="1572472"/>
            <a:ext cx="1981200" cy="131165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INTERNET</a:t>
            </a:r>
            <a:endParaRPr lang="en-US" sz="1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4233334" y="1791961"/>
            <a:ext cx="155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BN 10.10.250.x</a:t>
            </a:r>
            <a:endParaRPr lang="en-US" sz="1400" dirty="0"/>
          </a:p>
        </p:txBody>
      </p:sp>
      <p:pic>
        <p:nvPicPr>
          <p:cNvPr id="109" name="Picture 2" descr="D:\My Dropbox\Dropbox\CONSULTING\Business Data Comm Slides\Images\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20697" y="594280"/>
            <a:ext cx="684504" cy="548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D:\My Dropbox\Dropbox\CONSULTING\Business Data Comm Slides\Images\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09789" y="739516"/>
            <a:ext cx="684504" cy="548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D:\My Dropbox\Dropbox\CONSULTING\Business Data Comm Slides\Images\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718612" y="2101159"/>
            <a:ext cx="684504" cy="548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D:\My Dropbox\Dropbox\CONSULTING\Business Data Comm Slides\Images\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05774" y="3009276"/>
            <a:ext cx="684504" cy="548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 descr="D:\My Dropbox\Dropbox\CONSULTING\Business Data Comm Slides\Images\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12107" y="4059342"/>
            <a:ext cx="684504" cy="5487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84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Routing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5603" indent="-341313"/>
            <a:r>
              <a:rPr lang="en-US" b="1" dirty="0" smtClean="0"/>
              <a:t>Centralized Routing</a:t>
            </a:r>
          </a:p>
          <a:p>
            <a:pPr marL="741363" lvl="1" indent="-341313"/>
            <a:r>
              <a:rPr lang="en-US" dirty="0" smtClean="0"/>
              <a:t>Routing decisions made by one computer</a:t>
            </a:r>
          </a:p>
          <a:p>
            <a:pPr marL="741363" lvl="1" indent="-341313"/>
            <a:r>
              <a:rPr lang="en-US" dirty="0" smtClean="0"/>
              <a:t>Not common anymore</a:t>
            </a:r>
          </a:p>
          <a:p>
            <a:pPr marL="375603" indent="-341313"/>
            <a:r>
              <a:rPr lang="en-US" b="1" dirty="0" smtClean="0"/>
              <a:t>Decentralized Routing</a:t>
            </a:r>
          </a:p>
          <a:p>
            <a:pPr lvl="1"/>
            <a:r>
              <a:rPr lang="en-US" dirty="0"/>
              <a:t>Decisions made by each node independently of one another </a:t>
            </a:r>
          </a:p>
          <a:p>
            <a:pPr lvl="1"/>
            <a:r>
              <a:rPr lang="en-US" dirty="0"/>
              <a:t>Information needs to be exchanged to prepare routing tables</a:t>
            </a:r>
          </a:p>
          <a:p>
            <a:pPr lvl="1"/>
            <a:r>
              <a:rPr lang="en-US" dirty="0"/>
              <a:t>Used by the </a:t>
            </a:r>
            <a:r>
              <a:rPr lang="en-US" dirty="0" smtClean="0"/>
              <a:t>Internet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60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Routing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5603" indent="-341313"/>
            <a:r>
              <a:rPr lang="en-US" b="1" dirty="0" smtClean="0"/>
              <a:t>Static</a:t>
            </a:r>
          </a:p>
          <a:p>
            <a:pPr marL="867093" lvl="1" indent="-341313"/>
            <a:r>
              <a:rPr lang="en-US" dirty="0" smtClean="0"/>
              <a:t>Fixed routing tables</a:t>
            </a:r>
          </a:p>
          <a:p>
            <a:pPr marL="867093" lvl="1" indent="-341313"/>
            <a:r>
              <a:rPr lang="en-US" dirty="0" smtClean="0"/>
              <a:t>Manually configured by network managers</a:t>
            </a:r>
          </a:p>
          <a:p>
            <a:pPr marL="867093" lvl="1" indent="-341313"/>
            <a:r>
              <a:rPr lang="en-US" dirty="0" smtClean="0"/>
              <a:t>Local adjustments when computers added or removed</a:t>
            </a:r>
          </a:p>
          <a:p>
            <a:pPr marL="375603" indent="-341313"/>
            <a:r>
              <a:rPr lang="en-US" b="1" dirty="0" smtClean="0"/>
              <a:t>Dynamic</a:t>
            </a:r>
          </a:p>
          <a:p>
            <a:pPr marL="867093" lvl="1" indent="-341313"/>
            <a:r>
              <a:rPr lang="en-US" dirty="0" smtClean="0"/>
              <a:t>Routing tables updated periodically</a:t>
            </a:r>
          </a:p>
          <a:p>
            <a:pPr marL="867093" lvl="1" indent="-341313"/>
            <a:r>
              <a:rPr lang="en-US" dirty="0" smtClean="0"/>
              <a:t>Routers exchange information using </a:t>
            </a:r>
            <a:r>
              <a:rPr lang="en-US" b="1" dirty="0" smtClean="0"/>
              <a:t>protocols</a:t>
            </a:r>
            <a:r>
              <a:rPr lang="en-US" dirty="0" smtClean="0"/>
              <a:t> to update tables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10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Routing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/>
            <a:r>
              <a:rPr lang="en-US" dirty="0" smtClean="0"/>
              <a:t>Dynamic routing algorithms</a:t>
            </a:r>
          </a:p>
          <a:p>
            <a:pPr marL="741363" lvl="1" indent="-341313"/>
            <a:r>
              <a:rPr lang="en-US" b="1" dirty="0" smtClean="0"/>
              <a:t>Distance vector</a:t>
            </a:r>
            <a:r>
              <a:rPr lang="en-US" dirty="0" smtClean="0"/>
              <a:t>: based on the number of “hops” between two devices</a:t>
            </a:r>
          </a:p>
          <a:p>
            <a:pPr marL="741363" lvl="1" indent="-341313"/>
            <a:r>
              <a:rPr lang="en-US" b="1" dirty="0" smtClean="0"/>
              <a:t>Link state: </a:t>
            </a:r>
            <a:r>
              <a:rPr lang="en-US" dirty="0" smtClean="0"/>
              <a:t>based on the number of hops, circuit speed, and traffic congestion</a:t>
            </a:r>
          </a:p>
          <a:p>
            <a:pPr marL="1141413" lvl="2" indent="-341313"/>
            <a:r>
              <a:rPr lang="en-US" dirty="0" smtClean="0"/>
              <a:t>Provides more reliable, up to date paths to destinations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84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Routing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/>
            <a:r>
              <a:rPr lang="en-US" b="1" dirty="0" smtClean="0"/>
              <a:t>Routing Information Protocol (RIP)</a:t>
            </a:r>
          </a:p>
          <a:p>
            <a:pPr marL="741363" lvl="1" indent="-341313"/>
            <a:r>
              <a:rPr lang="en-US" dirty="0" smtClean="0"/>
              <a:t>Dynamic distance vector protocol used for interior routing</a:t>
            </a:r>
          </a:p>
          <a:p>
            <a:pPr marL="741363" lvl="1" indent="-341313"/>
            <a:r>
              <a:rPr lang="en-US" dirty="0" smtClean="0"/>
              <a:t>Operation</a:t>
            </a:r>
          </a:p>
          <a:p>
            <a:pPr marL="1141413" lvl="2" indent="-341313"/>
            <a:r>
              <a:rPr lang="en-US" dirty="0" smtClean="0"/>
              <a:t>Network manager builds the routing table</a:t>
            </a:r>
          </a:p>
          <a:p>
            <a:pPr marL="1141413" lvl="2" indent="-341313"/>
            <a:r>
              <a:rPr lang="en-US" dirty="0" smtClean="0"/>
              <a:t>Routing tables broadcast periodically (e.g., every minute or so)</a:t>
            </a:r>
          </a:p>
          <a:p>
            <a:pPr marL="1141413" lvl="2" indent="-341313"/>
            <a:r>
              <a:rPr lang="en-US" dirty="0" smtClean="0"/>
              <a:t>When new computers are added, router counts “hops” and selects the shortest route</a:t>
            </a:r>
          </a:p>
          <a:p>
            <a:pPr marL="741363" lvl="1" indent="-341313"/>
            <a:r>
              <a:rPr lang="en-US" dirty="0" smtClean="0"/>
              <a:t>Useful in </a:t>
            </a:r>
            <a:r>
              <a:rPr lang="en-US" dirty="0"/>
              <a:t>s</a:t>
            </a:r>
            <a:r>
              <a:rPr lang="en-US" dirty="0" smtClean="0"/>
              <a:t>maller, less complex </a:t>
            </a:r>
            <a:r>
              <a:rPr lang="en-US" dirty="0"/>
              <a:t>networks</a:t>
            </a:r>
          </a:p>
          <a:p>
            <a:pPr marL="741363" lvl="1" indent="-341313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69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Routing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/>
            <a:r>
              <a:rPr lang="en-US" b="1" dirty="0" smtClean="0"/>
              <a:t>Open Shortest Path First (OSPF)</a:t>
            </a:r>
          </a:p>
          <a:p>
            <a:pPr marL="741363" lvl="1" indent="-341313"/>
            <a:r>
              <a:rPr lang="en-US" dirty="0" smtClean="0"/>
              <a:t>Dynamic link state protocol used for interior routing</a:t>
            </a:r>
          </a:p>
          <a:p>
            <a:pPr marL="741363" lvl="1" indent="-341313"/>
            <a:r>
              <a:rPr lang="en-US" dirty="0" smtClean="0"/>
              <a:t>Most widely used interior routing protocol on large enterprise networks</a:t>
            </a:r>
          </a:p>
          <a:p>
            <a:pPr marL="741363" lvl="1" indent="-341313"/>
            <a:r>
              <a:rPr lang="en-US" dirty="0" smtClean="0"/>
              <a:t>More reliable paths</a:t>
            </a:r>
          </a:p>
          <a:p>
            <a:pPr marL="741363" lvl="1" indent="-341313"/>
            <a:r>
              <a:rPr lang="en-US" dirty="0" smtClean="0"/>
              <a:t>Less burdensome to the network because only updates sent</a:t>
            </a:r>
          </a:p>
          <a:p>
            <a:pPr marL="741363" lvl="1" indent="-341313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12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and Transport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4572000" cy="42148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Transport Layer</a:t>
            </a:r>
          </a:p>
          <a:p>
            <a:pPr lvl="1"/>
            <a:r>
              <a:rPr lang="en-US" dirty="0"/>
              <a:t>Layer 4 in the Internet model</a:t>
            </a:r>
          </a:p>
          <a:p>
            <a:pPr lvl="1"/>
            <a:r>
              <a:rPr lang="en-US" dirty="0"/>
              <a:t>Links application and network layers</a:t>
            </a:r>
          </a:p>
          <a:p>
            <a:pPr lvl="1"/>
            <a:r>
              <a:rPr lang="en-US" dirty="0"/>
              <a:t>Responsible for segmentation and reassembly</a:t>
            </a:r>
          </a:p>
          <a:p>
            <a:pPr lvl="1"/>
            <a:r>
              <a:rPr lang="en-US" dirty="0"/>
              <a:t>Session management</a:t>
            </a:r>
          </a:p>
          <a:p>
            <a:pPr lvl="1"/>
            <a:r>
              <a:rPr lang="en-US" dirty="0"/>
              <a:t>Responsible for end-to-end delivery of messages</a:t>
            </a:r>
          </a:p>
          <a:p>
            <a:r>
              <a:rPr lang="en-US" dirty="0"/>
              <a:t>Network Layer </a:t>
            </a:r>
          </a:p>
          <a:p>
            <a:pPr lvl="1"/>
            <a:r>
              <a:rPr lang="en-US" dirty="0"/>
              <a:t>Layer 3 in the Internet model</a:t>
            </a:r>
          </a:p>
          <a:p>
            <a:pPr lvl="1"/>
            <a:r>
              <a:rPr lang="en-US" dirty="0"/>
              <a:t>Responsible for addressing and routing of messages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6634934"/>
              </p:ext>
            </p:extLst>
          </p:nvPr>
        </p:nvGraphicFramePr>
        <p:xfrm>
          <a:off x="5638800" y="1676400"/>
          <a:ext cx="3124200" cy="421481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994054" y="1219200"/>
            <a:ext cx="2286000" cy="381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kern="0" dirty="0" smtClean="0"/>
              <a:t>Internet Model</a:t>
            </a:r>
            <a:endParaRPr lang="en-US" sz="2400" kern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98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Routing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Enhanced Interior Gateway Routing Protocol (EIGRP)</a:t>
            </a:r>
          </a:p>
          <a:p>
            <a:pPr lvl="1"/>
            <a:r>
              <a:rPr lang="en-US" sz="2000" dirty="0"/>
              <a:t>A dynamic link state protocol (developed by Cisco)</a:t>
            </a:r>
          </a:p>
          <a:p>
            <a:pPr lvl="1"/>
            <a:r>
              <a:rPr lang="en-US" sz="2000" dirty="0"/>
              <a:t>Records transmission capacity, delay time, reliability and load for all paths</a:t>
            </a:r>
          </a:p>
          <a:p>
            <a:pPr lvl="1"/>
            <a:r>
              <a:rPr lang="en-US" sz="2000" dirty="0"/>
              <a:t>Keeps the routing tables for its neighbors and uses this information in its routing decisions 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94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Routing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/>
            <a:r>
              <a:rPr lang="en-US" dirty="0" smtClean="0"/>
              <a:t>If each network uses a different protocol internally, how are they able to communicate?</a:t>
            </a:r>
          </a:p>
          <a:p>
            <a:pPr marL="341313" indent="-341313"/>
            <a:r>
              <a:rPr lang="en-US" b="1" dirty="0" smtClean="0"/>
              <a:t>Border Gateway Protocol (BGP)</a:t>
            </a:r>
          </a:p>
          <a:p>
            <a:pPr marL="741363" lvl="1" indent="-341313"/>
            <a:r>
              <a:rPr lang="en-US" dirty="0" smtClean="0"/>
              <a:t>Dynamic distance vector protocol used for exterior routing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Far more complex than interior routing protocols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routing info only on selected routes (e.g., preferred or best route)</a:t>
            </a:r>
          </a:p>
          <a:p>
            <a:pPr marL="741363" lvl="1" indent="-341313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91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0"/>
            <a:ext cx="2070100" cy="1980743"/>
          </a:xfrm>
          <a:prstGeom prst="rect">
            <a:avLst/>
          </a:prstGeom>
        </p:spPr>
      </p:pic>
      <p:pic>
        <p:nvPicPr>
          <p:cNvPr id="6" name="Picture 5" descr="c05f01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733800" y="152399"/>
            <a:ext cx="4724400" cy="627338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960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Unicast</a:t>
            </a:r>
            <a:r>
              <a:rPr lang="en-US" dirty="0" smtClean="0"/>
              <a:t> - </a:t>
            </a:r>
            <a:r>
              <a:rPr lang="en-US" dirty="0"/>
              <a:t>one computer </a:t>
            </a:r>
            <a:r>
              <a:rPr lang="en-US" dirty="0" smtClean="0"/>
              <a:t>to another </a:t>
            </a:r>
            <a:r>
              <a:rPr lang="en-US" dirty="0"/>
              <a:t>computer</a:t>
            </a:r>
          </a:p>
          <a:p>
            <a:r>
              <a:rPr lang="en-US" b="1" dirty="0" smtClean="0"/>
              <a:t>Broadcast</a:t>
            </a:r>
            <a:r>
              <a:rPr lang="en-US" dirty="0" smtClean="0"/>
              <a:t> - </a:t>
            </a:r>
            <a:r>
              <a:rPr lang="en-US" dirty="0"/>
              <a:t>one computer </a:t>
            </a:r>
            <a:r>
              <a:rPr lang="en-US" dirty="0" smtClean="0"/>
              <a:t>to all </a:t>
            </a:r>
            <a:r>
              <a:rPr lang="en-US" dirty="0"/>
              <a:t>computers in the network</a:t>
            </a:r>
          </a:p>
          <a:p>
            <a:r>
              <a:rPr lang="en-US" b="1" dirty="0"/>
              <a:t>Multicast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one computer </a:t>
            </a:r>
            <a:r>
              <a:rPr lang="en-US" dirty="0" smtClean="0"/>
              <a:t>to a </a:t>
            </a:r>
            <a:r>
              <a:rPr lang="en-US" dirty="0"/>
              <a:t>group of computers (e.g., videoconference)</a:t>
            </a:r>
          </a:p>
          <a:p>
            <a:pPr lvl="1"/>
            <a:r>
              <a:rPr lang="en-US" dirty="0" smtClean="0"/>
              <a:t>Same </a:t>
            </a:r>
            <a:r>
              <a:rPr lang="en-US" dirty="0"/>
              <a:t>data needs to reach multiple receivers </a:t>
            </a:r>
            <a:r>
              <a:rPr lang="en-US" dirty="0" smtClean="0"/>
              <a:t>and avoid </a:t>
            </a:r>
            <a:r>
              <a:rPr lang="en-US" dirty="0"/>
              <a:t>transmitting it once for each receiver</a:t>
            </a:r>
          </a:p>
          <a:p>
            <a:pPr lvl="2"/>
            <a:r>
              <a:rPr lang="en-US" dirty="0" smtClean="0"/>
              <a:t>Particularly </a:t>
            </a:r>
            <a:r>
              <a:rPr lang="en-US" dirty="0"/>
              <a:t>useful if access link has bandwidth limitations</a:t>
            </a:r>
          </a:p>
          <a:p>
            <a:pPr lvl="2"/>
            <a:r>
              <a:rPr lang="en-US" dirty="0" smtClean="0"/>
              <a:t>Many implementations at different layers</a:t>
            </a:r>
            <a:endParaRPr lang="en-US" dirty="0"/>
          </a:p>
          <a:p>
            <a:pPr lvl="2"/>
            <a:r>
              <a:rPr lang="en-US" dirty="0" smtClean="0"/>
              <a:t>In IP multicast, hosts </a:t>
            </a:r>
            <a:r>
              <a:rPr lang="en-US" dirty="0"/>
              <a:t>dynamically join and leave multicast groups using Internet Group Management Protocol (IGMP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05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TCP/IP Example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/>
            <a:r>
              <a:rPr lang="en-US" dirty="0" smtClean="0"/>
              <a:t>Required network addressing information: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Device’s own IP address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Subnet mask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IP address of default gateway (most commonly the router)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IP address of at least one DNS server</a:t>
            </a:r>
          </a:p>
          <a:p>
            <a:r>
              <a:rPr lang="en-US" dirty="0" smtClean="0"/>
              <a:t>Obtained from a configuration file or DHCP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64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Addresses, Same Subnet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092" y="2262187"/>
            <a:ext cx="7769308" cy="4214813"/>
          </a:xfrm>
        </p:spPr>
        <p:txBody>
          <a:bodyPr>
            <a:normAutofit fontScale="62500" lnSpcReduction="20000"/>
          </a:bodyPr>
          <a:lstStyle/>
          <a:p>
            <a:pPr marL="341313" indent="-341313"/>
            <a:endParaRPr lang="en-US" dirty="0" smtClean="0"/>
          </a:p>
          <a:p>
            <a:pPr marL="341313" indent="-341313"/>
            <a:endParaRPr lang="en-US" dirty="0"/>
          </a:p>
          <a:p>
            <a:pPr marL="341313" indent="-341313"/>
            <a:endParaRPr lang="en-US" dirty="0" smtClean="0"/>
          </a:p>
          <a:p>
            <a:pPr marL="341313" indent="-341313"/>
            <a:endParaRPr lang="en-US" dirty="0"/>
          </a:p>
          <a:p>
            <a:pPr marL="341313" indent="-341313"/>
            <a:endParaRPr lang="en-US" dirty="0" smtClean="0"/>
          </a:p>
          <a:p>
            <a:pPr marL="341313" indent="-341313"/>
            <a:endParaRPr lang="en-US" dirty="0"/>
          </a:p>
          <a:p>
            <a:pPr marL="341313" indent="-341313"/>
            <a:endParaRPr lang="en-US" dirty="0" smtClean="0"/>
          </a:p>
          <a:p>
            <a:pPr marL="341313" indent="-341313"/>
            <a:endParaRPr lang="en-US" dirty="0"/>
          </a:p>
          <a:p>
            <a:pPr marL="341313" indent="-341313"/>
            <a:endParaRPr lang="en-US" dirty="0" smtClean="0"/>
          </a:p>
          <a:p>
            <a:pPr marL="341313" indent="-341313"/>
            <a:endParaRPr lang="en-US" dirty="0"/>
          </a:p>
          <a:p>
            <a:pPr marL="341313" indent="-341313"/>
            <a:endParaRPr lang="en-US" dirty="0" smtClean="0"/>
          </a:p>
          <a:p>
            <a:pPr marL="341313" indent="-341313"/>
            <a:endParaRPr lang="en-US" dirty="0"/>
          </a:p>
          <a:p>
            <a:pPr marL="341313" indent="-341313"/>
            <a:endParaRPr lang="en-US" dirty="0" smtClean="0"/>
          </a:p>
          <a:p>
            <a:pPr marL="341313" indent="-341313"/>
            <a:endParaRPr lang="en-US" dirty="0"/>
          </a:p>
          <a:p>
            <a:pPr marL="341313" indent="-341313"/>
            <a:endParaRPr lang="en-US" dirty="0" smtClean="0"/>
          </a:p>
          <a:p>
            <a:pPr marL="341313" indent="-341313"/>
            <a:endParaRPr lang="en-US" dirty="0"/>
          </a:p>
          <a:p>
            <a:pPr marL="341313" indent="-341313"/>
            <a:endParaRPr lang="en-US" dirty="0" smtClean="0"/>
          </a:p>
          <a:p>
            <a:pPr marL="341313" indent="-341313"/>
            <a:r>
              <a:rPr lang="en-US" dirty="0" smtClean="0"/>
              <a:t>Suppose </a:t>
            </a:r>
            <a:r>
              <a:rPr lang="en-US" dirty="0"/>
              <a:t>we have an HTTP request from </a:t>
            </a:r>
            <a:r>
              <a:rPr lang="en-US" dirty="0" smtClean="0"/>
              <a:t>Client </a:t>
            </a:r>
            <a:r>
              <a:rPr lang="en-US" dirty="0" smtClean="0"/>
              <a:t>in building A </a:t>
            </a:r>
            <a:r>
              <a:rPr lang="en-US" dirty="0"/>
              <a:t>to </a:t>
            </a:r>
            <a:r>
              <a:rPr lang="en-US" dirty="0" smtClean="0"/>
              <a:t>Server in building B.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1219200"/>
            <a:ext cx="7816850" cy="4876800"/>
            <a:chOff x="1066800" y="1219200"/>
            <a:chExt cx="7816850" cy="4876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1219200"/>
              <a:ext cx="7816850" cy="495663"/>
            </a:xfrm>
            <a:prstGeom prst="rect">
              <a:avLst/>
            </a:prstGeom>
          </p:spPr>
        </p:pic>
        <p:pic>
          <p:nvPicPr>
            <p:cNvPr id="6" name="Picture 5" descr="c05f015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256419" y="1524000"/>
              <a:ext cx="7367955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10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1"/>
            <a:ext cx="7493000" cy="318889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 Client (128.192.98.130) requests a Web page from a server (www1.anyorg.com)</a:t>
            </a:r>
          </a:p>
          <a:p>
            <a:pPr marL="857250" lvl="1" indent="-457200"/>
            <a:r>
              <a:rPr lang="en-US" dirty="0"/>
              <a:t>Client knows the server’s </a:t>
            </a:r>
            <a:r>
              <a:rPr lang="en-US" dirty="0" smtClean="0"/>
              <a:t>IP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Client (128.192.98.130) requests a Web page from a server (</a:t>
            </a:r>
            <a:r>
              <a:rPr lang="en-US" dirty="0" smtClean="0"/>
              <a:t>www2.anyorg.com) on a different subnet</a:t>
            </a:r>
            <a:endParaRPr lang="en-US" dirty="0"/>
          </a:p>
          <a:p>
            <a:pPr marL="857250" lvl="1" indent="-457200"/>
            <a:r>
              <a:rPr lang="en-US" dirty="0"/>
              <a:t>Client knows the server’s </a:t>
            </a:r>
            <a:r>
              <a:rPr lang="en-US" dirty="0" smtClean="0"/>
              <a:t>IP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Client (128.192.98.130) requests a Web page from a server (</a:t>
            </a:r>
            <a:r>
              <a:rPr lang="en-US" dirty="0" smtClean="0"/>
              <a:t>www1.anyorg.com)</a:t>
            </a:r>
          </a:p>
          <a:p>
            <a:pPr marL="857250" lvl="1" indent="-457200"/>
            <a:r>
              <a:rPr lang="en-US" dirty="0" smtClean="0"/>
              <a:t>Client does not know </a:t>
            </a:r>
            <a:r>
              <a:rPr lang="en-US" dirty="0"/>
              <a:t>server’s </a:t>
            </a:r>
            <a:r>
              <a:rPr lang="en-US" dirty="0" smtClean="0"/>
              <a:t>IP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31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TCP/IP and Layers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Host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Packets move through all layers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Gateways, Routers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Packet moves from Physical layer to Data Link Layer through the network Layer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At each stop along the 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Ethernet packets is removed and a new one is created for the next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IP and above packets never change in transit (created by the original sender and destroyed by the final receiver)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810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Copyright 2011 John Wiley &amp; Sons, Inc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40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6057900"/>
            <a:ext cx="5867400" cy="495300"/>
          </a:xfrm>
          <a:prstGeom prst="rect">
            <a:avLst/>
          </a:prstGeom>
        </p:spPr>
      </p:pic>
      <p:pic>
        <p:nvPicPr>
          <p:cNvPr id="5" name="Picture 4" descr="c05f018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77090" y="381000"/>
            <a:ext cx="781451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22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Organizations standardizing on TCP/IP</a:t>
            </a:r>
          </a:p>
          <a:p>
            <a:pPr lvl="1"/>
            <a:r>
              <a:rPr lang="en-US" dirty="0" smtClean="0"/>
              <a:t>Decreases costs of equipment and training</a:t>
            </a:r>
          </a:p>
          <a:p>
            <a:pPr lvl="1"/>
            <a:r>
              <a:rPr lang="en-US" dirty="0" smtClean="0"/>
              <a:t>Network providers are also moving towards standardization</a:t>
            </a:r>
          </a:p>
          <a:p>
            <a:r>
              <a:rPr lang="en-US" dirty="0" smtClean="0"/>
              <a:t>Slow transition to IPv6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28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TCP/IP</a:t>
            </a:r>
          </a:p>
          <a:p>
            <a:pPr lvl="1"/>
            <a:r>
              <a:rPr lang="en-US" dirty="0" smtClean="0"/>
              <a:t>Originally developed as a single internetworking protocol by </a:t>
            </a:r>
            <a:r>
              <a:rPr lang="en-US" dirty="0" err="1" smtClean="0"/>
              <a:t>Vint</a:t>
            </a:r>
            <a:r>
              <a:rPr lang="en-US" dirty="0" smtClean="0"/>
              <a:t> Cerf and Bob Kahn in 1974</a:t>
            </a:r>
          </a:p>
          <a:p>
            <a:pPr lvl="1"/>
            <a:r>
              <a:rPr lang="en-US" dirty="0" smtClean="0"/>
              <a:t>Later divided into the TCP and IP protocols</a:t>
            </a:r>
          </a:p>
          <a:p>
            <a:pPr lvl="1"/>
            <a:r>
              <a:rPr lang="en-US" dirty="0" smtClean="0"/>
              <a:t>Most common protocols of the Internet and in LANs, WANs, and </a:t>
            </a:r>
            <a:r>
              <a:rPr lang="en-US" dirty="0"/>
              <a:t>b</a:t>
            </a:r>
            <a:r>
              <a:rPr lang="en-US" dirty="0" smtClean="0"/>
              <a:t>ackbone networks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9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Transport Layer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Control Protocol (TCP)</a:t>
            </a:r>
          </a:p>
          <a:p>
            <a:pPr lvl="1"/>
            <a:r>
              <a:rPr lang="en-US" dirty="0" smtClean="0"/>
              <a:t>Most common transport layer protocol</a:t>
            </a:r>
          </a:p>
          <a:p>
            <a:pPr lvl="1"/>
            <a:r>
              <a:rPr lang="en-US" dirty="0" smtClean="0"/>
              <a:t>PDU called a segment</a:t>
            </a:r>
          </a:p>
          <a:p>
            <a:pPr lvl="1"/>
            <a:r>
              <a:rPr lang="en-US" dirty="0" smtClean="0"/>
              <a:t>Used for reliable transmission of data</a:t>
            </a:r>
          </a:p>
          <a:p>
            <a:pPr lvl="1"/>
            <a:r>
              <a:rPr lang="en-US" dirty="0"/>
              <a:t>160 - 192 bits (20 -24 bytes) of </a:t>
            </a:r>
            <a:r>
              <a:rPr lang="en-US" dirty="0" smtClean="0"/>
              <a:t>overhead</a:t>
            </a:r>
          </a:p>
          <a:p>
            <a:pPr lvl="2"/>
            <a:r>
              <a:rPr lang="en-US" dirty="0" smtClean="0"/>
              <a:t>Options field is not required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9030" y="5108382"/>
            <a:ext cx="881517" cy="838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Destination Port 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(16 bits)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3548" y="5108382"/>
            <a:ext cx="676194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Unused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(6 bits)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524" y="5106610"/>
            <a:ext cx="680506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Source Port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(16 bits)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80547" y="5108382"/>
            <a:ext cx="81876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Sequence Number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(32 bits)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9307" y="5108382"/>
            <a:ext cx="691263" cy="8382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ACK number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(32 bits)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0570" y="5106610"/>
            <a:ext cx="672978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Header Length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(4 bits)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9742" y="5108382"/>
            <a:ext cx="648017" cy="8382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Flags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(6 bits)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7759" y="5108382"/>
            <a:ext cx="715952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Flow Control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(16 bits)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4913" y="5108382"/>
            <a:ext cx="715952" cy="8382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CRC-16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(16 bits)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20865" y="5108382"/>
            <a:ext cx="715952" cy="8382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Urgent Pointer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(16 bits)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49522" y="5105400"/>
            <a:ext cx="715952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Options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(32 bits)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73158" y="5106610"/>
            <a:ext cx="715952" cy="838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User Data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(varies)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19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Transport Layer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Datagram Protocol (UDP)</a:t>
            </a:r>
          </a:p>
          <a:p>
            <a:pPr lvl="1"/>
            <a:r>
              <a:rPr lang="en-US" dirty="0" smtClean="0"/>
              <a:t>Operates at the transport layer</a:t>
            </a:r>
          </a:p>
          <a:p>
            <a:pPr lvl="1"/>
            <a:r>
              <a:rPr lang="en-US" dirty="0" smtClean="0"/>
              <a:t>PDU called a segment</a:t>
            </a:r>
          </a:p>
          <a:p>
            <a:pPr lvl="1"/>
            <a:r>
              <a:rPr lang="en-US" dirty="0" smtClean="0"/>
              <a:t>Used in time-sensitive situations, for control messages, or when reliability is handled by the application layer</a:t>
            </a:r>
          </a:p>
          <a:p>
            <a:pPr lvl="1"/>
            <a:r>
              <a:rPr lang="en-US" dirty="0"/>
              <a:t>32-64 bits (4-8 bytes) of </a:t>
            </a:r>
            <a:r>
              <a:rPr lang="en-US" dirty="0" smtClean="0"/>
              <a:t>overhead</a:t>
            </a:r>
          </a:p>
          <a:p>
            <a:pPr lvl="2"/>
            <a:r>
              <a:rPr lang="en-US" dirty="0" smtClean="0"/>
              <a:t>Source port is optional in IPv4 and IPv6, Checksum is optional in IPv4</a:t>
            </a:r>
            <a:endParaRPr lang="en-US" dirty="0"/>
          </a:p>
          <a:p>
            <a:pPr lvl="1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698366" y="5560828"/>
            <a:ext cx="3747268" cy="839972"/>
            <a:chOff x="2444000" y="5015080"/>
            <a:chExt cx="3747268" cy="839972"/>
          </a:xfrm>
        </p:grpSpPr>
        <p:sp>
          <p:nvSpPr>
            <p:cNvPr id="5" name="Rectangle 4"/>
            <p:cNvSpPr/>
            <p:nvPr/>
          </p:nvSpPr>
          <p:spPr>
            <a:xfrm>
              <a:off x="3124506" y="5016852"/>
              <a:ext cx="881517" cy="838200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Destination Port 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(16 bits)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44000" y="5015080"/>
              <a:ext cx="680506" cy="838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Source Port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(16 bits)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15548" y="5015080"/>
              <a:ext cx="672978" cy="838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Length</a:t>
              </a:r>
            </a:p>
            <a:p>
              <a:pPr algn="ctr"/>
              <a:endParaRPr lang="en-US" sz="10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(16 bits)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88526" y="5016852"/>
              <a:ext cx="777265" cy="838200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Checksum</a:t>
              </a:r>
            </a:p>
            <a:p>
              <a:pPr algn="ctr"/>
              <a:endParaRPr lang="en-US" sz="1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(16 bits)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75316" y="5016852"/>
              <a:ext cx="715952" cy="838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User Data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(varies)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3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Network Layer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Protocol (IP)</a:t>
            </a:r>
          </a:p>
          <a:p>
            <a:pPr lvl="1"/>
            <a:r>
              <a:rPr lang="en-US" dirty="0" smtClean="0"/>
              <a:t>IP version 4 (IPv4)</a:t>
            </a:r>
          </a:p>
          <a:p>
            <a:pPr lvl="2"/>
            <a:r>
              <a:rPr lang="en-US" dirty="0" smtClean="0"/>
              <a:t>Most common version of IP used</a:t>
            </a:r>
          </a:p>
          <a:p>
            <a:pPr lvl="2"/>
            <a:r>
              <a:rPr lang="en-US" dirty="0" smtClean="0"/>
              <a:t>32-bit addresses (2</a:t>
            </a:r>
            <a:r>
              <a:rPr lang="en-US" baseline="30000" dirty="0" smtClean="0"/>
              <a:t>32</a:t>
            </a:r>
            <a:r>
              <a:rPr lang="en-US" dirty="0" smtClean="0"/>
              <a:t> or ~4.29 billion possible)</a:t>
            </a:r>
          </a:p>
          <a:p>
            <a:pPr lvl="2"/>
            <a:r>
              <a:rPr lang="en-US" dirty="0" smtClean="0"/>
              <a:t>Exhaustion of address space</a:t>
            </a:r>
          </a:p>
          <a:p>
            <a:pPr lvl="1"/>
            <a:r>
              <a:rPr lang="en-US" dirty="0" smtClean="0"/>
              <a:t>IP version 6 (IPv6)</a:t>
            </a:r>
          </a:p>
          <a:p>
            <a:pPr lvl="2"/>
            <a:r>
              <a:rPr lang="en-US" dirty="0" smtClean="0"/>
              <a:t>128-bit addresses (2</a:t>
            </a:r>
            <a:r>
              <a:rPr lang="en-US" baseline="30000" dirty="0" smtClean="0"/>
              <a:t>128</a:t>
            </a:r>
            <a:r>
              <a:rPr lang="en-US" dirty="0" smtClean="0"/>
              <a:t> or ~3.4 × 10</a:t>
            </a:r>
            <a:r>
              <a:rPr lang="en-US" baseline="30000" dirty="0" smtClean="0"/>
              <a:t>38</a:t>
            </a:r>
            <a:r>
              <a:rPr lang="en-US" dirty="0" smtClean="0"/>
              <a:t> possible)</a:t>
            </a:r>
          </a:p>
          <a:p>
            <a:pPr lvl="2"/>
            <a:r>
              <a:rPr lang="en-US" dirty="0" smtClean="0"/>
              <a:t>Slowly being adopted due to IPv4 exhaustion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32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Network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IPv4 Packet</a:t>
            </a:r>
          </a:p>
          <a:p>
            <a:pPr lvl="1"/>
            <a:r>
              <a:rPr lang="en-US" dirty="0" smtClean="0"/>
              <a:t>160-192 </a:t>
            </a:r>
            <a:r>
              <a:rPr lang="en-US" dirty="0"/>
              <a:t>bits (</a:t>
            </a:r>
            <a:r>
              <a:rPr lang="en-US" dirty="0" smtClean="0"/>
              <a:t>20-24 </a:t>
            </a:r>
            <a:r>
              <a:rPr lang="en-US" dirty="0"/>
              <a:t>bytes) of </a:t>
            </a:r>
            <a:r>
              <a:rPr lang="en-US" dirty="0" smtClean="0"/>
              <a:t>overhead</a:t>
            </a:r>
          </a:p>
          <a:p>
            <a:pPr lvl="1"/>
            <a:r>
              <a:rPr lang="en-US" dirty="0" smtClean="0"/>
              <a:t>Options field rarely used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9471" y="3962400"/>
            <a:ext cx="586403" cy="7315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Header length</a:t>
            </a: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(4 bits)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0001" y="3962400"/>
            <a:ext cx="642635" cy="7315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Packet Offset</a:t>
            </a: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(13 bits)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18" y="3962400"/>
            <a:ext cx="618188" cy="7315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Version number</a:t>
            </a: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(4 bits)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7756" y="3962400"/>
            <a:ext cx="595813" cy="731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Type of service</a:t>
            </a: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(8 bits)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2639" y="3962400"/>
            <a:ext cx="636724" cy="73152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Total length</a:t>
            </a:r>
          </a:p>
          <a:p>
            <a:pPr algn="ctr"/>
            <a:endParaRPr lang="en-US" sz="9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(16 bits)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6002" y="3962400"/>
            <a:ext cx="629629" cy="7315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IDs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(16 bits)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8362" y="3962400"/>
            <a:ext cx="564007" cy="73152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Flags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(3 bits)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0255" y="3962400"/>
            <a:ext cx="715952" cy="731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Time to Live /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Hop Limit</a:t>
            </a:r>
          </a:p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(8 bits)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7390" y="3962400"/>
            <a:ext cx="629444" cy="7315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CRC-16</a:t>
            </a:r>
          </a:p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(16 bits)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67311" y="3962400"/>
            <a:ext cx="649781" cy="7315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Protocol</a:t>
            </a:r>
          </a:p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endParaRPr lang="en-US" sz="9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(8 bits)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13081" y="3962400"/>
            <a:ext cx="642219" cy="731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Options</a:t>
            </a: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endParaRPr lang="en-US" sz="9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(32 bits)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55300" y="3962400"/>
            <a:ext cx="602542" cy="7315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User Data</a:t>
            </a:r>
          </a:p>
          <a:p>
            <a:pPr algn="ctr"/>
            <a:endParaRPr lang="en-US" sz="9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(varies)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6038" y="3962400"/>
            <a:ext cx="651046" cy="7315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Source Address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(32 bits)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93738" y="3962400"/>
            <a:ext cx="819343" cy="731520"/>
          </a:xfrm>
          <a:prstGeom prst="rect">
            <a:avLst/>
          </a:prstGeom>
          <a:solidFill>
            <a:srgbClr val="32FCF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Destination Address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(32 bits)</a:t>
            </a:r>
            <a:endParaRPr lang="en-US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92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Network Protocols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493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IPv6 Packet</a:t>
            </a:r>
          </a:p>
          <a:p>
            <a:pPr lvl="1"/>
            <a:r>
              <a:rPr lang="en-US" dirty="0" smtClean="0"/>
              <a:t>Fixed Header</a:t>
            </a:r>
          </a:p>
          <a:p>
            <a:pPr lvl="1"/>
            <a:r>
              <a:rPr lang="en-US" dirty="0"/>
              <a:t>320 bits (40 bytes) of overhead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876426" y="3276600"/>
            <a:ext cx="724144" cy="838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Traffic Class / Priority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(8 bits)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1" y="3276600"/>
            <a:ext cx="804024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Version number</a:t>
            </a:r>
          </a:p>
          <a:p>
            <a:pPr algn="ctr"/>
            <a:endParaRPr lang="en-US" sz="105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(4 bits)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1837" y="3276600"/>
            <a:ext cx="728413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Flow Label</a:t>
            </a:r>
          </a:p>
          <a:p>
            <a:pPr algn="ctr"/>
            <a:endParaRPr lang="en-US" sz="105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(20 bits)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9310" y="3276600"/>
            <a:ext cx="780024" cy="8382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Payload length</a:t>
            </a:r>
          </a:p>
          <a:p>
            <a:pPr algn="ctr"/>
            <a:endParaRPr lang="en-US" sz="105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(16 bits)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9334" y="3276600"/>
            <a:ext cx="740298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Next Header</a:t>
            </a:r>
          </a:p>
          <a:p>
            <a:pPr algn="ctr"/>
            <a:endParaRPr lang="en-US" sz="105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(8 bits)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5242" y="3276600"/>
            <a:ext cx="715952" cy="838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Hop Limit</a:t>
            </a:r>
          </a:p>
          <a:p>
            <a:pPr algn="ctr"/>
            <a:endParaRPr lang="en-US" sz="105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(8 bits)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86295" y="3276600"/>
            <a:ext cx="694800" cy="838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User Data</a:t>
            </a:r>
          </a:p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(varies)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9070" y="3276600"/>
            <a:ext cx="851950" cy="838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Source Address</a:t>
            </a:r>
          </a:p>
          <a:p>
            <a:pPr algn="ctr"/>
            <a:endParaRPr lang="en-US" sz="1050" b="1" dirty="0">
              <a:solidFill>
                <a:schemeClr val="tx1"/>
              </a:solidFill>
            </a:endParaRP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(128 bits)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25453" y="3276600"/>
            <a:ext cx="972321" cy="838200"/>
          </a:xfrm>
          <a:prstGeom prst="rect">
            <a:avLst/>
          </a:prstGeom>
          <a:solidFill>
            <a:srgbClr val="32FCF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Destination Address</a:t>
            </a:r>
          </a:p>
          <a:p>
            <a:pPr algn="ctr"/>
            <a:endParaRPr lang="en-US" sz="1050" b="1" dirty="0">
              <a:solidFill>
                <a:schemeClr val="tx1"/>
              </a:solidFill>
            </a:endParaRP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(128 bits)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6988947" y="722712"/>
            <a:ext cx="1564503" cy="172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Optional Headers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066800" y="4259520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Optional Headers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Hop-by hop options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Destination options (with routing options)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Routing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Fragment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Authentication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Encapsulation Security Payload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Destination options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Mobility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68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tzgerald12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fitzgerald12e_ppt_template.thmx</Template>
  <TotalTime>3836</TotalTime>
  <Words>2152</Words>
  <Application>Microsoft Macintosh PowerPoint</Application>
  <PresentationFormat>On-screen Show (4:3)</PresentationFormat>
  <Paragraphs>571</Paragraphs>
  <Slides>39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fitzgerald12e_ppt_template</vt:lpstr>
      <vt:lpstr>Business Data Communications &amp; Networking</vt:lpstr>
      <vt:lpstr>Outline</vt:lpstr>
      <vt:lpstr>Network and Transport Layers</vt:lpstr>
      <vt:lpstr>Protocols</vt:lpstr>
      <vt:lpstr>Transport Layer Protocols</vt:lpstr>
      <vt:lpstr>Transport Layer Protocols</vt:lpstr>
      <vt:lpstr>Network Layer Protocols</vt:lpstr>
      <vt:lpstr>Network Protocols</vt:lpstr>
      <vt:lpstr>Network Protocols</vt:lpstr>
      <vt:lpstr>Transport Layer Functions</vt:lpstr>
      <vt:lpstr>Transport Layer Functions</vt:lpstr>
      <vt:lpstr>Transport Layer Functions</vt:lpstr>
      <vt:lpstr>Transport Layer Functions</vt:lpstr>
      <vt:lpstr>Transport Layer Functions</vt:lpstr>
      <vt:lpstr>Network Layer Functions</vt:lpstr>
      <vt:lpstr>Network Layer Functions</vt:lpstr>
      <vt:lpstr>Network Layer Functions</vt:lpstr>
      <vt:lpstr>Network Layer Functions</vt:lpstr>
      <vt:lpstr>Network Layer Functions</vt:lpstr>
      <vt:lpstr>Network Layer Functions</vt:lpstr>
      <vt:lpstr>Network Layer Functions</vt:lpstr>
      <vt:lpstr>Routing</vt:lpstr>
      <vt:lpstr>Slide 23</vt:lpstr>
      <vt:lpstr>Slide 24</vt:lpstr>
      <vt:lpstr>Routing</vt:lpstr>
      <vt:lpstr>Routing</vt:lpstr>
      <vt:lpstr>Routing</vt:lpstr>
      <vt:lpstr>Routing Protocols</vt:lpstr>
      <vt:lpstr>Routing Protocols</vt:lpstr>
      <vt:lpstr>Routing Protocols</vt:lpstr>
      <vt:lpstr>Routing Protocols</vt:lpstr>
      <vt:lpstr>Slide 32</vt:lpstr>
      <vt:lpstr>Multicasting</vt:lpstr>
      <vt:lpstr>TCP/IP Example</vt:lpstr>
      <vt:lpstr>Known Addresses, Same Subnet</vt:lpstr>
      <vt:lpstr>TCP/IP Examples</vt:lpstr>
      <vt:lpstr>TCP/IP and Layers</vt:lpstr>
      <vt:lpstr>Slide 38</vt:lpstr>
      <vt:lpstr>Implications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Wells</dc:creator>
  <cp:lastModifiedBy>Elizabeth Pearson</cp:lastModifiedBy>
  <cp:revision>137</cp:revision>
  <dcterms:created xsi:type="dcterms:W3CDTF">2014-08-04T14:29:15Z</dcterms:created>
  <dcterms:modified xsi:type="dcterms:W3CDTF">2014-08-04T14:54:30Z</dcterms:modified>
</cp:coreProperties>
</file>