
<file path=[Content_Types].xml><?xml version="1.0" encoding="utf-8"?>
<Types xmlns="http://schemas.openxmlformats.org/package/2006/content-types">
  <Override PartName="/ppt/slides/slide18.xml" ContentType="application/vnd.openxmlformats-officedocument.presentationml.slide+xml"/>
  <Override PartName="/ppt/diagrams/drawing2.xml" ContentType="application/vnd.ms-office.drawingml.diagramDrawing+xml"/>
  <Override PartName="/ppt/slides/slide9.xml" ContentType="application/vnd.openxmlformats-officedocument.presentationml.slide+xml"/>
  <Override PartName="/ppt/diagrams/data2.xml" ContentType="application/vnd.openxmlformats-officedocument.drawingml.diagramData+xml"/>
  <Override PartName="/ppt/slides/slide14.xml" ContentType="application/vnd.openxmlformats-officedocument.presentationml.slide+xml"/>
  <Override PartName="/ppt/slideLayouts/slideLayout9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s/slide5.xml" ContentType="application/vnd.openxmlformats-officedocument.presentationml.slide+xml"/>
  <Override PartName="/ppt/diagrams/colors1.xml" ContentType="application/vnd.openxmlformats-officedocument.drawingml.diagramColors+xml"/>
  <Default Extension="rels" ContentType="application/vnd.openxmlformats-package.relationships+xml"/>
  <Override PartName="/ppt/slides/slide10.xml" ContentType="application/vnd.openxmlformats-officedocument.presentationml.slide+xml"/>
  <Override PartName="/ppt/slideLayouts/slideLayout5.xml" ContentType="application/vnd.openxmlformats-officedocument.presentationml.slideLayout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Default Extension="jpeg" ContentType="image/jpeg"/>
  <Override PartName="/docProps/app.xml" ContentType="application/vnd.openxmlformats-officedocument.extended-properties+xml"/>
  <Override PartName="/ppt/theme/theme2.xml" ContentType="application/vnd.openxmlformats-officedocument.theme+xml"/>
  <Override PartName="/ppt/slideLayouts/slideLayout1.xml" ContentType="application/vnd.openxmlformats-officedocument.presentationml.slideLayout+xml"/>
  <Override PartName="/ppt/slides/slide22.xml" ContentType="application/vnd.openxmlformats-officedocument.presentationml.slide+xml"/>
  <Default Extension="xml" ContentType="application/xml"/>
  <Override PartName="/ppt/slides/slide19.xml" ContentType="application/vnd.openxmlformats-officedocument.presentationml.slide+xml"/>
  <Override PartName="/ppt/tableStyles.xml" ContentType="application/vnd.openxmlformats-officedocument.presentationml.tableStyles+xml"/>
  <Override PartName="/ppt/slides/slide15.xml" ContentType="application/vnd.openxmlformats-officedocument.presentationml.slide+xml"/>
  <Override PartName="/ppt/slideLayouts/slideLayout12.xml" ContentType="application/vnd.openxmlformats-officedocument.presentationml.slideLayout+xml"/>
  <Override PartName="/ppt/slides/slide6.xml" ContentType="application/vnd.openxmlformats-officedocument.presentationml.slide+xml"/>
  <Override PartName="/ppt/diagrams/colors2.xml" ContentType="application/vnd.openxmlformats-officedocument.drawingml.diagramColors+xml"/>
  <Override PartName="/docProps/core.xml" ContentType="application/vnd.openxmlformats-package.core-properties+xml"/>
  <Override PartName="/ppt/slides/slide11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Default Extension="png" ContentType="image/png"/>
  <Override PartName="/ppt/slideLayouts/slideLayout2.xml" ContentType="application/vnd.openxmlformats-officedocument.presentationml.slideLayout+xml"/>
  <Override PartName="/ppt/diagrams/layout1.xml" ContentType="application/vnd.openxmlformats-officedocument.drawingml.diagramLayout+xml"/>
  <Override PartName="/ppt/slides/slide23.xml" ContentType="application/vnd.openxmlformats-officedocument.presentationml.slide+xml"/>
  <Override PartName="/ppt/diagrams/quickStyle1.xml" ContentType="application/vnd.openxmlformats-officedocument.drawingml.diagramStyle+xml"/>
  <Default Extension="pdf" ContentType="application/pdf"/>
  <Override PartName="/ppt/slides/slide16.xml" ContentType="application/vnd.openxmlformats-officedocument.presentationml.slide+xml"/>
  <Override PartName="/ppt/slideLayouts/slideLayout13.xml" ContentType="application/vnd.openxmlformats-officedocument.presentationml.slideLayout+xml"/>
  <Override PartName="/ppt/slides/slide7.xml" ContentType="application/vnd.openxmlformats-officedocument.presentationml.slide+xml"/>
  <Override PartName="/ppt/presentation.xml" ContentType="application/vnd.openxmlformats-officedocument.presentationml.presentation.main+xml"/>
  <Override PartName="/ppt/slides/slide12.xml" ContentType="application/vnd.openxmlformats-officedocument.presentationml.slide+xml"/>
  <Override PartName="/ppt/slideLayouts/slideLayout7.xml" ContentType="application/vnd.openxmlformats-officedocument.presentationml.slideLayout+xml"/>
  <Override PartName="/ppt/slides/slide3.xml" ContentType="application/vnd.openxmlformats-officedocument.presentationml.slide+xml"/>
  <Override PartName="/ppt/commentAuthors.xml" ContentType="application/vnd.openxmlformats-officedocument.presentationml.commentAuthors+xml"/>
  <Override PartName="/ppt/slideLayouts/slideLayout3.xml" ContentType="application/vnd.openxmlformats-officedocument.presentationml.slideLayout+xml"/>
  <Override PartName="/ppt/diagrams/layout2.xml" ContentType="application/vnd.openxmlformats-officedocument.drawingml.diagramLayout+xml"/>
  <Override PartName="/ppt/slides/slide24.xml" ContentType="application/vnd.openxmlformats-officedocument.presentationml.slide+xml"/>
  <Override PartName="/ppt/diagrams/quickStyle2.xml" ContentType="application/vnd.openxmlformats-officedocument.drawingml.diagramStyle+xml"/>
  <Override PartName="/ppt/slides/slide20.xml" ContentType="application/vnd.openxmlformats-officedocument.presentationml.slide+xml"/>
  <Override PartName="/ppt/slides/slide17.xml" ContentType="application/vnd.openxmlformats-officedocument.presentationml.slide+xml"/>
  <Override PartName="/ppt/diagrams/drawing1.xml" ContentType="application/vnd.ms-office.drawingml.diagramDrawing+xml"/>
  <Override PartName="/ppt/slides/slide8.xml" ContentType="application/vnd.openxmlformats-officedocument.presentationml.slide+xml"/>
  <Override PartName="/ppt/diagrams/data1.xml" ContentType="application/vnd.openxmlformats-officedocument.drawingml.diagramData+xml"/>
  <Override PartName="/ppt/presProps.xml" ContentType="application/vnd.openxmlformats-officedocument.presentationml.presProps+xml"/>
  <Override PartName="/ppt/slides/slide13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s/slide25.xml" ContentType="application/vnd.openxmlformats-officedocument.presentationml.slide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slides/slide21.xml" ContentType="application/vnd.openxmlformats-officedocument.presentationml.slide+xml"/>
  <Default Extension="bin" ContentType="application/vnd.openxmlformats-officedocument.presentationml.printerSettings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SpecialPlsOnTitleSld="0" saveSubsetFonts="1">
  <p:sldMasterIdLst>
    <p:sldMasterId id="2147483686" r:id="rId1"/>
  </p:sldMasterIdLst>
  <p:notesMasterIdLst>
    <p:notesMasterId r:id="rId27"/>
  </p:notesMasterIdLst>
  <p:sldIdLst>
    <p:sldId id="283" r:id="rId2"/>
    <p:sldId id="264" r:id="rId3"/>
    <p:sldId id="284" r:id="rId4"/>
    <p:sldId id="285" r:id="rId5"/>
    <p:sldId id="286" r:id="rId6"/>
    <p:sldId id="290" r:id="rId7"/>
    <p:sldId id="287" r:id="rId8"/>
    <p:sldId id="288" r:id="rId9"/>
    <p:sldId id="295" r:id="rId10"/>
    <p:sldId id="314" r:id="rId11"/>
    <p:sldId id="313" r:id="rId12"/>
    <p:sldId id="292" r:id="rId13"/>
    <p:sldId id="312" r:id="rId14"/>
    <p:sldId id="315" r:id="rId15"/>
    <p:sldId id="316" r:id="rId16"/>
    <p:sldId id="300" r:id="rId17"/>
    <p:sldId id="301" r:id="rId18"/>
    <p:sldId id="317" r:id="rId19"/>
    <p:sldId id="318" r:id="rId20"/>
    <p:sldId id="319" r:id="rId21"/>
    <p:sldId id="320" r:id="rId22"/>
    <p:sldId id="321" r:id="rId23"/>
    <p:sldId id="323" r:id="rId24"/>
    <p:sldId id="324" r:id="rId25"/>
    <p:sldId id="282" r:id="rId2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mAuthor id="0" name="Taylor Wells" initials="TMW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lrMru>
    <a:srgbClr val="C00000"/>
    <a:srgbClr val="800000"/>
    <a:srgbClr val="F07F09"/>
    <a:srgbClr val="E7E8EA"/>
  </p:clrMru>
  <p:extLst>
    <p:ext uri="{E76CE94A-603C-4142-B9EB-6D1370010A27}">
      <p14:discardImageEditData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0"/>
    </p:ext>
    <p:ext uri="{D31A062A-798A-4329-ABDD-BBA856620510}">
      <p14:defaultImageDpi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202B0CA-FC54-4496-8BCA-5EF66A818D29}" styleName="Dark Style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lastView="sldThumbnailView">
  <p:normalViewPr>
    <p:restoredLeft sz="15620"/>
    <p:restoredTop sz="83781" autoAdjust="0"/>
  </p:normalViewPr>
  <p:slideViewPr>
    <p:cSldViewPr>
      <p:cViewPr>
        <p:scale>
          <a:sx n="75" d="100"/>
          <a:sy n="75" d="100"/>
        </p:scale>
        <p:origin x="-1304" y="-16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notesMaster" Target="notesMasters/notesMaster1.xml"/><Relationship Id="rId28" Type="http://schemas.openxmlformats.org/officeDocument/2006/relationships/printerSettings" Target="printerSettings/printerSettings1.bin"/><Relationship Id="rId29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presProps" Target="presProps.xml"/><Relationship Id="rId31" Type="http://schemas.openxmlformats.org/officeDocument/2006/relationships/viewProps" Target="viewProps.xml"/><Relationship Id="rId32" Type="http://schemas.openxmlformats.org/officeDocument/2006/relationships/theme" Target="theme/theme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#2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4CE05BB-C211-4716-8288-B72284640A56}" type="doc">
      <dgm:prSet loTypeId="urn:microsoft.com/office/officeart/2005/8/layout/StepDownProcess" loCatId="process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48F02E44-E583-4AD0-A622-7D0F5B7E9B0D}">
      <dgm:prSet phldrT="[Text]"/>
      <dgm:spPr/>
      <dgm:t>
        <a:bodyPr/>
        <a:lstStyle/>
        <a:p>
          <a:r>
            <a:rPr lang="en-US" dirty="0" smtClean="0"/>
            <a:t>Analysis Phase</a:t>
          </a:r>
          <a:endParaRPr lang="en-US" dirty="0"/>
        </a:p>
      </dgm:t>
    </dgm:pt>
    <dgm:pt modelId="{B2544C13-118A-465A-A71E-B77504A2EFBD}" type="parTrans" cxnId="{2F6D9F63-ABCC-4580-B0ED-74B6F818DD94}">
      <dgm:prSet/>
      <dgm:spPr/>
      <dgm:t>
        <a:bodyPr/>
        <a:lstStyle/>
        <a:p>
          <a:endParaRPr lang="en-US"/>
        </a:p>
      </dgm:t>
    </dgm:pt>
    <dgm:pt modelId="{ACAC8969-36DC-4EF6-80A1-81C81577AB0A}" type="sibTrans" cxnId="{2F6D9F63-ABCC-4580-B0ED-74B6F818DD94}">
      <dgm:prSet/>
      <dgm:spPr/>
      <dgm:t>
        <a:bodyPr/>
        <a:lstStyle/>
        <a:p>
          <a:endParaRPr lang="en-US"/>
        </a:p>
      </dgm:t>
    </dgm:pt>
    <dgm:pt modelId="{2F415A2D-CAAA-4FFF-B139-86D60065B97B}">
      <dgm:prSet phldrT="[Text]"/>
      <dgm:spPr/>
      <dgm:t>
        <a:bodyPr/>
        <a:lstStyle/>
        <a:p>
          <a:r>
            <a:rPr lang="en-US" dirty="0" smtClean="0"/>
            <a:t>Design Phase</a:t>
          </a:r>
          <a:endParaRPr lang="en-US" dirty="0"/>
        </a:p>
      </dgm:t>
    </dgm:pt>
    <dgm:pt modelId="{F5FDE3D1-820A-44CF-A54E-AC4EC8381E7F}" type="parTrans" cxnId="{D911E12B-ADC6-4FA9-8D0D-9157BD738D57}">
      <dgm:prSet/>
      <dgm:spPr/>
      <dgm:t>
        <a:bodyPr/>
        <a:lstStyle/>
        <a:p>
          <a:endParaRPr lang="en-US"/>
        </a:p>
      </dgm:t>
    </dgm:pt>
    <dgm:pt modelId="{D65D9F98-71AC-4E37-A88F-33DA79D96038}" type="sibTrans" cxnId="{D911E12B-ADC6-4FA9-8D0D-9157BD738D57}">
      <dgm:prSet/>
      <dgm:spPr/>
      <dgm:t>
        <a:bodyPr/>
        <a:lstStyle/>
        <a:p>
          <a:endParaRPr lang="en-US"/>
        </a:p>
      </dgm:t>
    </dgm:pt>
    <dgm:pt modelId="{62C92CC4-8645-4D5F-962A-C03E40054087}">
      <dgm:prSet phldrT="[Text]"/>
      <dgm:spPr/>
      <dgm:t>
        <a:bodyPr/>
        <a:lstStyle/>
        <a:p>
          <a:r>
            <a:rPr lang="en-US" dirty="0" smtClean="0"/>
            <a:t>Implementation Phase</a:t>
          </a:r>
          <a:endParaRPr lang="en-US" dirty="0"/>
        </a:p>
      </dgm:t>
    </dgm:pt>
    <dgm:pt modelId="{52FDA70F-670C-484B-895A-D1D2E0F5898A}" type="parTrans" cxnId="{937A7257-8A43-451F-BE5E-6C9B6E14A19C}">
      <dgm:prSet/>
      <dgm:spPr/>
      <dgm:t>
        <a:bodyPr/>
        <a:lstStyle/>
        <a:p>
          <a:endParaRPr lang="en-US"/>
        </a:p>
      </dgm:t>
    </dgm:pt>
    <dgm:pt modelId="{26878EA9-D6FE-403E-8410-71D556FA52A2}" type="sibTrans" cxnId="{937A7257-8A43-451F-BE5E-6C9B6E14A19C}">
      <dgm:prSet/>
      <dgm:spPr/>
      <dgm:t>
        <a:bodyPr/>
        <a:lstStyle/>
        <a:p>
          <a:endParaRPr lang="en-US"/>
        </a:p>
      </dgm:t>
    </dgm:pt>
    <dgm:pt modelId="{CA93CBAD-CABC-40BE-B381-585AE94281EB}" type="pres">
      <dgm:prSet presAssocID="{44CE05BB-C211-4716-8288-B72284640A56}" presName="rootnode" presStyleCnt="0">
        <dgm:presLayoutVars>
          <dgm:chMax/>
          <dgm:chPref/>
          <dgm:dir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EDF45B2C-67CE-426B-A022-8F1A6C3C3270}" type="pres">
      <dgm:prSet presAssocID="{48F02E44-E583-4AD0-A622-7D0F5B7E9B0D}" presName="composite" presStyleCnt="0"/>
      <dgm:spPr/>
    </dgm:pt>
    <dgm:pt modelId="{3BF9DD02-F7F2-4805-B251-2791BE52349F}" type="pres">
      <dgm:prSet presAssocID="{48F02E44-E583-4AD0-A622-7D0F5B7E9B0D}" presName="bentUpArrow1" presStyleLbl="alignImgPlace1" presStyleIdx="0" presStyleCnt="2"/>
      <dgm:spPr/>
    </dgm:pt>
    <dgm:pt modelId="{3FCB7C0E-324C-4A0C-BBCA-79A3DCCDC5C1}" type="pres">
      <dgm:prSet presAssocID="{48F02E44-E583-4AD0-A622-7D0F5B7E9B0D}" presName="ParentText" presStyleLbl="node1" presStyleIdx="0" presStyleCnt="3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5B1BA74-7586-432E-A303-0EF0B85B2C95}" type="pres">
      <dgm:prSet presAssocID="{48F02E44-E583-4AD0-A622-7D0F5B7E9B0D}" presName="ChildText" presStyleLbl="revTx" presStyleIdx="0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6FA9DB6-3DE5-4BFF-858D-19FBCC88AC70}" type="pres">
      <dgm:prSet presAssocID="{ACAC8969-36DC-4EF6-80A1-81C81577AB0A}" presName="sibTrans" presStyleCnt="0"/>
      <dgm:spPr/>
    </dgm:pt>
    <dgm:pt modelId="{3F8D07F7-27BA-462D-AED0-EDAB3EF540D1}" type="pres">
      <dgm:prSet presAssocID="{2F415A2D-CAAA-4FFF-B139-86D60065B97B}" presName="composite" presStyleCnt="0"/>
      <dgm:spPr/>
    </dgm:pt>
    <dgm:pt modelId="{755DEBAB-CDC9-497D-93FC-B3B0B1207279}" type="pres">
      <dgm:prSet presAssocID="{2F415A2D-CAAA-4FFF-B139-86D60065B97B}" presName="bentUpArrow1" presStyleLbl="alignImgPlace1" presStyleIdx="1" presStyleCnt="2"/>
      <dgm:spPr/>
    </dgm:pt>
    <dgm:pt modelId="{DD756EAB-03A9-452B-AEB3-ED7D9BA424B1}" type="pres">
      <dgm:prSet presAssocID="{2F415A2D-CAAA-4FFF-B139-86D60065B97B}" presName="ParentText" presStyleLbl="node1" presStyleIdx="1" presStyleCnt="3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A67516D-55D6-4F61-874C-023AFD618F94}" type="pres">
      <dgm:prSet presAssocID="{2F415A2D-CAAA-4FFF-B139-86D60065B97B}" presName="ChildText" presStyleLbl="revTx" presStyleIdx="1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6876CC0-6F7A-42F6-B4AF-80B360FCDF15}" type="pres">
      <dgm:prSet presAssocID="{D65D9F98-71AC-4E37-A88F-33DA79D96038}" presName="sibTrans" presStyleCnt="0"/>
      <dgm:spPr/>
    </dgm:pt>
    <dgm:pt modelId="{6F1628B2-0B5B-4F32-B8E5-24AB1C59BA61}" type="pres">
      <dgm:prSet presAssocID="{62C92CC4-8645-4D5F-962A-C03E40054087}" presName="composite" presStyleCnt="0"/>
      <dgm:spPr/>
    </dgm:pt>
    <dgm:pt modelId="{F929CB04-A75B-4FAB-91BD-B4CF79431B68}" type="pres">
      <dgm:prSet presAssocID="{62C92CC4-8645-4D5F-962A-C03E40054087}" presName="ParentText" presStyleLbl="node1" presStyleIdx="2" presStyleCnt="3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21F805E0-8078-42ED-85F0-1B881B5491FB}" type="presOf" srcId="{44CE05BB-C211-4716-8288-B72284640A56}" destId="{CA93CBAD-CABC-40BE-B381-585AE94281EB}" srcOrd="0" destOrd="0" presId="urn:microsoft.com/office/officeart/2005/8/layout/StepDownProcess"/>
    <dgm:cxn modelId="{FCF37251-AC4D-4ABC-B2D7-E45EE1B3B0EA}" type="presOf" srcId="{48F02E44-E583-4AD0-A622-7D0F5B7E9B0D}" destId="{3FCB7C0E-324C-4A0C-BBCA-79A3DCCDC5C1}" srcOrd="0" destOrd="0" presId="urn:microsoft.com/office/officeart/2005/8/layout/StepDownProcess"/>
    <dgm:cxn modelId="{370ED440-A52C-47B3-ABA6-E2919941B259}" type="presOf" srcId="{2F415A2D-CAAA-4FFF-B139-86D60065B97B}" destId="{DD756EAB-03A9-452B-AEB3-ED7D9BA424B1}" srcOrd="0" destOrd="0" presId="urn:microsoft.com/office/officeart/2005/8/layout/StepDownProcess"/>
    <dgm:cxn modelId="{D911E12B-ADC6-4FA9-8D0D-9157BD738D57}" srcId="{44CE05BB-C211-4716-8288-B72284640A56}" destId="{2F415A2D-CAAA-4FFF-B139-86D60065B97B}" srcOrd="1" destOrd="0" parTransId="{F5FDE3D1-820A-44CF-A54E-AC4EC8381E7F}" sibTransId="{D65D9F98-71AC-4E37-A88F-33DA79D96038}"/>
    <dgm:cxn modelId="{2F6D9F63-ABCC-4580-B0ED-74B6F818DD94}" srcId="{44CE05BB-C211-4716-8288-B72284640A56}" destId="{48F02E44-E583-4AD0-A622-7D0F5B7E9B0D}" srcOrd="0" destOrd="0" parTransId="{B2544C13-118A-465A-A71E-B77504A2EFBD}" sibTransId="{ACAC8969-36DC-4EF6-80A1-81C81577AB0A}"/>
    <dgm:cxn modelId="{6786B48C-B143-4BB7-BAFB-96CE8C49EA63}" type="presOf" srcId="{62C92CC4-8645-4D5F-962A-C03E40054087}" destId="{F929CB04-A75B-4FAB-91BD-B4CF79431B68}" srcOrd="0" destOrd="0" presId="urn:microsoft.com/office/officeart/2005/8/layout/StepDownProcess"/>
    <dgm:cxn modelId="{937A7257-8A43-451F-BE5E-6C9B6E14A19C}" srcId="{44CE05BB-C211-4716-8288-B72284640A56}" destId="{62C92CC4-8645-4D5F-962A-C03E40054087}" srcOrd="2" destOrd="0" parTransId="{52FDA70F-670C-484B-895A-D1D2E0F5898A}" sibTransId="{26878EA9-D6FE-403E-8410-71D556FA52A2}"/>
    <dgm:cxn modelId="{8A96D8CE-D868-423C-843D-716ED1477961}" type="presParOf" srcId="{CA93CBAD-CABC-40BE-B381-585AE94281EB}" destId="{EDF45B2C-67CE-426B-A022-8F1A6C3C3270}" srcOrd="0" destOrd="0" presId="urn:microsoft.com/office/officeart/2005/8/layout/StepDownProcess"/>
    <dgm:cxn modelId="{6D9ED9D7-74AE-4789-BE2D-F871E79EE674}" type="presParOf" srcId="{EDF45B2C-67CE-426B-A022-8F1A6C3C3270}" destId="{3BF9DD02-F7F2-4805-B251-2791BE52349F}" srcOrd="0" destOrd="0" presId="urn:microsoft.com/office/officeart/2005/8/layout/StepDownProcess"/>
    <dgm:cxn modelId="{90962A1C-1C89-4789-95F4-6C6427C5DFB7}" type="presParOf" srcId="{EDF45B2C-67CE-426B-A022-8F1A6C3C3270}" destId="{3FCB7C0E-324C-4A0C-BBCA-79A3DCCDC5C1}" srcOrd="1" destOrd="0" presId="urn:microsoft.com/office/officeart/2005/8/layout/StepDownProcess"/>
    <dgm:cxn modelId="{174CD5AA-C4CF-4BC1-8E33-71E5212B39F6}" type="presParOf" srcId="{EDF45B2C-67CE-426B-A022-8F1A6C3C3270}" destId="{25B1BA74-7586-432E-A303-0EF0B85B2C95}" srcOrd="2" destOrd="0" presId="urn:microsoft.com/office/officeart/2005/8/layout/StepDownProcess"/>
    <dgm:cxn modelId="{34792F4E-A139-43F7-9778-178630899EB8}" type="presParOf" srcId="{CA93CBAD-CABC-40BE-B381-585AE94281EB}" destId="{C6FA9DB6-3DE5-4BFF-858D-19FBCC88AC70}" srcOrd="1" destOrd="0" presId="urn:microsoft.com/office/officeart/2005/8/layout/StepDownProcess"/>
    <dgm:cxn modelId="{FBA5D19B-EFED-47B8-9D35-14F8B45722E5}" type="presParOf" srcId="{CA93CBAD-CABC-40BE-B381-585AE94281EB}" destId="{3F8D07F7-27BA-462D-AED0-EDAB3EF540D1}" srcOrd="2" destOrd="0" presId="urn:microsoft.com/office/officeart/2005/8/layout/StepDownProcess"/>
    <dgm:cxn modelId="{54F96EFB-300F-4A56-AB8B-8C1869CC4064}" type="presParOf" srcId="{3F8D07F7-27BA-462D-AED0-EDAB3EF540D1}" destId="{755DEBAB-CDC9-497D-93FC-B3B0B1207279}" srcOrd="0" destOrd="0" presId="urn:microsoft.com/office/officeart/2005/8/layout/StepDownProcess"/>
    <dgm:cxn modelId="{C70ACF9A-3073-4DDD-8455-1AB72A895DB3}" type="presParOf" srcId="{3F8D07F7-27BA-462D-AED0-EDAB3EF540D1}" destId="{DD756EAB-03A9-452B-AEB3-ED7D9BA424B1}" srcOrd="1" destOrd="0" presId="urn:microsoft.com/office/officeart/2005/8/layout/StepDownProcess"/>
    <dgm:cxn modelId="{EE94B4F2-5E9E-4EEC-958E-958805A27441}" type="presParOf" srcId="{3F8D07F7-27BA-462D-AED0-EDAB3EF540D1}" destId="{EA67516D-55D6-4F61-874C-023AFD618F94}" srcOrd="2" destOrd="0" presId="urn:microsoft.com/office/officeart/2005/8/layout/StepDownProcess"/>
    <dgm:cxn modelId="{28201E15-B8EF-4603-B5CB-B53753BE36F7}" type="presParOf" srcId="{CA93CBAD-CABC-40BE-B381-585AE94281EB}" destId="{86876CC0-6F7A-42F6-B4AF-80B360FCDF15}" srcOrd="3" destOrd="0" presId="urn:microsoft.com/office/officeart/2005/8/layout/StepDownProcess"/>
    <dgm:cxn modelId="{7912904C-E4CA-4B77-82AE-C38EBD0B523F}" type="presParOf" srcId="{CA93CBAD-CABC-40BE-B381-585AE94281EB}" destId="{6F1628B2-0B5B-4F32-B8E5-24AB1C59BA61}" srcOrd="4" destOrd="0" presId="urn:microsoft.com/office/officeart/2005/8/layout/StepDownProcess"/>
    <dgm:cxn modelId="{08FC9708-58CD-47D9-9D41-0F36C3CB3F44}" type="presParOf" srcId="{6F1628B2-0B5B-4F32-B8E5-24AB1C59BA61}" destId="{F929CB04-A75B-4FAB-91BD-B4CF79431B68}" srcOrd="0" destOrd="0" presId="urn:microsoft.com/office/officeart/2005/8/layout/StepDownProcess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FAA0367-3E6F-49E8-BE5C-06144A8C6DE9}" type="doc">
      <dgm:prSet loTypeId="urn:microsoft.com/office/officeart/2005/8/layout/cycle2" loCatId="cycle" qsTypeId="urn:microsoft.com/office/officeart/2005/8/quickstyle/simple1" qsCatId="simple" csTypeId="urn:microsoft.com/office/officeart/2005/8/colors/colorful1#2" csCatId="colorful" phldr="1"/>
      <dgm:spPr/>
      <dgm:t>
        <a:bodyPr/>
        <a:lstStyle/>
        <a:p>
          <a:endParaRPr lang="en-US"/>
        </a:p>
      </dgm:t>
    </dgm:pt>
    <dgm:pt modelId="{1E7DB64E-B2D3-4773-B903-A2DE30954ADF}">
      <dgm:prSet phldrT="[Text]"/>
      <dgm:spPr/>
      <dgm:t>
        <a:bodyPr/>
        <a:lstStyle/>
        <a:p>
          <a:r>
            <a:rPr lang="en-US" dirty="0" smtClean="0"/>
            <a:t>Needs Analysis</a:t>
          </a:r>
          <a:endParaRPr lang="en-US" dirty="0"/>
        </a:p>
      </dgm:t>
    </dgm:pt>
    <dgm:pt modelId="{C396EF61-187A-40DB-8DDC-B99CFCF9FB19}" type="parTrans" cxnId="{DBB890AA-EBFB-4BEC-819B-691B289ED3F7}">
      <dgm:prSet/>
      <dgm:spPr/>
      <dgm:t>
        <a:bodyPr/>
        <a:lstStyle/>
        <a:p>
          <a:endParaRPr lang="en-US"/>
        </a:p>
      </dgm:t>
    </dgm:pt>
    <dgm:pt modelId="{50EAC0A8-3A7B-4C6B-98AF-76772E9218E0}" type="sibTrans" cxnId="{DBB890AA-EBFB-4BEC-819B-691B289ED3F7}">
      <dgm:prSet/>
      <dgm:spPr/>
      <dgm:t>
        <a:bodyPr/>
        <a:lstStyle/>
        <a:p>
          <a:endParaRPr lang="en-US"/>
        </a:p>
      </dgm:t>
    </dgm:pt>
    <dgm:pt modelId="{A242E37F-ED3F-4771-8980-81F585552290}">
      <dgm:prSet phldrT="[Text]"/>
      <dgm:spPr/>
      <dgm:t>
        <a:bodyPr/>
        <a:lstStyle/>
        <a:p>
          <a:r>
            <a:rPr lang="en-US" dirty="0" smtClean="0"/>
            <a:t>Technology Design</a:t>
          </a:r>
          <a:endParaRPr lang="en-US" dirty="0"/>
        </a:p>
      </dgm:t>
    </dgm:pt>
    <dgm:pt modelId="{8B1C07C6-0442-4EFE-983C-B2EC4D454BD1}" type="parTrans" cxnId="{A7ACC17C-6865-4CA5-8759-717985FB5B91}">
      <dgm:prSet/>
      <dgm:spPr/>
      <dgm:t>
        <a:bodyPr/>
        <a:lstStyle/>
        <a:p>
          <a:endParaRPr lang="en-US"/>
        </a:p>
      </dgm:t>
    </dgm:pt>
    <dgm:pt modelId="{88664BD5-4F8F-44B8-9E53-7E5168936BCC}" type="sibTrans" cxnId="{A7ACC17C-6865-4CA5-8759-717985FB5B91}">
      <dgm:prSet/>
      <dgm:spPr/>
      <dgm:t>
        <a:bodyPr/>
        <a:lstStyle/>
        <a:p>
          <a:endParaRPr lang="en-US"/>
        </a:p>
      </dgm:t>
    </dgm:pt>
    <dgm:pt modelId="{7DF64027-512B-4868-A91A-29DA0A391481}">
      <dgm:prSet phldrT="[Text]"/>
      <dgm:spPr/>
      <dgm:t>
        <a:bodyPr/>
        <a:lstStyle/>
        <a:p>
          <a:r>
            <a:rPr lang="en-US" dirty="0" smtClean="0"/>
            <a:t>Cost Assessment</a:t>
          </a:r>
          <a:endParaRPr lang="en-US" dirty="0"/>
        </a:p>
      </dgm:t>
    </dgm:pt>
    <dgm:pt modelId="{51EB5222-4141-4F36-8801-F579A22F9375}" type="parTrans" cxnId="{5BAF7927-B064-46F2-9942-A9E0D38886E8}">
      <dgm:prSet/>
      <dgm:spPr/>
      <dgm:t>
        <a:bodyPr/>
        <a:lstStyle/>
        <a:p>
          <a:endParaRPr lang="en-US"/>
        </a:p>
      </dgm:t>
    </dgm:pt>
    <dgm:pt modelId="{8E1B27DD-49FA-404B-A07B-C879DA89337E}" type="sibTrans" cxnId="{5BAF7927-B064-46F2-9942-A9E0D38886E8}">
      <dgm:prSet/>
      <dgm:spPr/>
      <dgm:t>
        <a:bodyPr/>
        <a:lstStyle/>
        <a:p>
          <a:endParaRPr lang="en-US"/>
        </a:p>
      </dgm:t>
    </dgm:pt>
    <dgm:pt modelId="{49E8A005-CB6F-4322-9FBF-6482FB1E7FEC}" type="pres">
      <dgm:prSet presAssocID="{BFAA0367-3E6F-49E8-BE5C-06144A8C6DE9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5C868CA8-1B20-4638-9031-14A8986566F0}" type="pres">
      <dgm:prSet presAssocID="{1E7DB64E-B2D3-4773-B903-A2DE30954ADF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57C2ED3-12F0-4EF3-903A-891F456E5C95}" type="pres">
      <dgm:prSet presAssocID="{50EAC0A8-3A7B-4C6B-98AF-76772E9218E0}" presName="sibTrans" presStyleLbl="sibTrans2D1" presStyleIdx="0" presStyleCnt="3"/>
      <dgm:spPr/>
      <dgm:t>
        <a:bodyPr/>
        <a:lstStyle/>
        <a:p>
          <a:endParaRPr lang="en-US"/>
        </a:p>
      </dgm:t>
    </dgm:pt>
    <dgm:pt modelId="{CCF7ECDB-AE8F-417E-BB41-A16CD4DD2761}" type="pres">
      <dgm:prSet presAssocID="{50EAC0A8-3A7B-4C6B-98AF-76772E9218E0}" presName="connectorText" presStyleLbl="sibTrans2D1" presStyleIdx="0" presStyleCnt="3"/>
      <dgm:spPr/>
      <dgm:t>
        <a:bodyPr/>
        <a:lstStyle/>
        <a:p>
          <a:endParaRPr lang="en-US"/>
        </a:p>
      </dgm:t>
    </dgm:pt>
    <dgm:pt modelId="{48B7ED01-3119-43CE-A914-6C481E9414CF}" type="pres">
      <dgm:prSet presAssocID="{A242E37F-ED3F-4771-8980-81F585552290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62780AD-2A09-44FD-A89E-50F08C6A4254}" type="pres">
      <dgm:prSet presAssocID="{88664BD5-4F8F-44B8-9E53-7E5168936BCC}" presName="sibTrans" presStyleLbl="sibTrans2D1" presStyleIdx="1" presStyleCnt="3"/>
      <dgm:spPr/>
      <dgm:t>
        <a:bodyPr/>
        <a:lstStyle/>
        <a:p>
          <a:endParaRPr lang="en-US"/>
        </a:p>
      </dgm:t>
    </dgm:pt>
    <dgm:pt modelId="{7A0B6D25-4352-43EF-9469-32769F701E9A}" type="pres">
      <dgm:prSet presAssocID="{88664BD5-4F8F-44B8-9E53-7E5168936BCC}" presName="connectorText" presStyleLbl="sibTrans2D1" presStyleIdx="1" presStyleCnt="3"/>
      <dgm:spPr/>
      <dgm:t>
        <a:bodyPr/>
        <a:lstStyle/>
        <a:p>
          <a:endParaRPr lang="en-US"/>
        </a:p>
      </dgm:t>
    </dgm:pt>
    <dgm:pt modelId="{ED673784-962A-4A17-AB2F-1B6096C439D4}" type="pres">
      <dgm:prSet presAssocID="{7DF64027-512B-4868-A91A-29DA0A391481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A472D78-5C0D-4CC7-957D-C0F7C750B836}" type="pres">
      <dgm:prSet presAssocID="{8E1B27DD-49FA-404B-A07B-C879DA89337E}" presName="sibTrans" presStyleLbl="sibTrans2D1" presStyleIdx="2" presStyleCnt="3"/>
      <dgm:spPr/>
      <dgm:t>
        <a:bodyPr/>
        <a:lstStyle/>
        <a:p>
          <a:endParaRPr lang="en-US"/>
        </a:p>
      </dgm:t>
    </dgm:pt>
    <dgm:pt modelId="{6C845DB1-6817-45D2-B5EA-A268CDC61C5B}" type="pres">
      <dgm:prSet presAssocID="{8E1B27DD-49FA-404B-A07B-C879DA89337E}" presName="connectorText" presStyleLbl="sibTrans2D1" presStyleIdx="2" presStyleCnt="3"/>
      <dgm:spPr/>
      <dgm:t>
        <a:bodyPr/>
        <a:lstStyle/>
        <a:p>
          <a:endParaRPr lang="en-US"/>
        </a:p>
      </dgm:t>
    </dgm:pt>
  </dgm:ptLst>
  <dgm:cxnLst>
    <dgm:cxn modelId="{DBB890AA-EBFB-4BEC-819B-691B289ED3F7}" srcId="{BFAA0367-3E6F-49E8-BE5C-06144A8C6DE9}" destId="{1E7DB64E-B2D3-4773-B903-A2DE30954ADF}" srcOrd="0" destOrd="0" parTransId="{C396EF61-187A-40DB-8DDC-B99CFCF9FB19}" sibTransId="{50EAC0A8-3A7B-4C6B-98AF-76772E9218E0}"/>
    <dgm:cxn modelId="{0C403494-E28D-41BE-B93F-6B0F8CB37FD0}" type="presOf" srcId="{7DF64027-512B-4868-A91A-29DA0A391481}" destId="{ED673784-962A-4A17-AB2F-1B6096C439D4}" srcOrd="0" destOrd="0" presId="urn:microsoft.com/office/officeart/2005/8/layout/cycle2"/>
    <dgm:cxn modelId="{6B5D7600-50EE-412E-BF18-5D2029C483A1}" type="presOf" srcId="{A242E37F-ED3F-4771-8980-81F585552290}" destId="{48B7ED01-3119-43CE-A914-6C481E9414CF}" srcOrd="0" destOrd="0" presId="urn:microsoft.com/office/officeart/2005/8/layout/cycle2"/>
    <dgm:cxn modelId="{EADF6F4A-F67E-4704-B58E-122543ABC687}" type="presOf" srcId="{8E1B27DD-49FA-404B-A07B-C879DA89337E}" destId="{6C845DB1-6817-45D2-B5EA-A268CDC61C5B}" srcOrd="1" destOrd="0" presId="urn:microsoft.com/office/officeart/2005/8/layout/cycle2"/>
    <dgm:cxn modelId="{16010DC9-434D-4816-AB50-6A60706DF86B}" type="presOf" srcId="{50EAC0A8-3A7B-4C6B-98AF-76772E9218E0}" destId="{CCF7ECDB-AE8F-417E-BB41-A16CD4DD2761}" srcOrd="1" destOrd="0" presId="urn:microsoft.com/office/officeart/2005/8/layout/cycle2"/>
    <dgm:cxn modelId="{384EEA87-C0B4-426C-9DEB-9D0B5628CD17}" type="presOf" srcId="{50EAC0A8-3A7B-4C6B-98AF-76772E9218E0}" destId="{E57C2ED3-12F0-4EF3-903A-891F456E5C95}" srcOrd="0" destOrd="0" presId="urn:microsoft.com/office/officeart/2005/8/layout/cycle2"/>
    <dgm:cxn modelId="{03F32015-6EE3-4417-A487-8FD3A76CD0AB}" type="presOf" srcId="{88664BD5-4F8F-44B8-9E53-7E5168936BCC}" destId="{762780AD-2A09-44FD-A89E-50F08C6A4254}" srcOrd="0" destOrd="0" presId="urn:microsoft.com/office/officeart/2005/8/layout/cycle2"/>
    <dgm:cxn modelId="{F636297D-2670-41EF-9C74-67929ECDEA72}" type="presOf" srcId="{1E7DB64E-B2D3-4773-B903-A2DE30954ADF}" destId="{5C868CA8-1B20-4638-9031-14A8986566F0}" srcOrd="0" destOrd="0" presId="urn:microsoft.com/office/officeart/2005/8/layout/cycle2"/>
    <dgm:cxn modelId="{5BAF7927-B064-46F2-9942-A9E0D38886E8}" srcId="{BFAA0367-3E6F-49E8-BE5C-06144A8C6DE9}" destId="{7DF64027-512B-4868-A91A-29DA0A391481}" srcOrd="2" destOrd="0" parTransId="{51EB5222-4141-4F36-8801-F579A22F9375}" sibTransId="{8E1B27DD-49FA-404B-A07B-C879DA89337E}"/>
    <dgm:cxn modelId="{B085C88C-B729-4846-B82C-01D3D896B6B2}" type="presOf" srcId="{8E1B27DD-49FA-404B-A07B-C879DA89337E}" destId="{FA472D78-5C0D-4CC7-957D-C0F7C750B836}" srcOrd="0" destOrd="0" presId="urn:microsoft.com/office/officeart/2005/8/layout/cycle2"/>
    <dgm:cxn modelId="{DF8154C7-8C98-4818-AFF9-D0D8E42F6CAF}" type="presOf" srcId="{88664BD5-4F8F-44B8-9E53-7E5168936BCC}" destId="{7A0B6D25-4352-43EF-9469-32769F701E9A}" srcOrd="1" destOrd="0" presId="urn:microsoft.com/office/officeart/2005/8/layout/cycle2"/>
    <dgm:cxn modelId="{A7ACC17C-6865-4CA5-8759-717985FB5B91}" srcId="{BFAA0367-3E6F-49E8-BE5C-06144A8C6DE9}" destId="{A242E37F-ED3F-4771-8980-81F585552290}" srcOrd="1" destOrd="0" parTransId="{8B1C07C6-0442-4EFE-983C-B2EC4D454BD1}" sibTransId="{88664BD5-4F8F-44B8-9E53-7E5168936BCC}"/>
    <dgm:cxn modelId="{8B50405F-162D-40DE-9A33-92F8F5DE491A}" type="presOf" srcId="{BFAA0367-3E6F-49E8-BE5C-06144A8C6DE9}" destId="{49E8A005-CB6F-4322-9FBF-6482FB1E7FEC}" srcOrd="0" destOrd="0" presId="urn:microsoft.com/office/officeart/2005/8/layout/cycle2"/>
    <dgm:cxn modelId="{E0577B8B-02DA-40E5-96E8-A20A63E697E6}" type="presParOf" srcId="{49E8A005-CB6F-4322-9FBF-6482FB1E7FEC}" destId="{5C868CA8-1B20-4638-9031-14A8986566F0}" srcOrd="0" destOrd="0" presId="urn:microsoft.com/office/officeart/2005/8/layout/cycle2"/>
    <dgm:cxn modelId="{EE335A78-D7BB-4E36-9CDD-34E7C63B8B75}" type="presParOf" srcId="{49E8A005-CB6F-4322-9FBF-6482FB1E7FEC}" destId="{E57C2ED3-12F0-4EF3-903A-891F456E5C95}" srcOrd="1" destOrd="0" presId="urn:microsoft.com/office/officeart/2005/8/layout/cycle2"/>
    <dgm:cxn modelId="{4ECC9D01-FF30-4E30-A67F-2067F88FB139}" type="presParOf" srcId="{E57C2ED3-12F0-4EF3-903A-891F456E5C95}" destId="{CCF7ECDB-AE8F-417E-BB41-A16CD4DD2761}" srcOrd="0" destOrd="0" presId="urn:microsoft.com/office/officeart/2005/8/layout/cycle2"/>
    <dgm:cxn modelId="{BEE72FCE-B963-4BAD-89F7-E168CD457FCA}" type="presParOf" srcId="{49E8A005-CB6F-4322-9FBF-6482FB1E7FEC}" destId="{48B7ED01-3119-43CE-A914-6C481E9414CF}" srcOrd="2" destOrd="0" presId="urn:microsoft.com/office/officeart/2005/8/layout/cycle2"/>
    <dgm:cxn modelId="{16B997A2-DEFE-442A-B36D-68C2725B087C}" type="presParOf" srcId="{49E8A005-CB6F-4322-9FBF-6482FB1E7FEC}" destId="{762780AD-2A09-44FD-A89E-50F08C6A4254}" srcOrd="3" destOrd="0" presId="urn:microsoft.com/office/officeart/2005/8/layout/cycle2"/>
    <dgm:cxn modelId="{F7A6CA86-1141-42F7-A993-AA3938497B9F}" type="presParOf" srcId="{762780AD-2A09-44FD-A89E-50F08C6A4254}" destId="{7A0B6D25-4352-43EF-9469-32769F701E9A}" srcOrd="0" destOrd="0" presId="urn:microsoft.com/office/officeart/2005/8/layout/cycle2"/>
    <dgm:cxn modelId="{896A48C7-7BFC-4692-9A88-6F987B50FCEB}" type="presParOf" srcId="{49E8A005-CB6F-4322-9FBF-6482FB1E7FEC}" destId="{ED673784-962A-4A17-AB2F-1B6096C439D4}" srcOrd="4" destOrd="0" presId="urn:microsoft.com/office/officeart/2005/8/layout/cycle2"/>
    <dgm:cxn modelId="{20F5E8A4-F7C4-425E-9B18-EF9377F34051}" type="presParOf" srcId="{49E8A005-CB6F-4322-9FBF-6482FB1E7FEC}" destId="{FA472D78-5C0D-4CC7-957D-C0F7C750B836}" srcOrd="5" destOrd="0" presId="urn:microsoft.com/office/officeart/2005/8/layout/cycle2"/>
    <dgm:cxn modelId="{68CE8ABB-67DC-4C19-8A45-2B6D657A47E1}" type="presParOf" srcId="{FA472D78-5C0D-4CC7-957D-C0F7C750B836}" destId="{6C845DB1-6817-45D2-B5EA-A268CDC61C5B}" srcOrd="0" destOrd="0" presId="urn:microsoft.com/office/officeart/2005/8/layout/cycle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3BF9DD02-F7F2-4805-B251-2791BE52349F}">
      <dsp:nvSpPr>
        <dsp:cNvPr id="0" name=""/>
        <dsp:cNvSpPr/>
      </dsp:nvSpPr>
      <dsp:spPr>
        <a:xfrm rot="5400000">
          <a:off x="2808720" y="705004"/>
          <a:ext cx="623515" cy="709850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chemeClr val="accent5">
            <a:tint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FCB7C0E-324C-4A0C-BBCA-79A3DCCDC5C1}">
      <dsp:nvSpPr>
        <dsp:cNvPr id="0" name=""/>
        <dsp:cNvSpPr/>
      </dsp:nvSpPr>
      <dsp:spPr>
        <a:xfrm>
          <a:off x="2643526" y="13824"/>
          <a:ext cx="1049632" cy="734709"/>
        </a:xfrm>
        <a:prstGeom prst="roundRect">
          <a:avLst>
            <a:gd name="adj" fmla="val 1667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kern="1200" dirty="0" smtClean="0"/>
            <a:t>Analysis Phase</a:t>
          </a:r>
          <a:endParaRPr lang="en-US" sz="1000" kern="1200" dirty="0"/>
        </a:p>
      </dsp:txBody>
      <dsp:txXfrm>
        <a:off x="2643526" y="13824"/>
        <a:ext cx="1049632" cy="734709"/>
      </dsp:txXfrm>
    </dsp:sp>
    <dsp:sp modelId="{25B1BA74-7586-432E-A303-0EF0B85B2C95}">
      <dsp:nvSpPr>
        <dsp:cNvPr id="0" name=""/>
        <dsp:cNvSpPr/>
      </dsp:nvSpPr>
      <dsp:spPr>
        <a:xfrm>
          <a:off x="3693159" y="83896"/>
          <a:ext cx="763402" cy="59382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55DEBAB-CDC9-497D-93FC-B3B0B1207279}">
      <dsp:nvSpPr>
        <dsp:cNvPr id="0" name=""/>
        <dsp:cNvSpPr/>
      </dsp:nvSpPr>
      <dsp:spPr>
        <a:xfrm rot="5400000">
          <a:off x="3678977" y="1530324"/>
          <a:ext cx="623515" cy="709850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chemeClr val="accent5">
            <a:tint val="50000"/>
            <a:hueOff val="-10774846"/>
            <a:satOff val="46376"/>
            <a:lumOff val="12537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D756EAB-03A9-452B-AEB3-ED7D9BA424B1}">
      <dsp:nvSpPr>
        <dsp:cNvPr id="0" name=""/>
        <dsp:cNvSpPr/>
      </dsp:nvSpPr>
      <dsp:spPr>
        <a:xfrm>
          <a:off x="3513783" y="839145"/>
          <a:ext cx="1049632" cy="734709"/>
        </a:xfrm>
        <a:prstGeom prst="roundRect">
          <a:avLst>
            <a:gd name="adj" fmla="val 16670"/>
          </a:avLst>
        </a:prstGeom>
        <a:solidFill>
          <a:schemeClr val="accent5">
            <a:hueOff val="-4966938"/>
            <a:satOff val="19906"/>
            <a:lumOff val="4314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kern="1200" dirty="0" smtClean="0"/>
            <a:t>Design Phase</a:t>
          </a:r>
          <a:endParaRPr lang="en-US" sz="1000" kern="1200" dirty="0"/>
        </a:p>
      </dsp:txBody>
      <dsp:txXfrm>
        <a:off x="3513783" y="839145"/>
        <a:ext cx="1049632" cy="734709"/>
      </dsp:txXfrm>
    </dsp:sp>
    <dsp:sp modelId="{EA67516D-55D6-4F61-874C-023AFD618F94}">
      <dsp:nvSpPr>
        <dsp:cNvPr id="0" name=""/>
        <dsp:cNvSpPr/>
      </dsp:nvSpPr>
      <dsp:spPr>
        <a:xfrm>
          <a:off x="4563416" y="909216"/>
          <a:ext cx="763402" cy="59382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929CB04-A75B-4FAB-91BD-B4CF79431B68}">
      <dsp:nvSpPr>
        <dsp:cNvPr id="0" name=""/>
        <dsp:cNvSpPr/>
      </dsp:nvSpPr>
      <dsp:spPr>
        <a:xfrm>
          <a:off x="4384040" y="1664466"/>
          <a:ext cx="1049632" cy="734709"/>
        </a:xfrm>
        <a:prstGeom prst="roundRect">
          <a:avLst>
            <a:gd name="adj" fmla="val 16670"/>
          </a:avLst>
        </a:prstGeom>
        <a:solidFill>
          <a:schemeClr val="accent5">
            <a:hueOff val="-9933876"/>
            <a:satOff val="39811"/>
            <a:lumOff val="862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kern="1200" dirty="0" smtClean="0"/>
            <a:t>Implementation Phase</a:t>
          </a:r>
          <a:endParaRPr lang="en-US" sz="1000" kern="1200" dirty="0"/>
        </a:p>
      </dsp:txBody>
      <dsp:txXfrm>
        <a:off x="4384040" y="1664466"/>
        <a:ext cx="1049632" cy="734709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5C868CA8-1B20-4638-9031-14A8986566F0}">
      <dsp:nvSpPr>
        <dsp:cNvPr id="0" name=""/>
        <dsp:cNvSpPr/>
      </dsp:nvSpPr>
      <dsp:spPr>
        <a:xfrm>
          <a:off x="983939" y="335650"/>
          <a:ext cx="1308720" cy="1308720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Needs Analysis</a:t>
          </a:r>
          <a:endParaRPr lang="en-US" sz="1400" kern="1200" dirty="0"/>
        </a:p>
      </dsp:txBody>
      <dsp:txXfrm>
        <a:off x="983939" y="335650"/>
        <a:ext cx="1308720" cy="1308720"/>
      </dsp:txXfrm>
    </dsp:sp>
    <dsp:sp modelId="{E57C2ED3-12F0-4EF3-903A-891F456E5C95}">
      <dsp:nvSpPr>
        <dsp:cNvPr id="0" name=""/>
        <dsp:cNvSpPr/>
      </dsp:nvSpPr>
      <dsp:spPr>
        <a:xfrm rot="3600000">
          <a:off x="1950681" y="1612109"/>
          <a:ext cx="348586" cy="441693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100" kern="1200"/>
        </a:p>
      </dsp:txBody>
      <dsp:txXfrm rot="3600000">
        <a:off x="1950681" y="1612109"/>
        <a:ext cx="348586" cy="441693"/>
      </dsp:txXfrm>
    </dsp:sp>
    <dsp:sp modelId="{48B7ED01-3119-43CE-A914-6C481E9414CF}">
      <dsp:nvSpPr>
        <dsp:cNvPr id="0" name=""/>
        <dsp:cNvSpPr/>
      </dsp:nvSpPr>
      <dsp:spPr>
        <a:xfrm>
          <a:off x="1967154" y="2038629"/>
          <a:ext cx="1308720" cy="1308720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Technology Design</a:t>
          </a:r>
          <a:endParaRPr lang="en-US" sz="1400" kern="1200" dirty="0"/>
        </a:p>
      </dsp:txBody>
      <dsp:txXfrm>
        <a:off x="1967154" y="2038629"/>
        <a:ext cx="1308720" cy="1308720"/>
      </dsp:txXfrm>
    </dsp:sp>
    <dsp:sp modelId="{762780AD-2A09-44FD-A89E-50F08C6A4254}">
      <dsp:nvSpPr>
        <dsp:cNvPr id="0" name=""/>
        <dsp:cNvSpPr/>
      </dsp:nvSpPr>
      <dsp:spPr>
        <a:xfrm rot="10800000">
          <a:off x="1473872" y="2472142"/>
          <a:ext cx="348586" cy="441693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100" kern="1200"/>
        </a:p>
      </dsp:txBody>
      <dsp:txXfrm rot="10800000">
        <a:off x="1473872" y="2472142"/>
        <a:ext cx="348586" cy="441693"/>
      </dsp:txXfrm>
    </dsp:sp>
    <dsp:sp modelId="{ED673784-962A-4A17-AB2F-1B6096C439D4}">
      <dsp:nvSpPr>
        <dsp:cNvPr id="0" name=""/>
        <dsp:cNvSpPr/>
      </dsp:nvSpPr>
      <dsp:spPr>
        <a:xfrm>
          <a:off x="725" y="2038629"/>
          <a:ext cx="1308720" cy="1308720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Cost Assessment</a:t>
          </a:r>
          <a:endParaRPr lang="en-US" sz="1400" kern="1200" dirty="0"/>
        </a:p>
      </dsp:txBody>
      <dsp:txXfrm>
        <a:off x="725" y="2038629"/>
        <a:ext cx="1308720" cy="1308720"/>
      </dsp:txXfrm>
    </dsp:sp>
    <dsp:sp modelId="{FA472D78-5C0D-4CC7-957D-C0F7C750B836}">
      <dsp:nvSpPr>
        <dsp:cNvPr id="0" name=""/>
        <dsp:cNvSpPr/>
      </dsp:nvSpPr>
      <dsp:spPr>
        <a:xfrm rot="18000000">
          <a:off x="967466" y="1629197"/>
          <a:ext cx="348586" cy="441693"/>
        </a:xfrm>
        <a:prstGeom prst="rightArrow">
          <a:avLst>
            <a:gd name="adj1" fmla="val 60000"/>
            <a:gd name="adj2" fmla="val 5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100" kern="1200"/>
        </a:p>
      </dsp:txBody>
      <dsp:txXfrm rot="18000000">
        <a:off x="967466" y="1629197"/>
        <a:ext cx="348586" cy="44169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StepDownProcess">
  <dgm:title val=""/>
  <dgm:desc val=""/>
  <dgm:catLst>
    <dgm:cat type="process" pri="16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  <dgm:cxn modelId="8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grDir" val="tL"/>
          <dgm:param type="flowDir" val="row"/>
          <dgm:param type="off" val="off"/>
          <dgm:param type="bkpt" val="fixed"/>
          <dgm:param type="bkPtFixedVal" val="1"/>
        </dgm:alg>
      </dgm:if>
      <dgm:else name="Name2">
        <dgm:alg type="snake">
          <dgm:param type="grDir" val="tR"/>
          <dgm:param type="flowDir" val="row"/>
          <dgm:param type="off" val="off"/>
          <dgm:param type="bkpt" val="fixed"/>
          <dgm:param type="bkPtFixedVal" val="1"/>
        </dgm:alg>
      </dgm:else>
    </dgm:choose>
    <dgm:shape xmlns:r="http://schemas.openxmlformats.org/officeDocument/2006/relationships" r:blip="">
      <dgm:adjLst/>
    </dgm:shape>
    <dgm:choose name="Name3">
      <dgm:if name="Name4" func="var" arg="dir" op="equ" val="norm">
        <dgm:constrLst>
          <dgm:constr type="alignOff" forName="rootnode" val="0.48"/>
          <dgm:constr type="primFontSz" for="des" forName="ParentText" val="65"/>
          <dgm:constr type="primFontSz" for="des" forName="ChildText" refType="primFontSz" refFor="des" refForName="ParentText" op="lte"/>
          <dgm:constr type="w" for="ch" forName="composite" refType="w"/>
          <dgm:constr type="h" for="ch" forName="composite" refType="h"/>
          <dgm:constr type="sp" refType="h" refFor="ch" refForName="composite" op="equ" fact="-0.38"/>
        </dgm:constrLst>
      </dgm:if>
      <dgm:else name="Name5">
        <dgm:constrLst>
          <dgm:constr type="alignOff" forName="rootnode" val="0.48"/>
          <dgm:constr type="primFontSz" for="des" forName="ParentText" val="65"/>
          <dgm:constr type="primFontSz" for="des" forName="ChildText" refType="primFontSz" refFor="des" refForName="ParentText" op="lte"/>
          <dgm:constr type="w" for="ch" forName="composite" refType="w"/>
          <dgm:constr type="h" for="ch" forName="composite" refType="h"/>
          <dgm:constr type="sp" refType="h" refFor="ch" refForName="composite" op="equ" fact="-0.38"/>
        </dgm:constrLst>
      </dgm:else>
    </dgm:choose>
    <dgm:forEach name="nodesForEach" axis="ch" ptType="node">
      <dgm:layoutNode name="composite">
        <dgm:alg type="composite">
          <dgm:param type="ar" val="1.2439"/>
        </dgm:alg>
        <dgm:shape xmlns:r="http://schemas.openxmlformats.org/officeDocument/2006/relationships" r:blip="">
          <dgm:adjLst/>
        </dgm:shape>
        <dgm:choose name="Name6">
          <dgm:if name="Name7" func="var" arg="dir" op="equ" val="norm">
            <dgm:constrLst>
              <dgm:constr type="l" for="ch" forName="bentUpArrow1" refType="w" fact="0.07"/>
              <dgm:constr type="t" for="ch" forName="bentUpArrow1" refType="h" fact="0.524"/>
              <dgm:constr type="w" for="ch" forName="bentUpArrow1" refType="w" fact="0.3844"/>
              <dgm:constr type="h" for="ch" forName="bentUpArrow1" refType="h" fact="0.42"/>
              <dgm:constr type="l" for="ch" forName="ParentText" refType="w" fact="0"/>
              <dgm:constr type="t" for="ch" forName="ParentText" refType="h" fact="0"/>
              <dgm:constr type="w" for="ch" forName="ParentText" refType="w" fact="0.5684"/>
              <dgm:constr type="h" for="ch" forName="ParentText" refType="h" fact="0.4949"/>
              <dgm:constr type="l" for="ch" forName="ChildText" refType="w" refFor="ch" refForName="ParentText"/>
              <dgm:constr type="t" for="ch" forName="ChildText" refType="h" fact="0.05"/>
              <dgm:constr type="w" for="ch" forName="ChildText" refType="w" fact="0.4134"/>
              <dgm:constr type="h" for="ch" forName="ChildText" refType="h" fact="0.4"/>
              <dgm:constr type="l" for="ch" forName="FinalChildText" refType="w" refFor="ch" refForName="ParentText"/>
              <dgm:constr type="t" for="ch" forName="FinalChildText" refType="h" fact="0.05"/>
              <dgm:constr type="w" for="ch" forName="FinalChildText" refType="w" fact="0.4134"/>
              <dgm:constr type="h" for="ch" forName="FinalChildText" refType="h" fact="0.4"/>
            </dgm:constrLst>
          </dgm:if>
          <dgm:else name="Name8">
            <dgm:constrLst>
              <dgm:constr type="r" for="ch" forName="bentUpArrow1" refType="w" fact="0.97"/>
              <dgm:constr type="t" for="ch" forName="bentUpArrow1" refType="h" fact="0.524"/>
              <dgm:constr type="w" for="ch" forName="bentUpArrow1" refType="w" fact="0.3844"/>
              <dgm:constr type="h" for="ch" forName="bentUpArrow1" refType="h" fact="0.42"/>
              <dgm:constr type="l" for="ch" forName="ParentText" refType="w" fact="0.4316"/>
              <dgm:constr type="t" for="ch" forName="ParentText" refType="h" fact="0"/>
              <dgm:constr type="w" for="ch" forName="ParentText" refType="w" fact="0.5684"/>
              <dgm:constr type="h" for="ch" forName="ParentText" refType="h" fact="0.4949"/>
              <dgm:constr type="l" for="ch" forName="ChildText" refType="w" fact="0"/>
              <dgm:constr type="t" for="ch" forName="ChildText" refType="h" fact="0.05"/>
              <dgm:constr type="w" for="ch" forName="ChildText" refType="w" fact="0.4134"/>
              <dgm:constr type="h" for="ch" forName="ChildText" refType="h" fact="0.4"/>
              <dgm:constr type="l" for="ch" forName="FinalChildText" refType="w" fact="0"/>
              <dgm:constr type="t" for="ch" forName="FinalChildText" refType="h" fact="0.05"/>
              <dgm:constr type="w" for="ch" forName="FinalChildText" refType="w" fact="0.4134"/>
              <dgm:constr type="h" for="ch" forName="FinalChildText" refType="h" fact="0.4"/>
            </dgm:constrLst>
          </dgm:else>
        </dgm:choose>
        <dgm:choose name="Name9">
          <dgm:if name="Name10" axis="followSib" ptType="node" func="cnt" op="gte" val="1">
            <dgm:layoutNode name="bentUpArrow1" styleLbl="alignImgPlace1">
              <dgm:alg type="sp"/>
              <dgm:choose name="Name11">
                <dgm:if name="Name12" func="var" arg="dir" op="equ" val="norm">
                  <dgm:shape xmlns:r="http://schemas.openxmlformats.org/officeDocument/2006/relationships" rot="90" type="bentUpArrow" r:blip="">
                    <dgm:adjLst>
                      <dgm:adj idx="1" val="0.3284"/>
                      <dgm:adj idx="2" val="0.25"/>
                      <dgm:adj idx="3" val="0.3578"/>
                    </dgm:adjLst>
                  </dgm:shape>
                </dgm:if>
                <dgm:else name="Name13">
                  <dgm:shape xmlns:r="http://schemas.openxmlformats.org/officeDocument/2006/relationships" rot="180" type="bentArrow" r:blip="">
                    <dgm:adjLst>
                      <dgm:adj idx="1" val="0.3284"/>
                      <dgm:adj idx="2" val="0.25"/>
                      <dgm:adj idx="3" val="0.3578"/>
                      <dgm:adj idx="4" val="0"/>
                    </dgm:adjLst>
                  </dgm:shape>
                </dgm:else>
              </dgm:choose>
              <dgm:presOf/>
            </dgm:layoutNode>
          </dgm:if>
          <dgm:else name="Name14"/>
        </dgm:choose>
        <dgm:layoutNode name="ParentText" styleLbl="node1">
          <dgm:varLst>
            <dgm:chMax val="1"/>
            <dgm:chPref val="1"/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667"/>
            </dgm:adjLst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15">
          <dgm:if name="Name16" axis="followSib" ptType="node" func="cnt" op="equ" val="0">
            <dgm:choose name="Name17">
              <dgm:if name="Name18" axis="ch" ptType="node" func="cnt" op="gte" val="1">
                <dgm:layoutNode name="FinalChildText" styleLbl="revTx">
                  <dgm:varLst>
                    <dgm:chMax val="0"/>
                    <dgm:chPref val="0"/>
                    <dgm:bulletEnabled val="1"/>
                  </dgm:varLst>
                  <dgm:alg type="tx">
                    <dgm:param type="stBulletLvl" val="1"/>
                    <dgm:param type="txAnchorVertCh" val="mid"/>
                    <dgm:param type="parTxLTRAlign" val="l"/>
                  </dgm:alg>
                  <dgm:shape xmlns:r="http://schemas.openxmlformats.org/officeDocument/2006/relationships" type="rect" r:blip="">
                    <dgm:adjLst/>
                  </dgm:shape>
                  <dgm:presOf axis="des" ptType="node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9"/>
            </dgm:choose>
          </dgm:if>
          <dgm:else name="Name20">
            <dgm:layoutNode name="ChildText" styleLbl="revTx">
              <dgm:varLst>
                <dgm:chMax val="0"/>
                <dgm:chPref val="0"/>
                <dgm:bulletEnabled val="1"/>
              </dgm:varLst>
              <dgm:alg type="tx">
                <dgm:param type="stBulletLvl" val="1"/>
                <dgm:param type="txAnchorVertCh" val="mid"/>
                <dgm:param type="parTxLTRAlign" val="l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else>
        </dgm:choos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ycle2">
  <dgm:title val=""/>
  <dgm:desc val=""/>
  <dgm:catLst>
    <dgm:cat type="cycle" pri="1000"/>
    <dgm:cat type="convert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op="equ" fact="0.25"/>
      <dgm:constr type="sibSp" refType="w" refFor="ch" refPtType="node" fact="0.5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sibTransForEach" axis="followSib" ptType="sibTrans" hideLastTrans="0" cnt="1">
            <dgm:layoutNode name="sibTrans">
              <dgm:choose name="Name11">
                <dgm:if name="Name12" axis="par ch" ptType="doc node" func="cnt" op="lt" val="3">
                  <dgm:alg type="conn">
                    <dgm:param type="begPts" val="radial"/>
                    <dgm:param type="endPts" val="radial"/>
                  </dgm:alg>
                </dgm:if>
                <dgm:else name="Name13">
                  <dgm:alg type="conn">
                    <dgm:param type="begPts" val="auto"/>
                    <dgm:param type="endPts" val="auto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1.35"/>
                <dgm:constr type="connDist"/>
                <dgm:constr type="w" for="ch" refType="connDist" fact="0.45"/>
                <dgm:constr type="h" for="ch" refType="h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14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36A3DC9-E7C0-4C83-BE0C-072B1AD98492}" type="datetimeFigureOut">
              <a:rPr lang="en-US" smtClean="0"/>
              <a:pPr/>
              <a:t>8/4/14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85B088E-5FF9-4C46-8F02-60985A09C95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21713051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276600" y="3048001"/>
            <a:ext cx="5867401" cy="1219200"/>
          </a:xfrm>
          <a:gradFill flip="none" rotWithShape="1">
            <a:gsLst>
              <a:gs pos="0">
                <a:srgbClr val="4F9A26">
                  <a:shade val="30000"/>
                  <a:satMod val="115000"/>
                </a:srgbClr>
              </a:gs>
              <a:gs pos="50000">
                <a:srgbClr val="4F9A26">
                  <a:shade val="67500"/>
                  <a:satMod val="115000"/>
                </a:srgbClr>
              </a:gs>
              <a:gs pos="100000">
                <a:srgbClr val="4F9A26">
                  <a:shade val="100000"/>
                  <a:satMod val="115000"/>
                </a:srgbClr>
              </a:gs>
            </a:gsLst>
            <a:lin ang="16200000" scaled="1"/>
            <a:tileRect/>
          </a:gradFill>
          <a:effectLst>
            <a:outerShdw blurRad="152400" dist="317500" dir="5400000" sx="90000" sy="-19000" rotWithShape="0">
              <a:prstClr val="black">
                <a:alpha val="15000"/>
              </a:prstClr>
            </a:outerShdw>
            <a:reflection blurRad="6350" stA="50000" endA="300" endPos="55500" dist="50800" dir="5400000" sy="-100000" algn="bl" rotWithShape="0"/>
          </a:effectLst>
        </p:spPr>
        <p:txBody>
          <a:bodyPr anchor="ctr"/>
          <a:lstStyle>
            <a:lvl1pPr marL="0" indent="0" algn="ctr">
              <a:buNone/>
              <a:defRPr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 rot="16200000">
            <a:off x="3314702" y="1028697"/>
            <a:ext cx="2590800" cy="9067807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-76200" y="0"/>
            <a:ext cx="1981200" cy="6858000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581400" y="892175"/>
            <a:ext cx="5334000" cy="1470025"/>
          </a:xfrm>
        </p:spPr>
        <p:txBody>
          <a:bodyPr/>
          <a:lstStyle>
            <a:lvl1pPr algn="r">
              <a:defRPr b="1" cap="small" baseline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31A79C-4CBE-43CE-8B38-9624713267C1}" type="datetime1">
              <a:rPr lang="en-US" smtClean="0"/>
              <a:pPr/>
              <a:t>8/4/14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2011 John Wiley &amp; Sons, Inc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01D335-F193-4775-ABEB-04291726CE5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-76200" y="4244339"/>
            <a:ext cx="9220201" cy="4571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>
            <a:off x="304800" y="838200"/>
            <a:ext cx="2993035" cy="37338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TextBox 13"/>
          <p:cNvSpPr txBox="1"/>
          <p:nvPr/>
        </p:nvSpPr>
        <p:spPr>
          <a:xfrm>
            <a:off x="0" y="5715000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dirty="0" smtClean="0">
                <a:solidFill>
                  <a:srgbClr val="FF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FitzGerald ● Dennis ● </a:t>
            </a:r>
            <a:r>
              <a:rPr lang="en-US" sz="2400" dirty="0" err="1" smtClean="0">
                <a:solidFill>
                  <a:srgbClr val="FF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Durcikova</a:t>
            </a:r>
            <a:endParaRPr lang="en-US" sz="2400" dirty="0" smtClean="0">
              <a:solidFill>
                <a:srgbClr val="FF66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0" y="6405265"/>
            <a:ext cx="9144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0"/>
              </a:spcBef>
            </a:pPr>
            <a:r>
              <a:rPr lang="en-US" sz="1400" dirty="0" smtClean="0">
                <a:solidFill>
                  <a:srgbClr val="FF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Prepared by Taylor M. Wells:</a:t>
            </a:r>
            <a:r>
              <a:rPr lang="en-US" sz="1400" baseline="0" dirty="0" smtClean="0">
                <a:solidFill>
                  <a:srgbClr val="FF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smtClean="0">
                <a:solidFill>
                  <a:srgbClr val="FF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College of Business Administration,</a:t>
            </a:r>
            <a:r>
              <a:rPr lang="en-US" sz="1400" baseline="0" dirty="0" smtClean="0">
                <a:solidFill>
                  <a:srgbClr val="FF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smtClean="0">
                <a:solidFill>
                  <a:srgbClr val="FF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California State University, Sacramento</a:t>
            </a:r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32721498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0600" y="273050"/>
            <a:ext cx="2895600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91000" y="273050"/>
            <a:ext cx="4495800" cy="5853113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90600" y="1435100"/>
            <a:ext cx="2895600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CD5EF4-5CE1-4123-8773-989A1CF8CBB6}" type="datetime1">
              <a:rPr lang="en-US" smtClean="0"/>
              <a:pPr/>
              <a:t>8/4/14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2011 John Wiley &amp; Sons, Inc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01D335-F193-4775-ABEB-04291726CE5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-21336" y="0"/>
            <a:ext cx="1088136" cy="6858000"/>
          </a:xfrm>
          <a:prstGeom prst="rect">
            <a:avLst/>
          </a:prstGeom>
          <a:gradFill flip="none" rotWithShape="1">
            <a:gsLst>
              <a:gs pos="0">
                <a:srgbClr val="4F9A26">
                  <a:shade val="30000"/>
                  <a:satMod val="115000"/>
                </a:srgbClr>
              </a:gs>
              <a:gs pos="50000">
                <a:srgbClr val="4F9A26">
                  <a:shade val="67500"/>
                  <a:satMod val="115000"/>
                </a:srgbClr>
              </a:gs>
              <a:gs pos="98750">
                <a:srgbClr val="A0D42C"/>
              </a:gs>
              <a:gs pos="79000">
                <a:srgbClr val="4F9A26">
                  <a:shade val="100000"/>
                  <a:satMod val="115000"/>
                </a:srgb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21566564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81DE8C-0896-4447-93C7-BA83DD1C573A}" type="datetime1">
              <a:rPr lang="en-US" smtClean="0"/>
              <a:pPr/>
              <a:t>8/4/14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2011 John Wiley &amp; Sons, Inc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01D335-F193-4775-ABEB-04291726CE5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-21336" y="0"/>
            <a:ext cx="1088136" cy="6858000"/>
          </a:xfrm>
          <a:prstGeom prst="rect">
            <a:avLst/>
          </a:prstGeom>
          <a:gradFill flip="none" rotWithShape="1">
            <a:gsLst>
              <a:gs pos="0">
                <a:srgbClr val="4F9A26">
                  <a:shade val="30000"/>
                  <a:satMod val="115000"/>
                </a:srgbClr>
              </a:gs>
              <a:gs pos="50000">
                <a:srgbClr val="4F9A26">
                  <a:shade val="67500"/>
                  <a:satMod val="115000"/>
                </a:srgbClr>
              </a:gs>
              <a:gs pos="98750">
                <a:srgbClr val="A0D42C"/>
              </a:gs>
              <a:gs pos="79000">
                <a:srgbClr val="4F9A26">
                  <a:shade val="100000"/>
                  <a:satMod val="115000"/>
                </a:srgb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262556895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C55D3F-36D3-472B-9291-AA29ECA5A61E}" type="datetime1">
              <a:rPr lang="en-US" smtClean="0"/>
              <a:pPr/>
              <a:t>8/4/14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2011 John Wiley &amp; Sons, Inc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01D335-F193-4775-ABEB-04291726CE5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-21336" y="0"/>
            <a:ext cx="1088136" cy="6858000"/>
          </a:xfrm>
          <a:prstGeom prst="rect">
            <a:avLst/>
          </a:prstGeom>
          <a:gradFill flip="none" rotWithShape="1">
            <a:gsLst>
              <a:gs pos="0">
                <a:srgbClr val="4F9A26">
                  <a:shade val="30000"/>
                  <a:satMod val="115000"/>
                </a:srgbClr>
              </a:gs>
              <a:gs pos="50000">
                <a:srgbClr val="4F9A26">
                  <a:shade val="67500"/>
                  <a:satMod val="115000"/>
                </a:srgbClr>
              </a:gs>
              <a:gs pos="98750">
                <a:srgbClr val="A0D42C"/>
              </a:gs>
              <a:gs pos="79000">
                <a:srgbClr val="4F9A26">
                  <a:shade val="100000"/>
                  <a:satMod val="115000"/>
                </a:srgb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111014179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90600" y="274638"/>
            <a:ext cx="548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2A9AD3-C5D0-4A7C-ADF3-A9F91642AD88}" type="datetime1">
              <a:rPr lang="en-US" smtClean="0"/>
              <a:pPr/>
              <a:t>8/4/14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2011 John Wiley &amp; Sons, Inc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01D335-F193-4775-ABEB-04291726CE5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-21336" y="0"/>
            <a:ext cx="1088136" cy="6858000"/>
          </a:xfrm>
          <a:prstGeom prst="rect">
            <a:avLst/>
          </a:prstGeom>
          <a:gradFill flip="none" rotWithShape="1">
            <a:gsLst>
              <a:gs pos="0">
                <a:srgbClr val="4F9A26">
                  <a:shade val="30000"/>
                  <a:satMod val="115000"/>
                </a:srgbClr>
              </a:gs>
              <a:gs pos="50000">
                <a:srgbClr val="4F9A26">
                  <a:shade val="67500"/>
                  <a:satMod val="115000"/>
                </a:srgbClr>
              </a:gs>
              <a:gs pos="98750">
                <a:srgbClr val="A0D42C"/>
              </a:gs>
              <a:gs pos="79000">
                <a:srgbClr val="4F9A26">
                  <a:shade val="100000"/>
                  <a:satMod val="115000"/>
                </a:srgb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18280010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65CCBE-40D1-457F-9318-EFD71E0C8FB0}" type="datetime1">
              <a:rPr lang="en-US" smtClean="0"/>
              <a:pPr/>
              <a:t>8/4/14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2011 John Wiley &amp; Sons, Inc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01D335-F193-4775-ABEB-04291726CE5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 rot="5400000">
            <a:off x="4381500" y="-4381500"/>
            <a:ext cx="381000" cy="9144000"/>
          </a:xfrm>
          <a:prstGeom prst="rect">
            <a:avLst/>
          </a:prstGeom>
          <a:gradFill flip="none" rotWithShape="1">
            <a:gsLst>
              <a:gs pos="0">
                <a:srgbClr val="4F9A26">
                  <a:shade val="30000"/>
                  <a:satMod val="115000"/>
                </a:srgbClr>
              </a:gs>
              <a:gs pos="50000">
                <a:srgbClr val="4F9A26">
                  <a:shade val="67500"/>
                  <a:satMod val="115000"/>
                </a:srgbClr>
              </a:gs>
              <a:gs pos="98750">
                <a:srgbClr val="A0D42C"/>
              </a:gs>
              <a:gs pos="79000">
                <a:srgbClr val="4F9A26">
                  <a:shade val="100000"/>
                  <a:satMod val="115000"/>
                </a:srgb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1231000950"/>
      </p:ext>
    </p:extLst>
  </p:cSld>
  <p:clrMapOvr>
    <a:masterClrMapping/>
  </p:clrMapOvr>
  <p:hf sldNum="0" hd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65CCBE-40D1-457F-9318-EFD71E0C8FB0}" type="datetime1">
              <a:rPr lang="en-US" smtClean="0"/>
              <a:pPr/>
              <a:t>8/4/14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2011 John Wiley &amp; Sons, Inc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01D335-F193-4775-ABEB-04291726CE5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-21336" y="0"/>
            <a:ext cx="1088136" cy="6858000"/>
          </a:xfrm>
          <a:prstGeom prst="rect">
            <a:avLst/>
          </a:prstGeom>
          <a:gradFill flip="none" rotWithShape="1">
            <a:gsLst>
              <a:gs pos="0">
                <a:srgbClr val="4F9A26">
                  <a:shade val="30000"/>
                  <a:satMod val="115000"/>
                </a:srgbClr>
              </a:gs>
              <a:gs pos="50000">
                <a:srgbClr val="4F9A26">
                  <a:shade val="67500"/>
                  <a:satMod val="115000"/>
                </a:srgbClr>
              </a:gs>
              <a:gs pos="98750">
                <a:srgbClr val="A0D42C"/>
              </a:gs>
              <a:gs pos="79000">
                <a:srgbClr val="4F9A26">
                  <a:shade val="100000"/>
                  <a:satMod val="115000"/>
                </a:srgb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2961121391"/>
      </p:ext>
    </p:extLst>
  </p:cSld>
  <p:clrMapOvr>
    <a:masterClrMapping/>
  </p:clrMapOvr>
  <p:hf sldNum="0" hd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Clr>
                <a:srgbClr val="265A9A"/>
              </a:buClr>
              <a:defRPr/>
            </a:lvl1pPr>
            <a:lvl2pPr>
              <a:buClr>
                <a:srgbClr val="265A9A"/>
              </a:buClr>
              <a:defRPr/>
            </a:lvl2pPr>
            <a:lvl3pPr>
              <a:buClr>
                <a:srgbClr val="265A9A"/>
              </a:buClr>
              <a:defRPr/>
            </a:lvl3pPr>
            <a:lvl4pPr>
              <a:buClr>
                <a:srgbClr val="265A9A"/>
              </a:buClr>
              <a:defRPr/>
            </a:lvl4pPr>
            <a:lvl5pPr>
              <a:buClr>
                <a:srgbClr val="265A9A"/>
              </a:buCl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68B5B6-F1E6-4016-9F4B-08C6F4752AA0}" type="datetime1">
              <a:rPr lang="en-US" smtClean="0"/>
              <a:pPr/>
              <a:t>8/4/14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-21336" y="0"/>
            <a:ext cx="1088136" cy="6858000"/>
          </a:xfrm>
          <a:prstGeom prst="rect">
            <a:avLst/>
          </a:prstGeom>
          <a:gradFill flip="none" rotWithShape="1">
            <a:gsLst>
              <a:gs pos="0">
                <a:srgbClr val="4F9A26">
                  <a:shade val="30000"/>
                  <a:satMod val="115000"/>
                </a:srgbClr>
              </a:gs>
              <a:gs pos="50000">
                <a:srgbClr val="4F9A26">
                  <a:shade val="67500"/>
                  <a:satMod val="115000"/>
                </a:srgbClr>
              </a:gs>
              <a:gs pos="98750">
                <a:srgbClr val="A0D42C"/>
              </a:gs>
              <a:gs pos="79000">
                <a:srgbClr val="4F9A26">
                  <a:shade val="100000"/>
                  <a:satMod val="115000"/>
                </a:srgb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38351012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E929A1-9341-4A3F-B2CA-DA13B2DC93A9}" type="datetime1">
              <a:rPr lang="en-US" smtClean="0"/>
              <a:pPr/>
              <a:t>8/4/14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2011 John Wiley &amp; Sons, Inc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01D335-F193-4775-ABEB-04291726CE5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-21336" y="0"/>
            <a:ext cx="1088136" cy="6858000"/>
          </a:xfrm>
          <a:prstGeom prst="rect">
            <a:avLst/>
          </a:prstGeom>
          <a:gradFill flip="none" rotWithShape="1">
            <a:gsLst>
              <a:gs pos="0">
                <a:srgbClr val="4F9A26">
                  <a:shade val="30000"/>
                  <a:satMod val="115000"/>
                </a:srgbClr>
              </a:gs>
              <a:gs pos="50000">
                <a:srgbClr val="4F9A26">
                  <a:shade val="67500"/>
                  <a:satMod val="115000"/>
                </a:srgbClr>
              </a:gs>
              <a:gs pos="98750">
                <a:srgbClr val="A0D42C"/>
              </a:gs>
              <a:gs pos="79000">
                <a:srgbClr val="4F9A26">
                  <a:shade val="100000"/>
                  <a:satMod val="115000"/>
                </a:srgb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18157527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3000" y="1600200"/>
            <a:ext cx="3810000" cy="4525963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29200" y="1600200"/>
            <a:ext cx="3810000" cy="4525963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B60966-48E6-45A5-9C21-B4787F82FAA9}" type="datetime1">
              <a:rPr lang="en-US" smtClean="0"/>
              <a:pPr/>
              <a:t>8/4/14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2011 John Wiley &amp; Sons, Inc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01D335-F193-4775-ABEB-04291726CE5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-21336" y="0"/>
            <a:ext cx="1088136" cy="6858000"/>
          </a:xfrm>
          <a:prstGeom prst="rect">
            <a:avLst/>
          </a:prstGeom>
          <a:gradFill flip="none" rotWithShape="1">
            <a:gsLst>
              <a:gs pos="0">
                <a:srgbClr val="4F9A26">
                  <a:shade val="30000"/>
                  <a:satMod val="115000"/>
                </a:srgbClr>
              </a:gs>
              <a:gs pos="50000">
                <a:srgbClr val="4F9A26">
                  <a:shade val="67500"/>
                  <a:satMod val="115000"/>
                </a:srgbClr>
              </a:gs>
              <a:gs pos="98750">
                <a:srgbClr val="A0D42C"/>
              </a:gs>
              <a:gs pos="79000">
                <a:srgbClr val="4F9A26">
                  <a:shade val="100000"/>
                  <a:satMod val="115000"/>
                </a:srgb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11290429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81144" y="1646238"/>
            <a:ext cx="3771856" cy="639762"/>
          </a:xfrm>
        </p:spPr>
        <p:txBody>
          <a:bodyPr anchor="b"/>
          <a:lstStyle>
            <a:lvl1pPr marL="0" indent="0" algn="ctr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219700" y="1646238"/>
            <a:ext cx="3619500" cy="639762"/>
          </a:xfrm>
        </p:spPr>
        <p:txBody>
          <a:bodyPr anchor="b"/>
          <a:lstStyle>
            <a:lvl1pPr marL="0" indent="0" algn="ctr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91332F-14AE-4A3E-9159-24B792481220}" type="datetime1">
              <a:rPr lang="en-US" smtClean="0"/>
              <a:pPr/>
              <a:t>8/4/14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2011 John Wiley &amp; Sons, Inc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01D335-F193-4775-ABEB-04291726CE5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3" name="Content Placeholder 2"/>
          <p:cNvSpPr>
            <a:spLocks noGrp="1"/>
          </p:cNvSpPr>
          <p:nvPr>
            <p:ph sz="half" idx="13"/>
          </p:nvPr>
        </p:nvSpPr>
        <p:spPr>
          <a:xfrm>
            <a:off x="1143000" y="2362200"/>
            <a:ext cx="3810000" cy="38862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4" name="Content Placeholder 3"/>
          <p:cNvSpPr>
            <a:spLocks noGrp="1"/>
          </p:cNvSpPr>
          <p:nvPr>
            <p:ph sz="half" idx="2"/>
          </p:nvPr>
        </p:nvSpPr>
        <p:spPr>
          <a:xfrm>
            <a:off x="5029200" y="2362200"/>
            <a:ext cx="3810000" cy="38862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-21336" y="0"/>
            <a:ext cx="1088136" cy="6858000"/>
          </a:xfrm>
          <a:prstGeom prst="rect">
            <a:avLst/>
          </a:prstGeom>
          <a:gradFill flip="none" rotWithShape="1">
            <a:gsLst>
              <a:gs pos="0">
                <a:srgbClr val="4F9A26">
                  <a:shade val="30000"/>
                  <a:satMod val="115000"/>
                </a:srgbClr>
              </a:gs>
              <a:gs pos="50000">
                <a:srgbClr val="4F9A26">
                  <a:shade val="67500"/>
                  <a:satMod val="115000"/>
                </a:srgbClr>
              </a:gs>
              <a:gs pos="98750">
                <a:srgbClr val="A0D42C"/>
              </a:gs>
              <a:gs pos="79000">
                <a:srgbClr val="4F9A26">
                  <a:shade val="100000"/>
                  <a:satMod val="115000"/>
                </a:srgb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21299019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15969B-CAF9-40D7-9FE2-58AE7226ACAE}" type="datetime1">
              <a:rPr lang="en-US" smtClean="0"/>
              <a:pPr/>
              <a:t>8/4/14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2011 John Wiley &amp; Sons, Inc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01D335-F193-4775-ABEB-04291726CE5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-21336" y="0"/>
            <a:ext cx="1088136" cy="6858000"/>
          </a:xfrm>
          <a:prstGeom prst="rect">
            <a:avLst/>
          </a:prstGeom>
          <a:gradFill flip="none" rotWithShape="1">
            <a:gsLst>
              <a:gs pos="0">
                <a:srgbClr val="4F9A26">
                  <a:shade val="30000"/>
                  <a:satMod val="115000"/>
                </a:srgbClr>
              </a:gs>
              <a:gs pos="50000">
                <a:srgbClr val="4F9A26">
                  <a:shade val="67500"/>
                  <a:satMod val="115000"/>
                </a:srgbClr>
              </a:gs>
              <a:gs pos="98750">
                <a:srgbClr val="A0D42C"/>
              </a:gs>
              <a:gs pos="79000">
                <a:srgbClr val="4F9A26">
                  <a:shade val="100000"/>
                  <a:satMod val="115000"/>
                </a:srgb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27568525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934132-77C5-499B-88A4-E9F20BDF1657}" type="datetime1">
              <a:rPr lang="en-US" smtClean="0"/>
              <a:pPr/>
              <a:t>8/4/14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2011 John Wiley &amp; Sons, Inc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01D335-F193-4775-ABEB-04291726CE5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-21336" y="0"/>
            <a:ext cx="1088136" cy="6858000"/>
          </a:xfrm>
          <a:prstGeom prst="rect">
            <a:avLst/>
          </a:prstGeom>
          <a:gradFill flip="none" rotWithShape="1">
            <a:gsLst>
              <a:gs pos="0">
                <a:srgbClr val="4F9A26">
                  <a:shade val="30000"/>
                  <a:satMod val="115000"/>
                </a:srgbClr>
              </a:gs>
              <a:gs pos="50000">
                <a:srgbClr val="4F9A26">
                  <a:shade val="67500"/>
                  <a:satMod val="115000"/>
                </a:srgbClr>
              </a:gs>
              <a:gs pos="98750">
                <a:srgbClr val="A0D42C"/>
              </a:gs>
              <a:gs pos="79000">
                <a:srgbClr val="4F9A26">
                  <a:shade val="100000"/>
                  <a:satMod val="115000"/>
                </a:srgb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19233724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3000" y="274638"/>
            <a:ext cx="76962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1600200"/>
            <a:ext cx="76962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65CCBE-40D1-457F-9318-EFD71E0C8FB0}" type="datetime1">
              <a:rPr lang="en-US" smtClean="0"/>
              <a:pPr/>
              <a:t>8/4/14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Copyright 2011 John Wiley &amp; Sons, Inc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01D335-F193-4775-ABEB-04291726CE5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0" y="6553200"/>
            <a:ext cx="91440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Copyright © 2015 John Wiley &amp; Sons, Inc. All rights reserved.</a:t>
            </a:r>
            <a:endParaRPr lang="en-US" sz="1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ectangle 7"/>
          <p:cNvSpPr/>
          <p:nvPr userDrawn="1"/>
        </p:nvSpPr>
        <p:spPr>
          <a:xfrm>
            <a:off x="8330727" y="6428601"/>
            <a:ext cx="492443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6-</a:t>
            </a:r>
            <a:fld id="{EB19BA82-6AD1-4C8F-9940-9F1BD01BC7EF}" type="slidenum">
              <a:rPr lang="en-US" sz="12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pPr/>
              <a:t>‹#›</a:t>
            </a:fld>
            <a:endParaRPr lang="en-US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7275669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  <p:sldLayoutId id="2147483698" r:id="rId12"/>
    <p:sldLayoutId id="2147483699" r:id="rId13"/>
  </p:sldLayoutIdLst>
  <p:hf sldNum="0" hdr="0" dt="0"/>
  <p:txStyles>
    <p:titleStyle>
      <a:lvl1pPr algn="l" defTabSz="914400" rtl="0" eaLnBrk="1" latinLnBrk="0" hangingPunct="1">
        <a:spcBef>
          <a:spcPct val="0"/>
        </a:spcBef>
        <a:buNone/>
        <a:defRPr sz="3600" b="0" kern="1200" cap="none" baseline="0">
          <a:solidFill>
            <a:srgbClr val="265A9A"/>
          </a:solidFill>
          <a:latin typeface="Times New Roman" panose="02020603050405020304" pitchFamily="18" charset="0"/>
          <a:ea typeface="+mj-ea"/>
          <a:cs typeface="Times New Roman" panose="02020603050405020304" pitchFamily="18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Clr>
          <a:srgbClr val="0099FF"/>
        </a:buClr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Times New Roman" panose="02020603050405020304" pitchFamily="18" charset="0"/>
          <a:ea typeface="+mn-ea"/>
          <a:cs typeface="Times New Roman" panose="02020603050405020304" pitchFamily="18" charset="0"/>
        </a:defRPr>
      </a:lvl1pPr>
      <a:lvl2pPr marL="742950" indent="-285750" algn="l" defTabSz="914400" rtl="0" eaLnBrk="1" latinLnBrk="0" hangingPunct="1">
        <a:spcBef>
          <a:spcPct val="20000"/>
        </a:spcBef>
        <a:buClr>
          <a:srgbClr val="0099FF"/>
        </a:buClr>
        <a:buFont typeface="Arial" panose="020B0604020202020204" pitchFamily="34" charset="0"/>
        <a:buChar char="–"/>
        <a:defRPr sz="2400" kern="1200">
          <a:solidFill>
            <a:schemeClr val="tx1"/>
          </a:solidFill>
          <a:latin typeface="Times New Roman" panose="02020603050405020304" pitchFamily="18" charset="0"/>
          <a:ea typeface="+mn-ea"/>
          <a:cs typeface="Times New Roman" panose="02020603050405020304" pitchFamily="18" charset="0"/>
        </a:defRPr>
      </a:lvl2pPr>
      <a:lvl3pPr marL="1143000" indent="-228600" algn="l" defTabSz="914400" rtl="0" eaLnBrk="1" latinLnBrk="0" hangingPunct="1">
        <a:spcBef>
          <a:spcPct val="20000"/>
        </a:spcBef>
        <a:buClr>
          <a:srgbClr val="0099FF"/>
        </a:buClr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Times New Roman" panose="02020603050405020304" pitchFamily="18" charset="0"/>
          <a:ea typeface="+mn-ea"/>
          <a:cs typeface="Times New Roman" panose="02020603050405020304" pitchFamily="18" charset="0"/>
        </a:defRPr>
      </a:lvl3pPr>
      <a:lvl4pPr marL="1600200" indent="-228600" algn="l" defTabSz="914400" rtl="0" eaLnBrk="1" latinLnBrk="0" hangingPunct="1">
        <a:spcBef>
          <a:spcPct val="20000"/>
        </a:spcBef>
        <a:buClr>
          <a:srgbClr val="0099FF"/>
        </a:buClr>
        <a:buFont typeface="Arial" panose="020B0604020202020204" pitchFamily="34" charset="0"/>
        <a:buChar char="–"/>
        <a:defRPr sz="2400" kern="1200">
          <a:solidFill>
            <a:schemeClr val="tx1"/>
          </a:solidFill>
          <a:latin typeface="Times New Roman" panose="02020603050405020304" pitchFamily="18" charset="0"/>
          <a:ea typeface="+mn-ea"/>
          <a:cs typeface="Times New Roman" panose="02020603050405020304" pitchFamily="18" charset="0"/>
        </a:defRPr>
      </a:lvl4pPr>
      <a:lvl5pPr marL="2057400" indent="-228600" algn="l" defTabSz="914400" rtl="0" eaLnBrk="1" latinLnBrk="0" hangingPunct="1">
        <a:spcBef>
          <a:spcPct val="20000"/>
        </a:spcBef>
        <a:buClr>
          <a:srgbClr val="0099FF"/>
        </a:buClr>
        <a:buFont typeface="Arial" panose="020B0604020202020204" pitchFamily="34" charset="0"/>
        <a:buChar char="»"/>
        <a:defRPr sz="2400" kern="1200">
          <a:solidFill>
            <a:schemeClr val="tx1"/>
          </a:solidFill>
          <a:latin typeface="Times New Roman" panose="02020603050405020304" pitchFamily="18" charset="0"/>
          <a:ea typeface="+mn-ea"/>
          <a:cs typeface="Times New Roman" panose="02020603050405020304" pitchFamily="18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df"/><Relationship Id="rId4" Type="http://schemas.openxmlformats.org/officeDocument/2006/relationships/image" Target="../media/image7.png"/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5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df"/><Relationship Id="rId4" Type="http://schemas.openxmlformats.org/officeDocument/2006/relationships/image" Target="../media/image10.png"/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8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df"/><Relationship Id="rId4" Type="http://schemas.openxmlformats.org/officeDocument/2006/relationships/image" Target="../media/image4.png"/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4" Type="http://schemas.openxmlformats.org/officeDocument/2006/relationships/diagramQuickStyle" Target="../diagrams/quickStyle1.xml"/><Relationship Id="rId5" Type="http://schemas.openxmlformats.org/officeDocument/2006/relationships/diagramColors" Target="../diagrams/colors1.xml"/><Relationship Id="rId6" Type="http://schemas.microsoft.com/office/2007/relationships/diagramDrawing" Target="../diagrams/drawing1.xml"/><Relationship Id="rId1" Type="http://schemas.openxmlformats.org/officeDocument/2006/relationships/slideLayout" Target="../slideLayouts/slideLayout4.xml"/><Relationship Id="rId2" Type="http://schemas.openxmlformats.org/officeDocument/2006/relationships/diagramData" Target="../diagrams/data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4" Type="http://schemas.openxmlformats.org/officeDocument/2006/relationships/diagramQuickStyle" Target="../diagrams/quickStyle2.xml"/><Relationship Id="rId5" Type="http://schemas.openxmlformats.org/officeDocument/2006/relationships/diagramColors" Target="../diagrams/colors2.xml"/><Relationship Id="rId6" Type="http://schemas.microsoft.com/office/2007/relationships/diagramDrawing" Target="../diagrams/drawing2.xml"/><Relationship Id="rId1" Type="http://schemas.openxmlformats.org/officeDocument/2006/relationships/slideLayout" Target="../slideLayouts/slideLayout4.xml"/><Relationship Id="rId2" Type="http://schemas.openxmlformats.org/officeDocument/2006/relationships/diagramData" Target="../diagrams/data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Chapter 6</a:t>
            </a:r>
          </a:p>
          <a:p>
            <a:r>
              <a:rPr lang="en-US" dirty="0" smtClean="0"/>
              <a:t>Network Design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altLang="en-US" sz="4400" dirty="0" smtClean="0"/>
              <a:t>Business Data Communications &amp; Networking</a:t>
            </a:r>
            <a:endParaRPr lang="en-US" dirty="0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39561075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Needs Analysis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dirty="0"/>
              <a:t>Break down the network into architectural components</a:t>
            </a:r>
          </a:p>
          <a:p>
            <a:pPr lvl="1"/>
            <a:r>
              <a:rPr lang="en-US" dirty="0"/>
              <a:t>Evaluate all seven components</a:t>
            </a:r>
          </a:p>
          <a:p>
            <a:pPr lvl="1"/>
            <a:r>
              <a:rPr lang="en-US" dirty="0"/>
              <a:t>Often easiest to start with WANs</a:t>
            </a:r>
          </a:p>
          <a:p>
            <a:pPr lvl="1"/>
            <a:r>
              <a:rPr lang="en-US" dirty="0"/>
              <a:t>Geographic scope of network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Review the existing and expected applications that will use the network</a:t>
            </a:r>
          </a:p>
          <a:p>
            <a:pPr lvl="1"/>
            <a:r>
              <a:rPr lang="en-US" dirty="0"/>
              <a:t>Identify hardware and software requirements for these applications</a:t>
            </a:r>
          </a:p>
          <a:p>
            <a:pPr lvl="1"/>
            <a:r>
              <a:rPr lang="en-US" dirty="0"/>
              <a:t>Identify protocols used by applications</a:t>
            </a:r>
          </a:p>
          <a:p>
            <a:endParaRPr lang="en-US" dirty="0"/>
          </a:p>
        </p:txBody>
      </p:sp>
      <p:grpSp>
        <p:nvGrpSpPr>
          <p:cNvPr id="4" name="Group 3"/>
          <p:cNvGrpSpPr/>
          <p:nvPr/>
        </p:nvGrpSpPr>
        <p:grpSpPr>
          <a:xfrm>
            <a:off x="7302104" y="228600"/>
            <a:ext cx="1460896" cy="1460896"/>
            <a:chOff x="1098351" y="160552"/>
            <a:chExt cx="1460896" cy="1460896"/>
          </a:xfrm>
        </p:grpSpPr>
        <p:sp>
          <p:nvSpPr>
            <p:cNvPr id="5" name="Oval 4"/>
            <p:cNvSpPr/>
            <p:nvPr/>
          </p:nvSpPr>
          <p:spPr>
            <a:xfrm>
              <a:off x="1098351" y="160552"/>
              <a:ext cx="1460896" cy="1460896"/>
            </a:xfrm>
            <a:prstGeom prst="ellipse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hueOff val="0"/>
                <a:satOff val="0"/>
                <a:lumOff val="0"/>
                <a:alphaOff val="0"/>
              </a:schemeClr>
            </a:fillRef>
            <a:effectRef idx="0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6" name="Oval 4"/>
            <p:cNvSpPr/>
            <p:nvPr/>
          </p:nvSpPr>
          <p:spPr>
            <a:xfrm>
              <a:off x="1312294" y="374495"/>
              <a:ext cx="1033010" cy="103301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0320" tIns="20320" rIns="20320" bIns="20320" numCol="1" spcCol="1270" anchor="ctr" anchorCtr="0">
              <a:noAutofit/>
            </a:bodyPr>
            <a:lstStyle/>
            <a:p>
              <a:pPr lvl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600" kern="1200" dirty="0" smtClean="0"/>
                <a:t>Needs Analysis</a:t>
              </a:r>
              <a:endParaRPr lang="en-US" sz="1600" kern="1200" dirty="0"/>
            </a:p>
          </p:txBody>
        </p:sp>
      </p:grp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182117661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Needs Analysis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 startAt="3"/>
            </a:pPr>
            <a:r>
              <a:rPr lang="en-US" dirty="0"/>
              <a:t>Identify and assess network users</a:t>
            </a:r>
          </a:p>
          <a:p>
            <a:pPr lvl="1"/>
            <a:r>
              <a:rPr lang="en-US" dirty="0"/>
              <a:t>Some users may have very different needs</a:t>
            </a:r>
          </a:p>
          <a:p>
            <a:pPr lvl="1"/>
            <a:r>
              <a:rPr lang="en-US" dirty="0"/>
              <a:t>How many of each type of user?</a:t>
            </a:r>
          </a:p>
          <a:p>
            <a:pPr marL="514350" indent="-514350">
              <a:buFont typeface="+mj-lt"/>
              <a:buAutoNum type="arabicPeriod" startAt="4"/>
            </a:pPr>
            <a:r>
              <a:rPr lang="en-US" dirty="0"/>
              <a:t>Categorize network requirements</a:t>
            </a:r>
          </a:p>
          <a:p>
            <a:pPr lvl="1"/>
            <a:r>
              <a:rPr lang="en-US" dirty="0"/>
              <a:t>Mandatory</a:t>
            </a:r>
          </a:p>
          <a:p>
            <a:pPr lvl="1"/>
            <a:r>
              <a:rPr lang="en-US" dirty="0"/>
              <a:t>Desirable</a:t>
            </a:r>
          </a:p>
          <a:p>
            <a:pPr lvl="1"/>
            <a:r>
              <a:rPr lang="en-US" dirty="0"/>
              <a:t>Wish-list</a:t>
            </a:r>
          </a:p>
          <a:p>
            <a:endParaRPr lang="en-US" dirty="0"/>
          </a:p>
        </p:txBody>
      </p:sp>
      <p:grpSp>
        <p:nvGrpSpPr>
          <p:cNvPr id="4" name="Group 3"/>
          <p:cNvGrpSpPr/>
          <p:nvPr/>
        </p:nvGrpSpPr>
        <p:grpSpPr>
          <a:xfrm>
            <a:off x="7302104" y="228600"/>
            <a:ext cx="1460896" cy="1460896"/>
            <a:chOff x="1098351" y="160552"/>
            <a:chExt cx="1460896" cy="1460896"/>
          </a:xfrm>
        </p:grpSpPr>
        <p:sp>
          <p:nvSpPr>
            <p:cNvPr id="5" name="Oval 4"/>
            <p:cNvSpPr/>
            <p:nvPr/>
          </p:nvSpPr>
          <p:spPr>
            <a:xfrm>
              <a:off x="1098351" y="160552"/>
              <a:ext cx="1460896" cy="1460896"/>
            </a:xfrm>
            <a:prstGeom prst="ellipse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hueOff val="0"/>
                <a:satOff val="0"/>
                <a:lumOff val="0"/>
                <a:alphaOff val="0"/>
              </a:schemeClr>
            </a:fillRef>
            <a:effectRef idx="0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6" name="Oval 4"/>
            <p:cNvSpPr/>
            <p:nvPr/>
          </p:nvSpPr>
          <p:spPr>
            <a:xfrm>
              <a:off x="1312294" y="374495"/>
              <a:ext cx="1033010" cy="103301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0320" tIns="20320" rIns="20320" bIns="20320" numCol="1" spcCol="1270" anchor="ctr" anchorCtr="0">
              <a:noAutofit/>
            </a:bodyPr>
            <a:lstStyle/>
            <a:p>
              <a:pPr lvl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600" kern="1200" dirty="0" smtClean="0"/>
                <a:t>Needs Analysis</a:t>
              </a:r>
              <a:endParaRPr lang="en-US" sz="1600" kern="1200" dirty="0"/>
            </a:p>
          </p:txBody>
        </p:sp>
      </p:grp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175867640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 eaLnBrk="1" hangingPunct="1"/>
            <a:r>
              <a:rPr lang="en-US" altLang="en-US" dirty="0" smtClean="0"/>
              <a:t>Needs Analysis</a:t>
            </a:r>
          </a:p>
        </p:txBody>
      </p:sp>
      <p:sp>
        <p:nvSpPr>
          <p:cNvPr id="12292" name="Rectangle 7"/>
          <p:cNvSpPr>
            <a:spLocks noGrp="1" noChangeArrowheads="1"/>
          </p:cNvSpPr>
          <p:nvPr>
            <p:ph idx="1"/>
          </p:nvPr>
        </p:nvSpPr>
        <p:spPr>
          <a:xfrm>
            <a:off x="1143000" y="1219200"/>
            <a:ext cx="7696200" cy="4525963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 sz="2400" dirty="0"/>
              <a:t>Deliverable: Logical network design</a:t>
            </a:r>
          </a:p>
          <a:p>
            <a:pPr lvl="1">
              <a:lnSpc>
                <a:spcPct val="90000"/>
              </a:lnSpc>
            </a:pPr>
            <a:endParaRPr lang="en-US" altLang="en-US" sz="2400" dirty="0"/>
          </a:p>
        </p:txBody>
      </p:sp>
      <p:grpSp>
        <p:nvGrpSpPr>
          <p:cNvPr id="6" name="Group 5"/>
          <p:cNvGrpSpPr/>
          <p:nvPr/>
        </p:nvGrpSpPr>
        <p:grpSpPr>
          <a:xfrm>
            <a:off x="7302104" y="228600"/>
            <a:ext cx="1460896" cy="1460896"/>
            <a:chOff x="1098351" y="160552"/>
            <a:chExt cx="1460896" cy="1460896"/>
          </a:xfrm>
        </p:grpSpPr>
        <p:sp>
          <p:nvSpPr>
            <p:cNvPr id="7" name="Oval 6"/>
            <p:cNvSpPr/>
            <p:nvPr/>
          </p:nvSpPr>
          <p:spPr>
            <a:xfrm>
              <a:off x="1098351" y="160552"/>
              <a:ext cx="1460896" cy="1460896"/>
            </a:xfrm>
            <a:prstGeom prst="ellipse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hueOff val="0"/>
                <a:satOff val="0"/>
                <a:lumOff val="0"/>
                <a:alphaOff val="0"/>
              </a:schemeClr>
            </a:fillRef>
            <a:effectRef idx="0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8" name="Oval 4"/>
            <p:cNvSpPr/>
            <p:nvPr/>
          </p:nvSpPr>
          <p:spPr>
            <a:xfrm>
              <a:off x="1312294" y="374495"/>
              <a:ext cx="1033010" cy="103301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0320" tIns="20320" rIns="20320" bIns="20320" numCol="1" spcCol="1270" anchor="ctr" anchorCtr="0">
              <a:noAutofit/>
            </a:bodyPr>
            <a:lstStyle/>
            <a:p>
              <a:pPr lvl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600" kern="1200" dirty="0" smtClean="0"/>
                <a:t>Needs Analysis</a:t>
              </a:r>
              <a:endParaRPr lang="en-US" sz="1600" kern="1200" dirty="0"/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1219200" y="1708918"/>
            <a:ext cx="6781800" cy="4768082"/>
            <a:chOff x="1219200" y="1708918"/>
            <a:chExt cx="6781800" cy="4768082"/>
          </a:xfrm>
        </p:grpSpPr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219200" y="1752600"/>
              <a:ext cx="1758950" cy="1263650"/>
            </a:xfrm>
            <a:prstGeom prst="rect">
              <a:avLst/>
            </a:prstGeom>
          </p:spPr>
        </p:pic>
        <p:pic>
          <p:nvPicPr>
            <p:cNvPr id="11" name="Picture 10" descr="c06f004.eps"/>
            <p:cNvPicPr>
              <a:picLocks noChangeAspect="1"/>
            </p:cNvPicPr>
            <p:nvPr/>
          </p:nvPicPr>
          <mc:AlternateContent>
            <mc:Choice xmlns:ma="http://schemas.microsoft.com/office/mac/drawingml/2008/main" Requires="ma">
              <p:blipFill>
                <a:blip r:embed="rId3"/>
                <a:stretch>
                  <a:fillRect/>
                </a:stretch>
              </p:blipFill>
            </mc:Choice>
            <mc:Fallback>
              <p:blipFill>
                <a:blip r:embed="rId4"/>
                <a:stretch>
                  <a:fillRect/>
                </a:stretch>
              </p:blipFill>
            </mc:Fallback>
          </mc:AlternateContent>
          <p:spPr>
            <a:xfrm>
              <a:off x="3124200" y="1708918"/>
              <a:ext cx="4876800" cy="476808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409854627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Technology Design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Development of a physical network design (or set of possible designs)</a:t>
            </a:r>
          </a:p>
          <a:p>
            <a:r>
              <a:rPr lang="en-US" dirty="0"/>
              <a:t>Design includes clients, servers, circuits, and networking devices (routers, gateways, access points, switches, etc.)</a:t>
            </a:r>
          </a:p>
          <a:p>
            <a:r>
              <a:rPr lang="en-US" dirty="0"/>
              <a:t>What new hardware needs to be purchased?</a:t>
            </a:r>
          </a:p>
          <a:p>
            <a:r>
              <a:rPr lang="en-US" dirty="0"/>
              <a:t>Can the existing equipment be upgraded?</a:t>
            </a:r>
          </a:p>
          <a:p>
            <a:endParaRPr lang="en-US" dirty="0"/>
          </a:p>
        </p:txBody>
      </p:sp>
      <p:grpSp>
        <p:nvGrpSpPr>
          <p:cNvPr id="4" name="Group 3"/>
          <p:cNvGrpSpPr/>
          <p:nvPr/>
        </p:nvGrpSpPr>
        <p:grpSpPr>
          <a:xfrm>
            <a:off x="7302104" y="228600"/>
            <a:ext cx="1460896" cy="1460896"/>
            <a:chOff x="2195893" y="2061551"/>
            <a:chExt cx="1460896" cy="1460896"/>
          </a:xfrm>
        </p:grpSpPr>
        <p:sp>
          <p:nvSpPr>
            <p:cNvPr id="5" name="Oval 4"/>
            <p:cNvSpPr/>
            <p:nvPr/>
          </p:nvSpPr>
          <p:spPr>
            <a:xfrm>
              <a:off x="2195893" y="2061551"/>
              <a:ext cx="1460896" cy="1460896"/>
            </a:xfrm>
            <a:prstGeom prst="ellipse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3">
                <a:hueOff val="0"/>
                <a:satOff val="0"/>
                <a:lumOff val="0"/>
                <a:alphaOff val="0"/>
              </a:schemeClr>
            </a:fillRef>
            <a:effectRef idx="0">
              <a:schemeClr val="accent3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6" name="Oval 4"/>
            <p:cNvSpPr/>
            <p:nvPr/>
          </p:nvSpPr>
          <p:spPr>
            <a:xfrm>
              <a:off x="2409836" y="2275494"/>
              <a:ext cx="1033010" cy="103301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0320" tIns="20320" rIns="20320" bIns="20320" numCol="1" spcCol="1270" anchor="ctr" anchorCtr="0">
              <a:noAutofit/>
            </a:bodyPr>
            <a:lstStyle/>
            <a:p>
              <a:pPr lvl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600" kern="1200" dirty="0" smtClean="0"/>
                <a:t>Technology Design</a:t>
              </a:r>
              <a:endParaRPr lang="en-US" sz="1600" kern="1200" dirty="0"/>
            </a:p>
          </p:txBody>
        </p:sp>
      </p:grp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195662842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Technology Design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dirty="0" smtClean="0"/>
              <a:t>Designing clients and servers</a:t>
            </a:r>
          </a:p>
          <a:p>
            <a:pPr lvl="1"/>
            <a:r>
              <a:rPr lang="en-US" dirty="0" smtClean="0"/>
              <a:t>Specify </a:t>
            </a:r>
            <a:r>
              <a:rPr lang="en-US" dirty="0"/>
              <a:t>of the </a:t>
            </a:r>
            <a:r>
              <a:rPr lang="en-US" dirty="0" smtClean="0"/>
              <a:t>devices needed </a:t>
            </a:r>
            <a:r>
              <a:rPr lang="en-US" dirty="0"/>
              <a:t>in </a:t>
            </a:r>
            <a:r>
              <a:rPr lang="en-US" dirty="0" smtClean="0"/>
              <a:t>standard </a:t>
            </a:r>
            <a:r>
              <a:rPr lang="en-US" dirty="0"/>
              <a:t>units</a:t>
            </a:r>
          </a:p>
          <a:p>
            <a:pPr lvl="1"/>
            <a:r>
              <a:rPr lang="en-US" dirty="0" smtClean="0"/>
              <a:t>“</a:t>
            </a:r>
            <a:r>
              <a:rPr lang="en-US" dirty="0"/>
              <a:t>T</a:t>
            </a:r>
            <a:r>
              <a:rPr lang="en-US" dirty="0" smtClean="0"/>
              <a:t>ypical” users are allocated base-level clients</a:t>
            </a:r>
            <a:endParaRPr lang="en-US" dirty="0"/>
          </a:p>
          <a:p>
            <a:pPr lvl="1"/>
            <a:r>
              <a:rPr lang="en-US" dirty="0" smtClean="0"/>
              <a:t>“Advanced” users are allocated advanced clients</a:t>
            </a:r>
          </a:p>
          <a:p>
            <a:pPr lvl="1"/>
            <a:r>
              <a:rPr lang="en-US" dirty="0" smtClean="0"/>
              <a:t>Servers are similarly allocated based on application needs</a:t>
            </a:r>
          </a:p>
          <a:p>
            <a:pPr lvl="1"/>
            <a:r>
              <a:rPr lang="en-US" dirty="0" smtClean="0"/>
              <a:t>Definitions of “typical” and “advanced” change as </a:t>
            </a:r>
            <a:r>
              <a:rPr lang="en-US" dirty="0"/>
              <a:t>hardware costs </a:t>
            </a:r>
            <a:r>
              <a:rPr lang="en-US" dirty="0" smtClean="0"/>
              <a:t>fall</a:t>
            </a:r>
            <a:r>
              <a:rPr lang="en-US" dirty="0"/>
              <a:t>, and </a:t>
            </a:r>
            <a:r>
              <a:rPr lang="en-US" dirty="0" smtClean="0"/>
              <a:t>capabilities increase</a:t>
            </a:r>
            <a:endParaRPr lang="en-US" dirty="0"/>
          </a:p>
          <a:p>
            <a:endParaRPr lang="en-US" dirty="0"/>
          </a:p>
        </p:txBody>
      </p:sp>
      <p:grpSp>
        <p:nvGrpSpPr>
          <p:cNvPr id="5" name="Group 4"/>
          <p:cNvGrpSpPr/>
          <p:nvPr/>
        </p:nvGrpSpPr>
        <p:grpSpPr>
          <a:xfrm>
            <a:off x="7302104" y="228600"/>
            <a:ext cx="1460896" cy="1460896"/>
            <a:chOff x="2195893" y="2061551"/>
            <a:chExt cx="1460896" cy="1460896"/>
          </a:xfrm>
        </p:grpSpPr>
        <p:sp>
          <p:nvSpPr>
            <p:cNvPr id="6" name="Oval 5"/>
            <p:cNvSpPr/>
            <p:nvPr/>
          </p:nvSpPr>
          <p:spPr>
            <a:xfrm>
              <a:off x="2195893" y="2061551"/>
              <a:ext cx="1460896" cy="1460896"/>
            </a:xfrm>
            <a:prstGeom prst="ellipse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3">
                <a:hueOff val="0"/>
                <a:satOff val="0"/>
                <a:lumOff val="0"/>
                <a:alphaOff val="0"/>
              </a:schemeClr>
            </a:fillRef>
            <a:effectRef idx="0">
              <a:schemeClr val="accent3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7" name="Oval 4"/>
            <p:cNvSpPr/>
            <p:nvPr/>
          </p:nvSpPr>
          <p:spPr>
            <a:xfrm>
              <a:off x="2409836" y="2275494"/>
              <a:ext cx="1033010" cy="103301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0320" tIns="20320" rIns="20320" bIns="20320" numCol="1" spcCol="1270" anchor="ctr" anchorCtr="0">
              <a:noAutofit/>
            </a:bodyPr>
            <a:lstStyle/>
            <a:p>
              <a:pPr lvl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600" kern="1200" dirty="0" smtClean="0"/>
                <a:t>Technology Design</a:t>
              </a:r>
              <a:endParaRPr lang="en-US" sz="1600" kern="1200" dirty="0"/>
            </a:p>
          </p:txBody>
        </p:sp>
      </p:grp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379308499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Technology Design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indent="-514350">
              <a:buFont typeface="+mj-lt"/>
              <a:buAutoNum type="arabicPeriod" startAt="2"/>
            </a:pPr>
            <a:r>
              <a:rPr lang="en-US" dirty="0" smtClean="0"/>
              <a:t>Designing circuits</a:t>
            </a:r>
          </a:p>
          <a:p>
            <a:pPr marL="914400" lvl="1" indent="-514350"/>
            <a:r>
              <a:rPr lang="en-US" b="1" dirty="0" smtClean="0"/>
              <a:t>Capacity planning </a:t>
            </a:r>
            <a:r>
              <a:rPr lang="en-US" dirty="0" smtClean="0"/>
              <a:t>is the estimation of circuit size and type required for each network architecture component</a:t>
            </a:r>
          </a:p>
          <a:p>
            <a:pPr marL="914400" lvl="1" indent="-514350"/>
            <a:r>
              <a:rPr lang="en-US" b="1" dirty="0" smtClean="0"/>
              <a:t>Circuit loading </a:t>
            </a:r>
            <a:r>
              <a:rPr lang="en-US" dirty="0" smtClean="0"/>
              <a:t>is an assessment of the amount of data transferred across a circuit (currently or in the future)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7302104" y="228600"/>
            <a:ext cx="1460896" cy="1460896"/>
            <a:chOff x="2195893" y="2061551"/>
            <a:chExt cx="1460896" cy="1460896"/>
          </a:xfrm>
        </p:grpSpPr>
        <p:sp>
          <p:nvSpPr>
            <p:cNvPr id="6" name="Oval 5"/>
            <p:cNvSpPr/>
            <p:nvPr/>
          </p:nvSpPr>
          <p:spPr>
            <a:xfrm>
              <a:off x="2195893" y="2061551"/>
              <a:ext cx="1460896" cy="1460896"/>
            </a:xfrm>
            <a:prstGeom prst="ellipse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3">
                <a:hueOff val="0"/>
                <a:satOff val="0"/>
                <a:lumOff val="0"/>
                <a:alphaOff val="0"/>
              </a:schemeClr>
            </a:fillRef>
            <a:effectRef idx="0">
              <a:schemeClr val="accent3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7" name="Oval 4"/>
            <p:cNvSpPr/>
            <p:nvPr/>
          </p:nvSpPr>
          <p:spPr>
            <a:xfrm>
              <a:off x="2409836" y="2275494"/>
              <a:ext cx="1033010" cy="103301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0320" tIns="20320" rIns="20320" bIns="20320" numCol="1" spcCol="1270" anchor="ctr" anchorCtr="0">
              <a:noAutofit/>
            </a:bodyPr>
            <a:lstStyle/>
            <a:p>
              <a:pPr lvl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600" kern="1200" dirty="0" smtClean="0"/>
                <a:t>Technology Design</a:t>
              </a:r>
              <a:endParaRPr lang="en-US" sz="1600" kern="1200" dirty="0"/>
            </a:p>
          </p:txBody>
        </p:sp>
      </p:grp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242152538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1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Technology Design</a:t>
            </a:r>
            <a:endParaRPr lang="en-US" altLang="en-US" dirty="0" smtClean="0"/>
          </a:p>
        </p:txBody>
      </p:sp>
      <p:sp>
        <p:nvSpPr>
          <p:cNvPr id="27652" name="Rectangle 5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sz="2400" dirty="0" smtClean="0"/>
              <a:t>Estimating circuit traffic</a:t>
            </a:r>
          </a:p>
          <a:p>
            <a:pPr lvl="1">
              <a:lnSpc>
                <a:spcPct val="90000"/>
              </a:lnSpc>
            </a:pPr>
            <a:r>
              <a:rPr lang="en-US" altLang="en-US" sz="2400" dirty="0" smtClean="0"/>
              <a:t>Average traffic vs. peak traffic</a:t>
            </a:r>
          </a:p>
          <a:p>
            <a:pPr lvl="1">
              <a:lnSpc>
                <a:spcPct val="90000"/>
              </a:lnSpc>
            </a:pPr>
            <a:r>
              <a:rPr lang="en-US" altLang="en-US" sz="2400" dirty="0" smtClean="0"/>
              <a:t>Designing for peak traffic is ideal</a:t>
            </a:r>
          </a:p>
          <a:p>
            <a:pPr>
              <a:lnSpc>
                <a:spcPct val="90000"/>
              </a:lnSpc>
            </a:pPr>
            <a:r>
              <a:rPr lang="en-US" altLang="en-US" sz="2400" dirty="0" smtClean="0"/>
              <a:t>Estimating message volume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000" dirty="0" smtClean="0"/>
              <a:t>Count messages sent in the current network and multiply by the expected growth rate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400" dirty="0" smtClean="0"/>
              <a:t>Precision may not be the major concern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000" dirty="0" smtClean="0"/>
              <a:t>Obtaining precise estimates is difficult and expensive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000" dirty="0" smtClean="0"/>
              <a:t>Standard circuit speeds “stair step”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000" dirty="0" smtClean="0"/>
              <a:t>Traffic typically increases more than anticipated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7302104" y="228600"/>
            <a:ext cx="1460896" cy="1460896"/>
            <a:chOff x="2195893" y="2061551"/>
            <a:chExt cx="1460896" cy="1460896"/>
          </a:xfrm>
        </p:grpSpPr>
        <p:sp>
          <p:nvSpPr>
            <p:cNvPr id="7" name="Oval 6"/>
            <p:cNvSpPr/>
            <p:nvPr/>
          </p:nvSpPr>
          <p:spPr>
            <a:xfrm>
              <a:off x="2195893" y="2061551"/>
              <a:ext cx="1460896" cy="1460896"/>
            </a:xfrm>
            <a:prstGeom prst="ellipse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3">
                <a:hueOff val="0"/>
                <a:satOff val="0"/>
                <a:lumOff val="0"/>
                <a:alphaOff val="0"/>
              </a:schemeClr>
            </a:fillRef>
            <a:effectRef idx="0">
              <a:schemeClr val="accent3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8" name="Oval 4"/>
            <p:cNvSpPr/>
            <p:nvPr/>
          </p:nvSpPr>
          <p:spPr>
            <a:xfrm>
              <a:off x="2409836" y="2275494"/>
              <a:ext cx="1033010" cy="103301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0320" tIns="20320" rIns="20320" bIns="20320" numCol="1" spcCol="1270" anchor="ctr" anchorCtr="0">
              <a:noAutofit/>
            </a:bodyPr>
            <a:lstStyle/>
            <a:p>
              <a:pPr lvl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600" kern="1200" dirty="0" smtClean="0"/>
                <a:t>Technology Design</a:t>
              </a:r>
              <a:endParaRPr lang="en-US" sz="1600" kern="1200" dirty="0"/>
            </a:p>
          </p:txBody>
        </p:sp>
      </p:grp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290408775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 smtClean="0"/>
              <a:t>Technology Design</a:t>
            </a:r>
          </a:p>
        </p:txBody>
      </p:sp>
      <p:sp>
        <p:nvSpPr>
          <p:cNvPr id="28676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</a:pPr>
            <a:r>
              <a:rPr lang="en-US" altLang="en-US" sz="2400" dirty="0" smtClean="0"/>
              <a:t>Should network designers plan for excess capacity?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000" dirty="0" smtClean="0"/>
              <a:t>Upgrading costs 50-80% more than designing higher capacity time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000" dirty="0" smtClean="0"/>
              <a:t>Very few complaints about overcapacity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400" dirty="0" smtClean="0"/>
              <a:t>Most organizations intentionally overbuild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400" dirty="0" smtClean="0"/>
              <a:t>The </a:t>
            </a:r>
            <a:r>
              <a:rPr lang="en-US" altLang="en-US" sz="2400" b="1" dirty="0" smtClean="0"/>
              <a:t>turnpike effect </a:t>
            </a:r>
            <a:r>
              <a:rPr lang="en-US" altLang="en-US" sz="2400" dirty="0" smtClean="0"/>
              <a:t>occurs when traffic increases faster than forecasts</a:t>
            </a:r>
          </a:p>
          <a:p>
            <a:pPr lvl="1">
              <a:lnSpc>
                <a:spcPct val="90000"/>
              </a:lnSpc>
            </a:pPr>
            <a:r>
              <a:rPr lang="en-US" altLang="en-US" sz="2400" dirty="0" smtClean="0"/>
              <a:t>When networks are efficient and fast, users will use them more frequently</a:t>
            </a:r>
          </a:p>
          <a:p>
            <a:pPr lvl="1">
              <a:lnSpc>
                <a:spcPct val="90000"/>
              </a:lnSpc>
            </a:pPr>
            <a:r>
              <a:rPr lang="en-US" altLang="en-US" sz="2400" dirty="0" smtClean="0"/>
              <a:t>Most networks designed with excess capacity end up using overcapacity within 3 years</a:t>
            </a:r>
          </a:p>
          <a:p>
            <a:pPr>
              <a:lnSpc>
                <a:spcPct val="90000"/>
              </a:lnSpc>
            </a:pPr>
            <a:endParaRPr lang="en-US" altLang="en-US" sz="2400" dirty="0" smtClean="0"/>
          </a:p>
        </p:txBody>
      </p:sp>
      <p:grpSp>
        <p:nvGrpSpPr>
          <p:cNvPr id="6" name="Group 5"/>
          <p:cNvGrpSpPr/>
          <p:nvPr/>
        </p:nvGrpSpPr>
        <p:grpSpPr>
          <a:xfrm>
            <a:off x="7302104" y="228600"/>
            <a:ext cx="1460896" cy="1460896"/>
            <a:chOff x="2195893" y="2061551"/>
            <a:chExt cx="1460896" cy="1460896"/>
          </a:xfrm>
        </p:grpSpPr>
        <p:sp>
          <p:nvSpPr>
            <p:cNvPr id="7" name="Oval 6"/>
            <p:cNvSpPr/>
            <p:nvPr/>
          </p:nvSpPr>
          <p:spPr>
            <a:xfrm>
              <a:off x="2195893" y="2061551"/>
              <a:ext cx="1460896" cy="1460896"/>
            </a:xfrm>
            <a:prstGeom prst="ellipse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3">
                <a:hueOff val="0"/>
                <a:satOff val="0"/>
                <a:lumOff val="0"/>
                <a:alphaOff val="0"/>
              </a:schemeClr>
            </a:fillRef>
            <a:effectRef idx="0">
              <a:schemeClr val="accent3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8" name="Oval 4"/>
            <p:cNvSpPr/>
            <p:nvPr/>
          </p:nvSpPr>
          <p:spPr>
            <a:xfrm>
              <a:off x="2409836" y="2275494"/>
              <a:ext cx="1033010" cy="103301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0320" tIns="20320" rIns="20320" bIns="20320" numCol="1" spcCol="1270" anchor="ctr" anchorCtr="0">
              <a:noAutofit/>
            </a:bodyPr>
            <a:lstStyle/>
            <a:p>
              <a:pPr lvl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600" kern="1200" dirty="0" smtClean="0"/>
                <a:t>Technology Design</a:t>
              </a:r>
              <a:endParaRPr lang="en-US" sz="1600" kern="1200" dirty="0"/>
            </a:p>
          </p:txBody>
        </p:sp>
      </p:grp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221053250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Technology Design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514350" indent="-514350">
              <a:buFont typeface="+mj-lt"/>
              <a:buAutoNum type="arabicPeriod" startAt="3"/>
            </a:pPr>
            <a:r>
              <a:rPr lang="en-US" altLang="en-US" dirty="0"/>
              <a:t>Network Design Tools</a:t>
            </a:r>
            <a:endParaRPr lang="en-US" dirty="0" smtClean="0"/>
          </a:p>
          <a:p>
            <a:pPr lvl="1"/>
            <a:r>
              <a:rPr lang="en-US" dirty="0" smtClean="0"/>
              <a:t>Modeling</a:t>
            </a:r>
          </a:p>
          <a:p>
            <a:pPr lvl="2"/>
            <a:r>
              <a:rPr lang="en-US" dirty="0" smtClean="0"/>
              <a:t>Users create diagrams of existing or proposed networks</a:t>
            </a:r>
            <a:endParaRPr lang="en-US" dirty="0"/>
          </a:p>
          <a:p>
            <a:pPr lvl="1"/>
            <a:r>
              <a:rPr lang="en-US" dirty="0" smtClean="0"/>
              <a:t>Discovery</a:t>
            </a:r>
          </a:p>
          <a:p>
            <a:pPr lvl="2"/>
            <a:r>
              <a:rPr lang="en-US" dirty="0" smtClean="0"/>
              <a:t>Some tools can automatically create network diagrams by examining existing network</a:t>
            </a:r>
            <a:endParaRPr lang="en-US" dirty="0"/>
          </a:p>
          <a:p>
            <a:pPr lvl="1"/>
            <a:r>
              <a:rPr lang="en-US" dirty="0" smtClean="0"/>
              <a:t>Simulation</a:t>
            </a:r>
          </a:p>
          <a:p>
            <a:pPr lvl="2"/>
            <a:r>
              <a:rPr lang="en-US" dirty="0"/>
              <a:t>A mathematical technique used to model the behavior of a </a:t>
            </a:r>
            <a:r>
              <a:rPr lang="en-US" dirty="0" smtClean="0"/>
              <a:t>network under </a:t>
            </a:r>
            <a:r>
              <a:rPr lang="en-US" dirty="0"/>
              <a:t>real conditions</a:t>
            </a:r>
          </a:p>
          <a:p>
            <a:pPr lvl="2"/>
            <a:r>
              <a:rPr lang="en-US" dirty="0"/>
              <a:t>Simulates applications and users generating traffic and responding to messages </a:t>
            </a:r>
          </a:p>
          <a:p>
            <a:pPr lvl="2"/>
            <a:r>
              <a:rPr lang="en-US" dirty="0" smtClean="0"/>
              <a:t>May highlight </a:t>
            </a:r>
            <a:r>
              <a:rPr lang="en-US" dirty="0"/>
              <a:t>potential </a:t>
            </a:r>
            <a:r>
              <a:rPr lang="en-US" dirty="0" smtClean="0"/>
              <a:t>problems</a:t>
            </a:r>
            <a:endParaRPr lang="en-US" dirty="0"/>
          </a:p>
        </p:txBody>
      </p:sp>
      <p:grpSp>
        <p:nvGrpSpPr>
          <p:cNvPr id="4" name="Group 3"/>
          <p:cNvGrpSpPr/>
          <p:nvPr/>
        </p:nvGrpSpPr>
        <p:grpSpPr>
          <a:xfrm>
            <a:off x="7302104" y="228600"/>
            <a:ext cx="1460896" cy="1460896"/>
            <a:chOff x="2195893" y="2061551"/>
            <a:chExt cx="1460896" cy="1460896"/>
          </a:xfrm>
        </p:grpSpPr>
        <p:sp>
          <p:nvSpPr>
            <p:cNvPr id="5" name="Oval 4"/>
            <p:cNvSpPr/>
            <p:nvPr/>
          </p:nvSpPr>
          <p:spPr>
            <a:xfrm>
              <a:off x="2195893" y="2061551"/>
              <a:ext cx="1460896" cy="1460896"/>
            </a:xfrm>
            <a:prstGeom prst="ellipse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3">
                <a:hueOff val="0"/>
                <a:satOff val="0"/>
                <a:lumOff val="0"/>
                <a:alphaOff val="0"/>
              </a:schemeClr>
            </a:fillRef>
            <a:effectRef idx="0">
              <a:schemeClr val="accent3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6" name="Oval 4"/>
            <p:cNvSpPr/>
            <p:nvPr/>
          </p:nvSpPr>
          <p:spPr>
            <a:xfrm>
              <a:off x="2409836" y="2275494"/>
              <a:ext cx="1033010" cy="103301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0320" tIns="20320" rIns="20320" bIns="20320" numCol="1" spcCol="1270" anchor="ctr" anchorCtr="0">
              <a:noAutofit/>
            </a:bodyPr>
            <a:lstStyle/>
            <a:p>
              <a:pPr lvl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600" kern="1200" dirty="0" smtClean="0"/>
                <a:t>Technology Design</a:t>
              </a:r>
              <a:endParaRPr lang="en-US" sz="1600" kern="1200" dirty="0"/>
            </a:p>
          </p:txBody>
        </p:sp>
      </p:grp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331034773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Technology Design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Deliverable: One or more physical network designs</a:t>
            </a:r>
          </a:p>
          <a:p>
            <a:pPr lvl="1"/>
            <a:r>
              <a:rPr lang="en-US" dirty="0" smtClean="0"/>
              <a:t>Multiple designs may be created to highlight tradeoffs between performance and cost</a:t>
            </a:r>
          </a:p>
          <a:p>
            <a:pPr lvl="1"/>
            <a:r>
              <a:rPr lang="en-US" dirty="0" smtClean="0"/>
              <a:t>Design of circuits and networking devices</a:t>
            </a:r>
          </a:p>
          <a:p>
            <a:pPr lvl="1"/>
            <a:r>
              <a:rPr lang="en-US" dirty="0" smtClean="0"/>
              <a:t>Designs for new/upgraded clients and servers</a:t>
            </a:r>
          </a:p>
          <a:p>
            <a:pPr lvl="1"/>
            <a:endParaRPr lang="en-US" dirty="0"/>
          </a:p>
        </p:txBody>
      </p:sp>
      <p:grpSp>
        <p:nvGrpSpPr>
          <p:cNvPr id="4" name="Group 3"/>
          <p:cNvGrpSpPr/>
          <p:nvPr/>
        </p:nvGrpSpPr>
        <p:grpSpPr>
          <a:xfrm>
            <a:off x="7302104" y="228600"/>
            <a:ext cx="1460896" cy="1460896"/>
            <a:chOff x="2195893" y="2061551"/>
            <a:chExt cx="1460896" cy="1460896"/>
          </a:xfrm>
        </p:grpSpPr>
        <p:sp>
          <p:nvSpPr>
            <p:cNvPr id="5" name="Oval 4"/>
            <p:cNvSpPr/>
            <p:nvPr/>
          </p:nvSpPr>
          <p:spPr>
            <a:xfrm>
              <a:off x="2195893" y="2061551"/>
              <a:ext cx="1460896" cy="1460896"/>
            </a:xfrm>
            <a:prstGeom prst="ellipse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3">
                <a:hueOff val="0"/>
                <a:satOff val="0"/>
                <a:lumOff val="0"/>
                <a:alphaOff val="0"/>
              </a:schemeClr>
            </a:fillRef>
            <a:effectRef idx="0">
              <a:schemeClr val="accent3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6" name="Oval 4"/>
            <p:cNvSpPr/>
            <p:nvPr/>
          </p:nvSpPr>
          <p:spPr>
            <a:xfrm>
              <a:off x="2409836" y="2275494"/>
              <a:ext cx="1033010" cy="103301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0320" tIns="20320" rIns="20320" bIns="20320" numCol="1" spcCol="1270" anchor="ctr" anchorCtr="0">
              <a:noAutofit/>
            </a:bodyPr>
            <a:lstStyle/>
            <a:p>
              <a:pPr lvl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600" kern="1200" dirty="0" smtClean="0"/>
                <a:t>Technology Design</a:t>
              </a:r>
              <a:endParaRPr lang="en-US" sz="1600" kern="1200" dirty="0"/>
            </a:p>
          </p:txBody>
        </p:sp>
      </p:grp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283994494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Outline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Network architecture components</a:t>
            </a:r>
          </a:p>
          <a:p>
            <a:r>
              <a:rPr lang="en-US" dirty="0" smtClean="0"/>
              <a:t>Traditional network design</a:t>
            </a:r>
          </a:p>
          <a:p>
            <a:r>
              <a:rPr lang="en-US" dirty="0" smtClean="0"/>
              <a:t>Building-block network design</a:t>
            </a:r>
          </a:p>
          <a:p>
            <a:pPr lvl="1"/>
            <a:r>
              <a:rPr lang="en-US" dirty="0" smtClean="0"/>
              <a:t>Needs analysis</a:t>
            </a:r>
          </a:p>
          <a:p>
            <a:pPr lvl="1"/>
            <a:r>
              <a:rPr lang="en-US" dirty="0" smtClean="0"/>
              <a:t>Technology design</a:t>
            </a:r>
          </a:p>
          <a:p>
            <a:pPr lvl="1"/>
            <a:r>
              <a:rPr lang="en-US" dirty="0" smtClean="0"/>
              <a:t>Cost assessment</a:t>
            </a:r>
          </a:p>
          <a:p>
            <a:r>
              <a:rPr lang="en-US" dirty="0" smtClean="0"/>
              <a:t>Implications for management</a:t>
            </a:r>
            <a:endParaRPr lang="en-US" dirty="0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17565424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Technology Design</a:t>
            </a:r>
            <a:endParaRPr lang="en-US" dirty="0"/>
          </a:p>
        </p:txBody>
      </p:sp>
      <p:grpSp>
        <p:nvGrpSpPr>
          <p:cNvPr id="4" name="Group 3"/>
          <p:cNvGrpSpPr/>
          <p:nvPr/>
        </p:nvGrpSpPr>
        <p:grpSpPr>
          <a:xfrm>
            <a:off x="7302104" y="228600"/>
            <a:ext cx="1460896" cy="1460896"/>
            <a:chOff x="2195893" y="2061551"/>
            <a:chExt cx="1460896" cy="1460896"/>
          </a:xfrm>
        </p:grpSpPr>
        <p:sp>
          <p:nvSpPr>
            <p:cNvPr id="5" name="Oval 4"/>
            <p:cNvSpPr/>
            <p:nvPr/>
          </p:nvSpPr>
          <p:spPr>
            <a:xfrm>
              <a:off x="2195893" y="2061551"/>
              <a:ext cx="1460896" cy="1460896"/>
            </a:xfrm>
            <a:prstGeom prst="ellipse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3">
                <a:hueOff val="0"/>
                <a:satOff val="0"/>
                <a:lumOff val="0"/>
                <a:alphaOff val="0"/>
              </a:schemeClr>
            </a:fillRef>
            <a:effectRef idx="0">
              <a:schemeClr val="accent3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6" name="Oval 4"/>
            <p:cNvSpPr/>
            <p:nvPr/>
          </p:nvSpPr>
          <p:spPr>
            <a:xfrm>
              <a:off x="2409836" y="2275494"/>
              <a:ext cx="1033010" cy="103301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0320" tIns="20320" rIns="20320" bIns="20320" numCol="1" spcCol="1270" anchor="ctr" anchorCtr="0">
              <a:noAutofit/>
            </a:bodyPr>
            <a:lstStyle/>
            <a:p>
              <a:pPr lvl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600" kern="1200" dirty="0" smtClean="0"/>
                <a:t>Technology Design</a:t>
              </a:r>
              <a:endParaRPr lang="en-US" sz="1600" kern="1200" dirty="0"/>
            </a:p>
          </p:txBody>
        </p:sp>
      </p:grp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95400" y="1371600"/>
            <a:ext cx="2254250" cy="863492"/>
          </a:xfrm>
          <a:prstGeom prst="rect">
            <a:avLst/>
          </a:prstGeom>
        </p:spPr>
      </p:pic>
      <p:pic>
        <p:nvPicPr>
          <p:cNvPr id="9" name="Picture 8" descr="c06f005.eps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3"/>
              <a:stretch>
                <a:fillRect/>
              </a:stretch>
            </p:blipFill>
          </mc:Choice>
          <mc:Fallback>
            <p:blipFill>
              <a:blip r:embed="rId4"/>
              <a:stretch>
                <a:fillRect/>
              </a:stretch>
            </p:blipFill>
          </mc:Fallback>
        </mc:AlternateContent>
        <p:spPr>
          <a:xfrm>
            <a:off x="3733799" y="1701800"/>
            <a:ext cx="5111482" cy="4775200"/>
          </a:xfrm>
          <a:prstGeom prst="rect">
            <a:avLst/>
          </a:prstGeom>
        </p:spPr>
      </p:pic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241705928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7299960" y="228600"/>
            <a:ext cx="1463040" cy="1463040"/>
            <a:chOff x="725" y="2038629"/>
            <a:chExt cx="1308720" cy="1308720"/>
          </a:xfrm>
        </p:grpSpPr>
        <p:sp>
          <p:nvSpPr>
            <p:cNvPr id="9" name="Oval 8"/>
            <p:cNvSpPr/>
            <p:nvPr/>
          </p:nvSpPr>
          <p:spPr>
            <a:xfrm>
              <a:off x="725" y="2038629"/>
              <a:ext cx="1308720" cy="1308720"/>
            </a:xfrm>
            <a:prstGeom prst="ellipse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4">
                <a:hueOff val="0"/>
                <a:satOff val="0"/>
                <a:lumOff val="0"/>
                <a:alphaOff val="0"/>
              </a:schemeClr>
            </a:fillRef>
            <a:effectRef idx="0">
              <a:schemeClr val="accent4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0" name="Oval 4"/>
            <p:cNvSpPr/>
            <p:nvPr/>
          </p:nvSpPr>
          <p:spPr>
            <a:xfrm>
              <a:off x="192383" y="2230287"/>
              <a:ext cx="925404" cy="92540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7780" tIns="17780" rIns="17780" bIns="17780" numCol="1" spcCol="1270" anchor="ctr" anchorCtr="0">
              <a:noAutofit/>
            </a:bodyPr>
            <a:lstStyle/>
            <a:p>
              <a:pPr lvl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400" kern="1200" dirty="0" smtClean="0"/>
                <a:t>Cost Assessment</a:t>
              </a:r>
              <a:endParaRPr lang="en-US" sz="1400" kern="1200" dirty="0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Cost Assessment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Financial analysis of the various technology </a:t>
            </a:r>
            <a:r>
              <a:rPr lang="en-US" dirty="0"/>
              <a:t>design alternatives</a:t>
            </a:r>
          </a:p>
          <a:p>
            <a:r>
              <a:rPr lang="en-US" dirty="0" smtClean="0"/>
              <a:t>Complex </a:t>
            </a:r>
            <a:r>
              <a:rPr lang="en-US" dirty="0"/>
              <a:t>process that requires analysis of many factors:</a:t>
            </a:r>
          </a:p>
          <a:p>
            <a:pPr lvl="1"/>
            <a:r>
              <a:rPr lang="en-US" dirty="0"/>
              <a:t>Circuit costs (cabling and installation)</a:t>
            </a:r>
          </a:p>
          <a:p>
            <a:pPr lvl="1"/>
            <a:r>
              <a:rPr lang="en-US" dirty="0"/>
              <a:t>Internetworking devices (switches and routers)</a:t>
            </a:r>
          </a:p>
          <a:p>
            <a:pPr lvl="1"/>
            <a:r>
              <a:rPr lang="en-US" dirty="0"/>
              <a:t>Hardware costs (clients, servers, power supplies)</a:t>
            </a:r>
          </a:p>
          <a:p>
            <a:pPr lvl="1"/>
            <a:r>
              <a:rPr lang="en-US" dirty="0"/>
              <a:t>Software costs (operating systems, application software and middleware)</a:t>
            </a:r>
          </a:p>
          <a:p>
            <a:pPr lvl="1"/>
            <a:r>
              <a:rPr lang="en-US" dirty="0"/>
              <a:t>Network management and maintenance costs </a:t>
            </a:r>
          </a:p>
          <a:p>
            <a:pPr lvl="1"/>
            <a:r>
              <a:rPr lang="en-US" dirty="0"/>
              <a:t>Operations costs to run the network</a:t>
            </a:r>
          </a:p>
          <a:p>
            <a:pPr lvl="1"/>
            <a:r>
              <a:rPr lang="en-US" dirty="0"/>
              <a:t>WAN and Internet circuits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420553552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7299960" y="228600"/>
            <a:ext cx="1463040" cy="1463040"/>
            <a:chOff x="725" y="2038629"/>
            <a:chExt cx="1308720" cy="1308720"/>
          </a:xfrm>
        </p:grpSpPr>
        <p:sp>
          <p:nvSpPr>
            <p:cNvPr id="9" name="Oval 8"/>
            <p:cNvSpPr/>
            <p:nvPr/>
          </p:nvSpPr>
          <p:spPr>
            <a:xfrm>
              <a:off x="725" y="2038629"/>
              <a:ext cx="1308720" cy="1308720"/>
            </a:xfrm>
            <a:prstGeom prst="ellipse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4">
                <a:hueOff val="0"/>
                <a:satOff val="0"/>
                <a:lumOff val="0"/>
                <a:alphaOff val="0"/>
              </a:schemeClr>
            </a:fillRef>
            <a:effectRef idx="0">
              <a:schemeClr val="accent4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0" name="Oval 4"/>
            <p:cNvSpPr/>
            <p:nvPr/>
          </p:nvSpPr>
          <p:spPr>
            <a:xfrm>
              <a:off x="192383" y="2230287"/>
              <a:ext cx="925404" cy="92540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7780" tIns="17780" rIns="17780" bIns="17780" numCol="1" spcCol="1270" anchor="ctr" anchorCtr="0">
              <a:noAutofit/>
            </a:bodyPr>
            <a:lstStyle/>
            <a:p>
              <a:pPr lvl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400" kern="1200" dirty="0" smtClean="0"/>
                <a:t>Cost Assessment</a:t>
              </a:r>
              <a:endParaRPr lang="en-US" sz="1400" kern="1200" dirty="0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Cost Assessment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/>
              <a:t>Request for proposal (RFP)</a:t>
            </a:r>
            <a:endParaRPr lang="en-US" dirty="0"/>
          </a:p>
          <a:p>
            <a:pPr lvl="1"/>
            <a:r>
              <a:rPr lang="en-US" dirty="0"/>
              <a:t>Detailed specification of equipment, software, and services desired from vendors</a:t>
            </a:r>
          </a:p>
          <a:p>
            <a:pPr lvl="1"/>
            <a:r>
              <a:rPr lang="en-US" dirty="0" smtClean="0"/>
              <a:t>Typically </a:t>
            </a:r>
            <a:r>
              <a:rPr lang="en-US" dirty="0"/>
              <a:t>used </a:t>
            </a:r>
            <a:r>
              <a:rPr lang="en-US" dirty="0" smtClean="0"/>
              <a:t>in large </a:t>
            </a:r>
            <a:r>
              <a:rPr lang="en-US" dirty="0"/>
              <a:t>network purchases</a:t>
            </a:r>
          </a:p>
          <a:p>
            <a:pPr lvl="1"/>
            <a:r>
              <a:rPr lang="en-US" dirty="0" smtClean="0"/>
              <a:t>May include timeline and evaluation criteria for proposals</a:t>
            </a:r>
            <a:endParaRPr lang="en-US" dirty="0"/>
          </a:p>
          <a:p>
            <a:r>
              <a:rPr lang="en-US" dirty="0" smtClean="0"/>
              <a:t>Allows the organization to evaluate offerings from different vendors</a:t>
            </a:r>
          </a:p>
          <a:p>
            <a:r>
              <a:rPr lang="en-US" dirty="0"/>
              <a:t>Multi-vendor </a:t>
            </a:r>
            <a:r>
              <a:rPr lang="en-US" dirty="0" smtClean="0"/>
              <a:t>proposals</a:t>
            </a:r>
            <a:endParaRPr lang="en-US" dirty="0"/>
          </a:p>
          <a:p>
            <a:pPr lvl="1"/>
            <a:r>
              <a:rPr lang="en-US" dirty="0" smtClean="0"/>
              <a:t>May provide </a:t>
            </a:r>
            <a:r>
              <a:rPr lang="en-US" dirty="0"/>
              <a:t>better performance</a:t>
            </a:r>
          </a:p>
          <a:p>
            <a:pPr lvl="1"/>
            <a:r>
              <a:rPr lang="en-US" dirty="0" smtClean="0"/>
              <a:t>May be less </a:t>
            </a:r>
            <a:r>
              <a:rPr lang="en-US" dirty="0"/>
              <a:t>expensive</a:t>
            </a:r>
          </a:p>
          <a:p>
            <a:pPr lvl="1"/>
            <a:r>
              <a:rPr lang="en-US" dirty="0" smtClean="0"/>
              <a:t>May be more </a:t>
            </a:r>
            <a:r>
              <a:rPr lang="en-US" dirty="0"/>
              <a:t>difficult to manage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317664569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7299960" y="228600"/>
            <a:ext cx="1463040" cy="1463040"/>
            <a:chOff x="725" y="2038629"/>
            <a:chExt cx="1308720" cy="1308720"/>
          </a:xfrm>
        </p:grpSpPr>
        <p:sp>
          <p:nvSpPr>
            <p:cNvPr id="9" name="Oval 8"/>
            <p:cNvSpPr/>
            <p:nvPr/>
          </p:nvSpPr>
          <p:spPr>
            <a:xfrm>
              <a:off x="725" y="2038629"/>
              <a:ext cx="1308720" cy="1308720"/>
            </a:xfrm>
            <a:prstGeom prst="ellipse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4">
                <a:hueOff val="0"/>
                <a:satOff val="0"/>
                <a:lumOff val="0"/>
                <a:alphaOff val="0"/>
              </a:schemeClr>
            </a:fillRef>
            <a:effectRef idx="0">
              <a:schemeClr val="accent4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0" name="Oval 4"/>
            <p:cNvSpPr/>
            <p:nvPr/>
          </p:nvSpPr>
          <p:spPr>
            <a:xfrm>
              <a:off x="192383" y="2230287"/>
              <a:ext cx="925404" cy="92540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7780" tIns="17780" rIns="17780" bIns="17780" numCol="1" spcCol="1270" anchor="ctr" anchorCtr="0">
              <a:noAutofit/>
            </a:bodyPr>
            <a:lstStyle/>
            <a:p>
              <a:pPr lvl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400" kern="1200" dirty="0" smtClean="0"/>
                <a:t>Cost Assessment</a:t>
              </a:r>
              <a:endParaRPr lang="en-US" sz="1400" kern="1200" dirty="0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Cost Assessment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Selling the </a:t>
            </a:r>
            <a:r>
              <a:rPr lang="en-US" dirty="0" smtClean="0"/>
              <a:t>proposal </a:t>
            </a:r>
            <a:r>
              <a:rPr lang="en-US" dirty="0"/>
              <a:t>to </a:t>
            </a:r>
            <a:r>
              <a:rPr lang="en-US" dirty="0" smtClean="0"/>
              <a:t>management</a:t>
            </a:r>
          </a:p>
          <a:p>
            <a:pPr lvl="1"/>
            <a:r>
              <a:rPr lang="en-US" dirty="0" smtClean="0"/>
              <a:t>Understand that networks, data centers, and most information technology is viewed as a cost center</a:t>
            </a:r>
          </a:p>
          <a:p>
            <a:pPr lvl="1"/>
            <a:r>
              <a:rPr lang="en-US" dirty="0" smtClean="0"/>
              <a:t>Make a business case by focusing on organizational needs and strategy</a:t>
            </a:r>
          </a:p>
          <a:p>
            <a:pPr lvl="1"/>
            <a:r>
              <a:rPr lang="en-US" dirty="0" smtClean="0"/>
              <a:t>The importance of network speed, reliability, and security are easy for non-technical users to understand</a:t>
            </a:r>
          </a:p>
          <a:p>
            <a:pPr lvl="1"/>
            <a:r>
              <a:rPr lang="en-US" dirty="0" smtClean="0"/>
              <a:t>Avoid focusing on technical details and jargon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238297251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7299960" y="228600"/>
            <a:ext cx="1463040" cy="1463040"/>
            <a:chOff x="725" y="2038629"/>
            <a:chExt cx="1308720" cy="1308720"/>
          </a:xfrm>
        </p:grpSpPr>
        <p:sp>
          <p:nvSpPr>
            <p:cNvPr id="9" name="Oval 8"/>
            <p:cNvSpPr/>
            <p:nvPr/>
          </p:nvSpPr>
          <p:spPr>
            <a:xfrm>
              <a:off x="725" y="2038629"/>
              <a:ext cx="1308720" cy="1308720"/>
            </a:xfrm>
            <a:prstGeom prst="ellipse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4">
                <a:hueOff val="0"/>
                <a:satOff val="0"/>
                <a:lumOff val="0"/>
                <a:alphaOff val="0"/>
              </a:schemeClr>
            </a:fillRef>
            <a:effectRef idx="0">
              <a:schemeClr val="accent4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0" name="Oval 4"/>
            <p:cNvSpPr/>
            <p:nvPr/>
          </p:nvSpPr>
          <p:spPr>
            <a:xfrm>
              <a:off x="192383" y="2230287"/>
              <a:ext cx="925404" cy="92540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7780" tIns="17780" rIns="17780" bIns="17780" numCol="1" spcCol="1270" anchor="ctr" anchorCtr="0">
              <a:noAutofit/>
            </a:bodyPr>
            <a:lstStyle/>
            <a:p>
              <a:pPr lvl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400" kern="1200" dirty="0" smtClean="0"/>
                <a:t>Cost Assessment</a:t>
              </a:r>
              <a:endParaRPr lang="en-US" sz="1400" kern="1200" dirty="0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Cost Assessment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Deliverables</a:t>
            </a:r>
          </a:p>
          <a:p>
            <a:pPr lvl="1"/>
            <a:r>
              <a:rPr lang="en-US" dirty="0" smtClean="0"/>
              <a:t>Finalized RFP that is sent to vendors</a:t>
            </a:r>
          </a:p>
          <a:p>
            <a:pPr lvl="1"/>
            <a:r>
              <a:rPr lang="en-US" dirty="0" smtClean="0"/>
              <a:t>Revised technology design with detailed specifications including exact products and costs</a:t>
            </a:r>
          </a:p>
          <a:p>
            <a:pPr lvl="1"/>
            <a:r>
              <a:rPr lang="en-US" dirty="0" smtClean="0"/>
              <a:t>Business case for the network design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308006403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Implications for Management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Network design increasingly relies on standardized technologies and a building-block design</a:t>
            </a:r>
          </a:p>
          <a:p>
            <a:r>
              <a:rPr lang="en-US" dirty="0" smtClean="0"/>
              <a:t>The cost of hardware, software, and circuits is less expensive in the long-run than human resources to manage network</a:t>
            </a:r>
          </a:p>
          <a:p>
            <a:pPr lvl="1"/>
            <a:r>
              <a:rPr lang="en-US" dirty="0" smtClean="0"/>
              <a:t>This may make more expensive hardware that is easier to manage a better long-term financial decision</a:t>
            </a:r>
          </a:p>
          <a:p>
            <a:r>
              <a:rPr lang="en-US" dirty="0" smtClean="0"/>
              <a:t>Network usage continues to grow and designing networks with extra capacity is less expensive than upgrading later</a:t>
            </a:r>
            <a:endParaRPr lang="en-US" dirty="0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35328715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Network Architecture Components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Local area network (LAN) – Ch. 7</a:t>
            </a:r>
          </a:p>
          <a:p>
            <a:r>
              <a:rPr lang="en-US" dirty="0" smtClean="0"/>
              <a:t>Building backbone network (or distribution layer) – Ch. 8</a:t>
            </a:r>
          </a:p>
          <a:p>
            <a:r>
              <a:rPr lang="en-US" dirty="0" smtClean="0"/>
              <a:t>Campus backbone (or core layer) – Ch. 8</a:t>
            </a:r>
          </a:p>
          <a:p>
            <a:r>
              <a:rPr lang="en-US" dirty="0" smtClean="0"/>
              <a:t>Data center – Ch. 7</a:t>
            </a:r>
          </a:p>
          <a:p>
            <a:r>
              <a:rPr lang="en-US" dirty="0" smtClean="0"/>
              <a:t>Enterprise edge</a:t>
            </a:r>
          </a:p>
          <a:p>
            <a:pPr lvl="1"/>
            <a:r>
              <a:rPr lang="en-US" dirty="0" smtClean="0"/>
              <a:t>Wide area network (WAN) – Ch. 9</a:t>
            </a:r>
          </a:p>
          <a:p>
            <a:pPr lvl="1"/>
            <a:r>
              <a:rPr lang="en-US" dirty="0" smtClean="0"/>
              <a:t>Internet access – Ch. 10</a:t>
            </a:r>
          </a:p>
          <a:p>
            <a:pPr lvl="1"/>
            <a:r>
              <a:rPr lang="en-US" dirty="0" smtClean="0"/>
              <a:t>e-commerce edge – Ch. 7 &amp; 11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156814244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Network Architecture Components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95400" y="1143000"/>
            <a:ext cx="1828800" cy="751368"/>
          </a:xfrm>
          <a:prstGeom prst="rect">
            <a:avLst/>
          </a:prstGeom>
        </p:spPr>
      </p:pic>
      <p:pic>
        <p:nvPicPr>
          <p:cNvPr id="6" name="Picture 5" descr="c06f001.eps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3"/>
              <a:stretch>
                <a:fillRect/>
              </a:stretch>
            </p:blipFill>
          </mc:Choice>
          <mc:Fallback>
            <p:blipFill>
              <a:blip r:embed="rId4"/>
              <a:stretch>
                <a:fillRect/>
              </a:stretch>
            </p:blipFill>
          </mc:Fallback>
        </mc:AlternateContent>
        <p:spPr>
          <a:xfrm>
            <a:off x="1828800" y="1828800"/>
            <a:ext cx="6477000" cy="4740696"/>
          </a:xfrm>
          <a:prstGeom prst="rect">
            <a:avLst/>
          </a:prstGeom>
        </p:spPr>
      </p:pic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281300007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Traditional Network Design</a:t>
            </a:r>
          </a:p>
        </p:txBody>
      </p:sp>
      <p:sp>
        <p:nvSpPr>
          <p:cNvPr id="6148" name="Rectangle 5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altLang="en-US" sz="2000" dirty="0"/>
              <a:t>A structured systems analysis and design process</a:t>
            </a:r>
          </a:p>
          <a:p>
            <a:pPr>
              <a:lnSpc>
                <a:spcPct val="90000"/>
              </a:lnSpc>
            </a:pPr>
            <a:r>
              <a:rPr lang="en-US" altLang="en-US" sz="2000" dirty="0"/>
              <a:t>Network </a:t>
            </a:r>
            <a:r>
              <a:rPr lang="en-US" altLang="en-US" sz="2000" b="1" dirty="0"/>
              <a:t>analysis phase</a:t>
            </a:r>
            <a:r>
              <a:rPr lang="en-US" altLang="en-US" sz="2000" dirty="0"/>
              <a:t> includes:</a:t>
            </a:r>
          </a:p>
          <a:p>
            <a:pPr lvl="1">
              <a:lnSpc>
                <a:spcPct val="90000"/>
              </a:lnSpc>
            </a:pPr>
            <a:r>
              <a:rPr lang="en-US" altLang="en-US" sz="2000" dirty="0"/>
              <a:t>Meeting with users to determine the needs and applications</a:t>
            </a:r>
          </a:p>
          <a:p>
            <a:pPr lvl="1">
              <a:lnSpc>
                <a:spcPct val="90000"/>
              </a:lnSpc>
            </a:pPr>
            <a:r>
              <a:rPr lang="en-US" altLang="en-US" sz="2000" dirty="0"/>
              <a:t>Estimating data traffic on each part of the network</a:t>
            </a:r>
          </a:p>
          <a:p>
            <a:pPr>
              <a:lnSpc>
                <a:spcPct val="90000"/>
              </a:lnSpc>
            </a:pPr>
            <a:r>
              <a:rPr lang="en-US" altLang="en-US" sz="2000" dirty="0"/>
              <a:t>During the network </a:t>
            </a:r>
            <a:r>
              <a:rPr lang="en-US" altLang="en-US" sz="2000" b="1" dirty="0"/>
              <a:t>design phase</a:t>
            </a:r>
            <a:r>
              <a:rPr lang="en-US" altLang="en-US" sz="2000" dirty="0"/>
              <a:t>, the logical and physical networks are designed and circuits and hardware selected</a:t>
            </a:r>
          </a:p>
          <a:p>
            <a:pPr>
              <a:lnSpc>
                <a:spcPct val="90000"/>
              </a:lnSpc>
            </a:pPr>
            <a:r>
              <a:rPr lang="en-US" altLang="en-US" sz="2000" b="1" dirty="0" smtClean="0"/>
              <a:t>Implementation </a:t>
            </a:r>
            <a:r>
              <a:rPr lang="en-US" altLang="en-US" sz="2000" b="1" dirty="0"/>
              <a:t>phase </a:t>
            </a:r>
            <a:r>
              <a:rPr lang="en-US" altLang="en-US" sz="2000" dirty="0"/>
              <a:t>is the building and implementing of the network</a:t>
            </a:r>
          </a:p>
          <a:p>
            <a:pPr eaLnBrk="1" hangingPunct="1">
              <a:lnSpc>
                <a:spcPct val="90000"/>
              </a:lnSpc>
            </a:pPr>
            <a:endParaRPr lang="en-US" altLang="en-US" sz="2000" dirty="0" smtClean="0"/>
          </a:p>
        </p:txBody>
      </p:sp>
      <p:graphicFrame>
        <p:nvGraphicFramePr>
          <p:cNvPr id="2" name="Diagram 1"/>
          <p:cNvGraphicFramePr/>
          <p:nvPr>
            <p:extLst>
              <p:ext uri="{D42A27DB-BD31-4B8C-83A1-F6EECF244321}">
                <p14:mod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3577727089"/>
              </p:ext>
            </p:extLst>
          </p:nvPr>
        </p:nvGraphicFramePr>
        <p:xfrm>
          <a:off x="609600" y="4038600"/>
          <a:ext cx="8077200" cy="2413000"/>
        </p:xfrm>
        <a:graphic>
          <a:graphicData uri="http://schemas.openxmlformats.org/drawingml/2006/diagram">
            <a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300850509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Traditional Network Design</a:t>
            </a:r>
          </a:p>
        </p:txBody>
      </p:sp>
      <p:sp>
        <p:nvSpPr>
          <p:cNvPr id="6148" name="Rectangle 5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</a:pPr>
            <a:r>
              <a:rPr lang="en-US" altLang="en-US" sz="2400" dirty="0" smtClean="0"/>
              <a:t>Pros</a:t>
            </a:r>
          </a:p>
          <a:p>
            <a:pPr lvl="1">
              <a:lnSpc>
                <a:spcPct val="90000"/>
              </a:lnSpc>
            </a:pPr>
            <a:r>
              <a:rPr lang="en-US" altLang="en-US" sz="2400" dirty="0" smtClean="0"/>
              <a:t>Useful for static and slowly evolving networks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400" dirty="0" smtClean="0"/>
              <a:t>Cons</a:t>
            </a:r>
          </a:p>
          <a:p>
            <a:pPr lvl="1">
              <a:lnSpc>
                <a:spcPct val="90000"/>
              </a:lnSpc>
            </a:pPr>
            <a:r>
              <a:rPr lang="en-US" altLang="en-US" sz="2400" dirty="0" smtClean="0"/>
              <a:t>Costly</a:t>
            </a:r>
          </a:p>
          <a:p>
            <a:pPr lvl="1">
              <a:lnSpc>
                <a:spcPct val="90000"/>
              </a:lnSpc>
            </a:pPr>
            <a:r>
              <a:rPr lang="en-US" altLang="en-US" sz="2400" dirty="0"/>
              <a:t>T</a:t>
            </a:r>
            <a:r>
              <a:rPr lang="en-US" altLang="en-US" sz="2400" dirty="0" smtClean="0"/>
              <a:t>ime consuming</a:t>
            </a:r>
          </a:p>
          <a:p>
            <a:pPr lvl="1">
              <a:lnSpc>
                <a:spcPct val="90000"/>
              </a:lnSpc>
            </a:pPr>
            <a:r>
              <a:rPr lang="en-US" altLang="en-US" sz="2400" dirty="0" smtClean="0"/>
              <a:t>This approach may not be adequate today due to:</a:t>
            </a:r>
          </a:p>
          <a:p>
            <a:pPr lvl="2">
              <a:lnSpc>
                <a:spcPct val="90000"/>
              </a:lnSpc>
            </a:pPr>
            <a:r>
              <a:rPr lang="en-US" altLang="en-US" sz="2000" dirty="0" smtClean="0"/>
              <a:t>Rapid changes in technology</a:t>
            </a:r>
          </a:p>
          <a:p>
            <a:pPr lvl="2">
              <a:lnSpc>
                <a:spcPct val="90000"/>
              </a:lnSpc>
            </a:pPr>
            <a:r>
              <a:rPr lang="en-US" altLang="en-US" sz="2000" dirty="0" smtClean="0"/>
              <a:t>Escalating network traffic demands</a:t>
            </a:r>
          </a:p>
          <a:p>
            <a:pPr lvl="2">
              <a:lnSpc>
                <a:spcPct val="90000"/>
              </a:lnSpc>
            </a:pPr>
            <a:r>
              <a:rPr lang="en-US" altLang="en-US" sz="2000" dirty="0" smtClean="0"/>
              <a:t>Decrease in hardware costs and increase in staff costs</a:t>
            </a:r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290822372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Rectangle 10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Building Block Network Design</a:t>
            </a:r>
          </a:p>
        </p:txBody>
      </p:sp>
      <p:sp>
        <p:nvSpPr>
          <p:cNvPr id="8196" name="Rectangle 11"/>
          <p:cNvSpPr>
            <a:spLocks noGrp="1" noChangeArrowheads="1"/>
          </p:cNvSpPr>
          <p:nvPr>
            <p:ph idx="1"/>
          </p:nvPr>
        </p:nvSpPr>
        <p:spPr>
          <a:xfrm>
            <a:off x="1143000" y="1676400"/>
            <a:ext cx="4876800" cy="4214813"/>
          </a:xfrm>
        </p:spPr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</a:pPr>
            <a:r>
              <a:rPr lang="en-US" altLang="en-US" sz="2400" dirty="0" smtClean="0"/>
              <a:t>Uses a few standard components to simplify design and reduce costs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400" dirty="0" smtClean="0"/>
              <a:t>Iterative design phases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000" dirty="0" smtClean="0"/>
              <a:t>Needs analysis</a:t>
            </a:r>
          </a:p>
          <a:p>
            <a:pPr lvl="2">
              <a:lnSpc>
                <a:spcPct val="90000"/>
              </a:lnSpc>
            </a:pPr>
            <a:r>
              <a:rPr lang="en-US" altLang="en-US" sz="1600" dirty="0" smtClean="0"/>
              <a:t>Understand current and future network needs (users and applications)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000" dirty="0" smtClean="0"/>
              <a:t>Technology design</a:t>
            </a:r>
          </a:p>
          <a:p>
            <a:pPr lvl="2">
              <a:lnSpc>
                <a:spcPct val="90000"/>
              </a:lnSpc>
            </a:pPr>
            <a:r>
              <a:rPr lang="en-US" altLang="en-US" sz="1600" dirty="0" smtClean="0"/>
              <a:t>Examine available technologies to determine which meet or exceed needs</a:t>
            </a:r>
          </a:p>
          <a:p>
            <a:pPr lvl="2">
              <a:lnSpc>
                <a:spcPct val="90000"/>
              </a:lnSpc>
            </a:pPr>
            <a:r>
              <a:rPr lang="en-US" altLang="en-US" sz="1600" dirty="0" smtClean="0"/>
              <a:t>If needs are difficult to estimate, build higher capacity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000" dirty="0" smtClean="0"/>
              <a:t>Cost assessment</a:t>
            </a:r>
          </a:p>
          <a:p>
            <a:pPr lvl="2">
              <a:lnSpc>
                <a:spcPct val="90000"/>
              </a:lnSpc>
            </a:pPr>
            <a:r>
              <a:rPr lang="en-US" altLang="en-US" sz="1600" dirty="0" smtClean="0"/>
              <a:t>Evaluate financial costs of technology</a:t>
            </a:r>
          </a:p>
        </p:txBody>
      </p:sp>
      <p:graphicFrame>
        <p:nvGraphicFramePr>
          <p:cNvPr id="2" name="Diagram 1"/>
          <p:cNvGraphicFramePr/>
          <p:nvPr>
            <p:extLst>
              <p:ext uri="{D42A27DB-BD31-4B8C-83A1-F6EECF244321}">
                <p14:mod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1995203260"/>
              </p:ext>
            </p:extLst>
          </p:nvPr>
        </p:nvGraphicFramePr>
        <p:xfrm>
          <a:off x="5638800" y="2108200"/>
          <a:ext cx="3276600" cy="3683000"/>
        </p:xfrm>
        <a:graphic>
          <a:graphicData uri="http://schemas.openxmlformats.org/drawingml/2006/diagram">
            <a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62946906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 eaLnBrk="1" hangingPunct="1"/>
            <a:r>
              <a:rPr lang="en-US" altLang="en-US" dirty="0" smtClean="0"/>
              <a:t>Needs Analysis</a:t>
            </a:r>
          </a:p>
        </p:txBody>
      </p:sp>
      <p:sp>
        <p:nvSpPr>
          <p:cNvPr id="12292" name="Rectangle 7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sz="2400" dirty="0" smtClean="0"/>
              <a:t>Why is the network needed?</a:t>
            </a:r>
          </a:p>
          <a:p>
            <a:pPr lvl="1">
              <a:lnSpc>
                <a:spcPct val="90000"/>
              </a:lnSpc>
            </a:pPr>
            <a:r>
              <a:rPr lang="en-US" altLang="en-US" sz="2400" dirty="0" smtClean="0"/>
              <a:t>Performance issues may exist</a:t>
            </a:r>
          </a:p>
          <a:p>
            <a:pPr lvl="1">
              <a:lnSpc>
                <a:spcPct val="90000"/>
              </a:lnSpc>
            </a:pPr>
            <a:r>
              <a:rPr lang="en-US" altLang="en-US" sz="2400" dirty="0" smtClean="0"/>
              <a:t>The organization may be standardizing</a:t>
            </a:r>
          </a:p>
          <a:p>
            <a:pPr lvl="1">
              <a:lnSpc>
                <a:spcPct val="90000"/>
              </a:lnSpc>
            </a:pPr>
            <a:r>
              <a:rPr lang="en-US" altLang="en-US" sz="2400" dirty="0" smtClean="0"/>
              <a:t>Hardware may need replacement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400" dirty="0" smtClean="0"/>
              <a:t>What users and applications must be supported?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400" dirty="0" smtClean="0"/>
              <a:t>Goals differ depending on the network component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000" dirty="0" smtClean="0"/>
              <a:t>LAN and BN typically are built with organizational ownership and are often built with excess capacity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000" dirty="0" smtClean="0"/>
              <a:t>WANs rely more on leased equipment and circuits are typically designed at or near capacity with organizations leasing additional circuits as required</a:t>
            </a:r>
          </a:p>
        </p:txBody>
      </p:sp>
      <p:grpSp>
        <p:nvGrpSpPr>
          <p:cNvPr id="9" name="Group 8"/>
          <p:cNvGrpSpPr/>
          <p:nvPr/>
        </p:nvGrpSpPr>
        <p:grpSpPr>
          <a:xfrm>
            <a:off x="7302104" y="228600"/>
            <a:ext cx="1460896" cy="1460896"/>
            <a:chOff x="1098351" y="160552"/>
            <a:chExt cx="1460896" cy="1460896"/>
          </a:xfrm>
        </p:grpSpPr>
        <p:sp>
          <p:nvSpPr>
            <p:cNvPr id="10" name="Oval 9"/>
            <p:cNvSpPr/>
            <p:nvPr/>
          </p:nvSpPr>
          <p:spPr>
            <a:xfrm>
              <a:off x="1098351" y="160552"/>
              <a:ext cx="1460896" cy="1460896"/>
            </a:xfrm>
            <a:prstGeom prst="ellipse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hueOff val="0"/>
                <a:satOff val="0"/>
                <a:lumOff val="0"/>
                <a:alphaOff val="0"/>
              </a:schemeClr>
            </a:fillRef>
            <a:effectRef idx="0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1" name="Oval 4"/>
            <p:cNvSpPr/>
            <p:nvPr/>
          </p:nvSpPr>
          <p:spPr>
            <a:xfrm>
              <a:off x="1312294" y="374495"/>
              <a:ext cx="1033010" cy="103301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0320" tIns="20320" rIns="20320" bIns="20320" numCol="1" spcCol="1270" anchor="ctr" anchorCtr="0">
              <a:noAutofit/>
            </a:bodyPr>
            <a:lstStyle/>
            <a:p>
              <a:pPr lvl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600" kern="1200" dirty="0" smtClean="0"/>
                <a:t>Needs Analysis</a:t>
              </a:r>
              <a:endParaRPr lang="en-US" sz="1600" kern="1200" dirty="0"/>
            </a:p>
          </p:txBody>
        </p:sp>
      </p:grp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323504083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Needs Analysis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Baselines</a:t>
            </a:r>
          </a:p>
          <a:p>
            <a:pPr lvl="1"/>
            <a:r>
              <a:rPr lang="en-US" dirty="0"/>
              <a:t>Create metrics of current operations to compare design requirements against</a:t>
            </a:r>
          </a:p>
          <a:p>
            <a:pPr lvl="1"/>
            <a:r>
              <a:rPr lang="en-US" dirty="0"/>
              <a:t>Baselines may include</a:t>
            </a:r>
          </a:p>
          <a:p>
            <a:pPr lvl="2"/>
            <a:r>
              <a:rPr lang="en-US" dirty="0"/>
              <a:t>Sequence of operations</a:t>
            </a:r>
          </a:p>
          <a:p>
            <a:pPr lvl="2"/>
            <a:r>
              <a:rPr lang="en-US" dirty="0"/>
              <a:t>Processing times</a:t>
            </a:r>
          </a:p>
          <a:p>
            <a:pPr lvl="2"/>
            <a:r>
              <a:rPr lang="en-US" dirty="0"/>
              <a:t>Work volumes</a:t>
            </a:r>
          </a:p>
          <a:p>
            <a:pPr lvl="2"/>
            <a:r>
              <a:rPr lang="en-US" dirty="0"/>
              <a:t>Existing costs</a:t>
            </a:r>
          </a:p>
          <a:p>
            <a:pPr lvl="2"/>
            <a:r>
              <a:rPr lang="en-US" dirty="0"/>
              <a:t>Existing user/management needs</a:t>
            </a:r>
          </a:p>
          <a:p>
            <a:endParaRPr lang="en-US" dirty="0"/>
          </a:p>
        </p:txBody>
      </p:sp>
      <p:grpSp>
        <p:nvGrpSpPr>
          <p:cNvPr id="4" name="Group 3"/>
          <p:cNvGrpSpPr/>
          <p:nvPr/>
        </p:nvGrpSpPr>
        <p:grpSpPr>
          <a:xfrm>
            <a:off x="7302104" y="228600"/>
            <a:ext cx="1460896" cy="1460896"/>
            <a:chOff x="1098351" y="160552"/>
            <a:chExt cx="1460896" cy="1460896"/>
          </a:xfrm>
        </p:grpSpPr>
        <p:sp>
          <p:nvSpPr>
            <p:cNvPr id="5" name="Oval 4"/>
            <p:cNvSpPr/>
            <p:nvPr/>
          </p:nvSpPr>
          <p:spPr>
            <a:xfrm>
              <a:off x="1098351" y="160552"/>
              <a:ext cx="1460896" cy="1460896"/>
            </a:xfrm>
            <a:prstGeom prst="ellipse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hueOff val="0"/>
                <a:satOff val="0"/>
                <a:lumOff val="0"/>
                <a:alphaOff val="0"/>
              </a:schemeClr>
            </a:fillRef>
            <a:effectRef idx="0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6" name="Oval 4"/>
            <p:cNvSpPr/>
            <p:nvPr/>
          </p:nvSpPr>
          <p:spPr>
            <a:xfrm>
              <a:off x="1312294" y="374495"/>
              <a:ext cx="1033010" cy="103301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0320" tIns="20320" rIns="20320" bIns="20320" numCol="1" spcCol="1270" anchor="ctr" anchorCtr="0">
              <a:noAutofit/>
            </a:bodyPr>
            <a:lstStyle/>
            <a:p>
              <a:pPr lvl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600" kern="1200" dirty="0" smtClean="0"/>
                <a:t>Needs Analysis</a:t>
              </a:r>
              <a:endParaRPr lang="en-US" sz="1600" kern="1200" dirty="0"/>
            </a:p>
          </p:txBody>
        </p:sp>
      </p:grp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1152998065"/>
      </p:ext>
    </p:extLst>
  </p:cSld>
  <p:clrMapOvr>
    <a:masterClrMapping/>
  </p:clrMapOvr>
</p:sld>
</file>

<file path=ppt/theme/theme1.xml><?xml version="1.0" encoding="utf-8"?>
<a:theme xmlns:a="http://schemas.openxmlformats.org/drawingml/2006/main" name="fitzgerald12e_ppt_templat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fitzgerald12e_ppt_template.thmx</Template>
  <TotalTime>3248</TotalTime>
  <Words>1166</Words>
  <Application>Microsoft Macintosh PowerPoint</Application>
  <PresentationFormat>On-screen Show (4:3)</PresentationFormat>
  <Paragraphs>193</Paragraphs>
  <Slides>25</Slides>
  <Notes>0</Notes>
  <HiddenSlides>0</HiddenSlides>
  <MMClips>0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6" baseType="lpstr">
      <vt:lpstr>fitzgerald12e_ppt_template</vt:lpstr>
      <vt:lpstr>Business Data Communications &amp; Networking</vt:lpstr>
      <vt:lpstr>Outline</vt:lpstr>
      <vt:lpstr>Network Architecture Components</vt:lpstr>
      <vt:lpstr>Network Architecture Components</vt:lpstr>
      <vt:lpstr>Traditional Network Design</vt:lpstr>
      <vt:lpstr>Traditional Network Design</vt:lpstr>
      <vt:lpstr>Building Block Network Design</vt:lpstr>
      <vt:lpstr>Needs Analysis</vt:lpstr>
      <vt:lpstr>Needs Analysis</vt:lpstr>
      <vt:lpstr>Needs Analysis</vt:lpstr>
      <vt:lpstr>Needs Analysis</vt:lpstr>
      <vt:lpstr>Needs Analysis</vt:lpstr>
      <vt:lpstr>Technology Design</vt:lpstr>
      <vt:lpstr>Technology Design</vt:lpstr>
      <vt:lpstr>Technology Design</vt:lpstr>
      <vt:lpstr>Technology Design</vt:lpstr>
      <vt:lpstr>Technology Design</vt:lpstr>
      <vt:lpstr>Technology Design</vt:lpstr>
      <vt:lpstr>Technology Design</vt:lpstr>
      <vt:lpstr>Technology Design</vt:lpstr>
      <vt:lpstr>Cost Assessment</vt:lpstr>
      <vt:lpstr>Cost Assessment</vt:lpstr>
      <vt:lpstr>Cost Assessment</vt:lpstr>
      <vt:lpstr>Cost Assessment</vt:lpstr>
      <vt:lpstr>Implications for Management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Taylor Wells</dc:creator>
  <cp:lastModifiedBy>Elizabeth Pearson</cp:lastModifiedBy>
  <cp:revision>118</cp:revision>
  <dcterms:created xsi:type="dcterms:W3CDTF">2014-08-04T14:58:13Z</dcterms:created>
  <dcterms:modified xsi:type="dcterms:W3CDTF">2014-08-04T15:03:24Z</dcterms:modified>
</cp:coreProperties>
</file>