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7" r:id="rId3"/>
    <p:sldId id="279" r:id="rId4"/>
    <p:sldId id="281" r:id="rId5"/>
    <p:sldId id="269" r:id="rId6"/>
    <p:sldId id="296" r:id="rId7"/>
    <p:sldId id="295" r:id="rId8"/>
    <p:sldId id="294" r:id="rId9"/>
    <p:sldId id="282" r:id="rId10"/>
    <p:sldId id="272" r:id="rId11"/>
    <p:sldId id="283" r:id="rId12"/>
    <p:sldId id="273" r:id="rId13"/>
    <p:sldId id="297" r:id="rId14"/>
    <p:sldId id="284" r:id="rId15"/>
    <p:sldId id="274" r:id="rId16"/>
    <p:sldId id="289" r:id="rId17"/>
    <p:sldId id="298" r:id="rId18"/>
    <p:sldId id="290" r:id="rId19"/>
    <p:sldId id="285" r:id="rId20"/>
    <p:sldId id="275" r:id="rId21"/>
    <p:sldId id="286" r:id="rId22"/>
    <p:sldId id="276" r:id="rId23"/>
    <p:sldId id="299" r:id="rId24"/>
    <p:sldId id="300" r:id="rId25"/>
    <p:sldId id="301" r:id="rId26"/>
    <p:sldId id="291" r:id="rId27"/>
    <p:sldId id="287" r:id="rId28"/>
    <p:sldId id="277" r:id="rId29"/>
    <p:sldId id="302" r:id="rId30"/>
    <p:sldId id="292" r:id="rId31"/>
    <p:sldId id="288" r:id="rId32"/>
    <p:sldId id="293" r:id="rId33"/>
    <p:sldId id="278" r:id="rId34"/>
    <p:sldId id="280" r:id="rId35"/>
    <p:sldId id="270" r:id="rId36"/>
    <p:sldId id="271" r:id="rId3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41402EF-72EA-4F86-9227-E1922CEE125F}">
          <p14:sldIdLst>
            <p14:sldId id="256"/>
            <p14:sldId id="267"/>
            <p14:sldId id="279"/>
          </p14:sldIdLst>
        </p14:section>
        <p14:section name="The Problem of State in Web Applications" id="{211C0543-2A25-2B49-9603-D20D6E60DD0A}">
          <p14:sldIdLst>
            <p14:sldId id="281"/>
            <p14:sldId id="269"/>
            <p14:sldId id="296"/>
            <p14:sldId id="295"/>
            <p14:sldId id="294"/>
          </p14:sldIdLst>
        </p14:section>
        <p14:section name="Passing Information via Query Strings" id="{DE74AE37-09F7-D741-B0A9-723FD9E5532E}">
          <p14:sldIdLst>
            <p14:sldId id="282"/>
            <p14:sldId id="272"/>
          </p14:sldIdLst>
        </p14:section>
        <p14:section name="Passing Information via the URL Path" id="{71CE88C9-12DE-4746-8BC1-C8661CA69C61}">
          <p14:sldIdLst>
            <p14:sldId id="283"/>
            <p14:sldId id="273"/>
            <p14:sldId id="297"/>
          </p14:sldIdLst>
        </p14:section>
        <p14:section name="Cookies" id="{D784B07A-C8A8-524E-A8CE-6B45EC8E43F0}">
          <p14:sldIdLst>
            <p14:sldId id="284"/>
            <p14:sldId id="274"/>
            <p14:sldId id="289"/>
            <p14:sldId id="298"/>
            <p14:sldId id="290"/>
            <p14:sldId id="285"/>
          </p14:sldIdLst>
        </p14:section>
        <p14:section name="Serialization" id="{95423D83-0C52-414F-B34D-B3458A9F941A}">
          <p14:sldIdLst>
            <p14:sldId id="275"/>
          </p14:sldIdLst>
        </p14:section>
        <p14:section name="Session State" id="{25183FB4-F8A0-B24C-ACDE-F31E57AF7D35}">
          <p14:sldIdLst>
            <p14:sldId id="286"/>
            <p14:sldId id="276"/>
            <p14:sldId id="299"/>
            <p14:sldId id="300"/>
            <p14:sldId id="301"/>
            <p14:sldId id="291"/>
          </p14:sldIdLst>
        </p14:section>
        <p14:section name="HTML5 Web Storage" id="{D0CFCA30-DE5A-884D-8B7C-E3AEC08622CC}">
          <p14:sldIdLst>
            <p14:sldId id="287"/>
            <p14:sldId id="277"/>
            <p14:sldId id="302"/>
            <p14:sldId id="292"/>
          </p14:sldIdLst>
        </p14:section>
        <p14:section name="Caching" id="{E9664369-251A-3647-A50B-818F7D2ECFDC}">
          <p14:sldIdLst>
            <p14:sldId id="288"/>
            <p14:sldId id="293"/>
            <p14:sldId id="278"/>
          </p14:sldIdLst>
        </p14:section>
        <p14:section name="Summary" id="{6016C672-7EF5-8544-9FEE-5F02D5CD42F5}">
          <p14:sldIdLst>
            <p14:sldId id="280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orient="horz" pos="1440">
          <p15:clr>
            <a:srgbClr val="A4A3A4"/>
          </p15:clr>
        </p15:guide>
        <p15:guide id="3" orient="horz">
          <p15:clr>
            <a:srgbClr val="A4A3A4"/>
          </p15:clr>
        </p15:guide>
        <p15:guide id="4" pos="3840">
          <p15:clr>
            <a:srgbClr val="A4A3A4"/>
          </p15:clr>
        </p15:guide>
        <p15:guide id="5" pos="19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5" autoAdjust="0"/>
    <p:restoredTop sz="86387" autoAdjust="0"/>
  </p:normalViewPr>
  <p:slideViewPr>
    <p:cSldViewPr showGuides="1">
      <p:cViewPr>
        <p:scale>
          <a:sx n="70" d="100"/>
          <a:sy n="70" d="100"/>
        </p:scale>
        <p:origin x="-984" y="-2392"/>
      </p:cViewPr>
      <p:guideLst>
        <p:guide orient="horz" pos="2880"/>
        <p:guide orient="horz" pos="1440"/>
        <p:guide orient="horz"/>
        <p:guide pos="38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258"/>
    </p:cViewPr>
  </p:sorterViewPr>
  <p:notesViewPr>
    <p:cSldViewPr>
      <p:cViewPr varScale="1">
        <p:scale>
          <a:sx n="66" d="100"/>
          <a:sy n="66" d="100"/>
        </p:scale>
        <p:origin x="10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D27DE-FC0E-EC49-B1C5-B796F9CDC289}" type="datetimeFigureOut">
              <a:rPr lang="en-US" smtClean="0"/>
              <a:t>17-02-20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C01C6-9040-D44A-A0F9-7BE70F3FD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3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C01C6-9040-D44A-A0F9-7BE70F3FD8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8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85800"/>
            <a:ext cx="7474024" cy="2819400"/>
          </a:xfrm>
        </p:spPr>
        <p:txBody>
          <a:bodyPr>
            <a:noAutofit/>
          </a:bodyPr>
          <a:lstStyle>
            <a:lvl1pPr algn="l">
              <a:lnSpc>
                <a:spcPts val="6200"/>
              </a:lnSpc>
              <a:defRPr sz="5400">
                <a:latin typeface="Rockwell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149080"/>
            <a:ext cx="5486400" cy="533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7000"/>
            <a:ext cx="8839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203947" y="6096000"/>
            <a:ext cx="394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Fundamentals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of Web Development</a:t>
            </a:r>
            <a:endParaRPr lang="en-US" sz="1800" dirty="0">
              <a:solidFill>
                <a:schemeClr val="bg2"/>
              </a:solidFill>
              <a:latin typeface="Rockwell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096000"/>
            <a:ext cx="377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Randy Connolly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and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accent1"/>
                </a:solidFill>
                <a:latin typeface="Rockwell" pitchFamily="18" charset="0"/>
              </a:rPr>
              <a:t>Ricardo Hoar</a:t>
            </a:r>
            <a:endParaRPr lang="en-US" sz="1800" dirty="0">
              <a:solidFill>
                <a:schemeClr val="accent1"/>
              </a:solidFill>
              <a:latin typeface="Rockwell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257800" y="6453003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2017 Pearson</a:t>
            </a:r>
          </a:p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http://www.funwebdev.com</a:t>
            </a:r>
            <a:endParaRPr lang="en-U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84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676400"/>
            <a:ext cx="5638800" cy="4525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61963" indent="-4763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6294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6400800" cy="45259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1pPr>
            <a:lvl2pPr marL="461963" indent="-4763">
              <a:spcAft>
                <a:spcPts val="1200"/>
              </a:spcAft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4008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0"/>
            <a:ext cx="8037513" cy="8382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624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Rockwell Condensed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839200" y="0"/>
            <a:ext cx="76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5400" y="6553200"/>
            <a:ext cx="228600" cy="30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7200" y="6553200"/>
            <a:ext cx="800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65591" y="6581001"/>
            <a:ext cx="3286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404040"/>
                </a:solidFill>
                <a:latin typeface="Rockwell" pitchFamily="18" charset="0"/>
              </a:rPr>
              <a:t>Fundamentals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of Web Development - 2</a:t>
            </a:r>
            <a:r>
              <a:rPr lang="en-US" sz="1200" baseline="30000" dirty="0" smtClean="0">
                <a:solidFill>
                  <a:srgbClr val="404040"/>
                </a:solidFill>
                <a:latin typeface="Rockwell" pitchFamily="18" charset="0"/>
              </a:rPr>
              <a:t>nd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Ed.</a:t>
            </a:r>
            <a:endParaRPr lang="en-US" sz="1200" dirty="0">
              <a:solidFill>
                <a:srgbClr val="404040"/>
              </a:solidFill>
              <a:latin typeface="Rockwel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483" y="6581001"/>
            <a:ext cx="2574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Rockwell" pitchFamily="18" charset="0"/>
              </a:rPr>
              <a:t>Randy Connolly </a:t>
            </a:r>
            <a:r>
              <a:rPr lang="en-US" sz="1200" baseline="0" dirty="0" smtClean="0">
                <a:solidFill>
                  <a:schemeClr val="tx1"/>
                </a:solidFill>
                <a:latin typeface="Rockwell" pitchFamily="18" charset="0"/>
              </a:rPr>
              <a:t>and</a:t>
            </a:r>
            <a:r>
              <a:rPr lang="en-US" sz="1200" baseline="0" dirty="0" smtClean="0">
                <a:latin typeface="Rockwell" pitchFamily="18" charset="0"/>
              </a:rPr>
              <a:t> </a:t>
            </a:r>
            <a:r>
              <a:rPr lang="en-US" sz="1200" baseline="0" dirty="0" smtClean="0">
                <a:solidFill>
                  <a:srgbClr val="C88736"/>
                </a:solidFill>
                <a:latin typeface="Rockwell" pitchFamily="18" charset="0"/>
              </a:rPr>
              <a:t>Ricardo Hoar</a:t>
            </a:r>
            <a:endParaRPr lang="en-US" sz="1200" dirty="0">
              <a:solidFill>
                <a:srgbClr val="C88736"/>
              </a:solidFill>
              <a:latin typeface="Rockwell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Managing State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16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Passing Information via Query Strings </a:t>
            </a:r>
          </a:p>
        </p:txBody>
      </p:sp>
      <p:pic>
        <p:nvPicPr>
          <p:cNvPr id="5" name="Content Placeholder 4" descr="4826016004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65" r="-14865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Remember POST and 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16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The Problem of State in Web Applications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Passing Information via Query Strings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27687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3"/>
                </a:solidFill>
              </a:rPr>
              <a:t>Passing Information via the URL Path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Cookies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Serialization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Session State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HTML5 Web Storage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Caching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1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Passing Information via the URL Path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endParaRPr lang="en-US" dirty="0" smtClean="0">
              <a:effectLst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ynamic </a:t>
            </a:r>
            <a:r>
              <a:rPr lang="en-US" dirty="0"/>
              <a:t>URLs (i.e., query </a:t>
            </a:r>
            <a:r>
              <a:rPr lang="en-US" dirty="0" smtClean="0"/>
              <a:t>strings) </a:t>
            </a:r>
            <a:r>
              <a:rPr lang="en-US" dirty="0"/>
              <a:t>are a </a:t>
            </a:r>
            <a:r>
              <a:rPr lang="en-US" dirty="0" smtClean="0"/>
              <a:t>pretty essential </a:t>
            </a:r>
            <a:r>
              <a:rPr lang="en-US" dirty="0"/>
              <a:t>part of web application development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Static URLs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appearance </a:t>
            </a:r>
            <a:r>
              <a:rPr lang="en-US" dirty="0"/>
              <a:t>of search terms within the URL does seem to improve its relative </a:t>
            </a:r>
            <a:r>
              <a:rPr lang="en-US" dirty="0" smtClean="0"/>
              <a:t>position.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Another </a:t>
            </a:r>
            <a:r>
              <a:rPr lang="en-US" dirty="0"/>
              <a:t>benefit to static URLs is that users tend to prefer them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Can use </a:t>
            </a:r>
            <a:r>
              <a:rPr lang="en-US" b="1" dirty="0" smtClean="0"/>
              <a:t>URL rewriting </a:t>
            </a:r>
            <a:r>
              <a:rPr lang="en-US" dirty="0" smtClean="0"/>
              <a:t>to make static URLs be dynamic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2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Passing Information via the URL Path </a:t>
            </a:r>
          </a:p>
        </p:txBody>
      </p:sp>
      <p:pic>
        <p:nvPicPr>
          <p:cNvPr id="5" name="Content Placeholder 4" descr="4826016005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8" r="-6088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URL Rewriting in Apache and Linux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5196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16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The Problem of State in Web Applications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Passing Information via Query Strings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27687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Passing Information via the URL Path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Cookies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Serialization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Session State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HTML5 Web Storage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Caching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Cookies</a:t>
            </a:r>
            <a:endParaRPr lang="en-US" b="1" dirty="0"/>
          </a:p>
        </p:txBody>
      </p:sp>
      <p:pic>
        <p:nvPicPr>
          <p:cNvPr id="5" name="Content Placeholder 4" descr="4826016006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0" r="-4260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How Do Cookies Work?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2357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Cookies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r-IN" dirty="0">
                <a:latin typeface="Calbri"/>
                <a:cs typeface="Calbri"/>
              </a:rPr>
              <a:t>&lt;?php</a:t>
            </a:r>
          </a:p>
          <a:p>
            <a:r>
              <a:rPr lang="en-US" dirty="0">
                <a:latin typeface="Calbri"/>
                <a:cs typeface="Calbri"/>
              </a:rPr>
              <a:t>// add 1 day to the current time for expiry time</a:t>
            </a:r>
          </a:p>
          <a:p>
            <a:r>
              <a:rPr lang="mr-IN" dirty="0">
                <a:latin typeface="Calbri"/>
                <a:cs typeface="Calbri"/>
              </a:rPr>
              <a:t>$expiryTime = time()+60*60*24;</a:t>
            </a:r>
          </a:p>
          <a:p>
            <a:r>
              <a:rPr lang="en-US" dirty="0">
                <a:latin typeface="Calbri"/>
                <a:cs typeface="Calbri"/>
              </a:rPr>
              <a:t>// create a persistent cookie</a:t>
            </a:r>
          </a:p>
          <a:p>
            <a:r>
              <a:rPr lang="en-US" dirty="0">
                <a:latin typeface="Calbri"/>
                <a:cs typeface="Calbri"/>
              </a:rPr>
              <a:t>$name = "Username";</a:t>
            </a:r>
          </a:p>
          <a:p>
            <a:r>
              <a:rPr lang="en-US" dirty="0">
                <a:latin typeface="Calbri"/>
                <a:cs typeface="Calbri"/>
              </a:rPr>
              <a:t>$value = "Ricardo";</a:t>
            </a:r>
          </a:p>
          <a:p>
            <a:r>
              <a:rPr lang="en-US" b="1" dirty="0" err="1">
                <a:solidFill>
                  <a:srgbClr val="A82233"/>
                </a:solidFill>
                <a:latin typeface="Calbri"/>
                <a:cs typeface="Calbri"/>
              </a:rPr>
              <a:t>setcookie</a:t>
            </a:r>
            <a:r>
              <a:rPr lang="en-US" dirty="0">
                <a:latin typeface="Calbri"/>
                <a:cs typeface="Calbri"/>
              </a:rPr>
              <a:t>($name, $value, $</a:t>
            </a:r>
            <a:r>
              <a:rPr lang="en-US" dirty="0" err="1">
                <a:latin typeface="Calbri"/>
                <a:cs typeface="Calbri"/>
              </a:rPr>
              <a:t>expiryTime</a:t>
            </a:r>
            <a:r>
              <a:rPr lang="en-US" dirty="0">
                <a:latin typeface="Calbri"/>
                <a:cs typeface="Calbri"/>
              </a:rPr>
              <a:t>);</a:t>
            </a:r>
          </a:p>
          <a:p>
            <a:r>
              <a:rPr lang="mr-IN" dirty="0">
                <a:latin typeface="Calbri"/>
                <a:cs typeface="Calbri"/>
              </a:rPr>
              <a:t>?&gt;</a:t>
            </a:r>
            <a:endParaRPr lang="en-US" dirty="0">
              <a:latin typeface="Calbri"/>
              <a:cs typeface="Cal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Setting a Cookie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270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Cookies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mr-IN" dirty="0">
                <a:latin typeface="Calibri"/>
                <a:cs typeface="Calibri"/>
              </a:rPr>
              <a:t>&lt;?php</a:t>
            </a:r>
          </a:p>
          <a:p>
            <a:r>
              <a:rPr lang="en-US" dirty="0">
                <a:latin typeface="Calibri"/>
                <a:cs typeface="Calibri"/>
              </a:rPr>
              <a:t>if( !</a:t>
            </a:r>
            <a:r>
              <a:rPr lang="en-US" dirty="0" err="1">
                <a:latin typeface="Calibri"/>
                <a:cs typeface="Calibri"/>
              </a:rPr>
              <a:t>isset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b="1" dirty="0">
                <a:solidFill>
                  <a:srgbClr val="A82233"/>
                </a:solidFill>
                <a:latin typeface="Calibri"/>
                <a:cs typeface="Calibri"/>
              </a:rPr>
              <a:t>$_COOKIE</a:t>
            </a:r>
            <a:r>
              <a:rPr lang="en-US" dirty="0">
                <a:latin typeface="Calibri"/>
                <a:cs typeface="Calibri"/>
              </a:rPr>
              <a:t>['Username']) ) {</a:t>
            </a:r>
          </a:p>
          <a:p>
            <a:r>
              <a:rPr lang="en-US" dirty="0" smtClean="0">
                <a:latin typeface="Calibri"/>
                <a:cs typeface="Calibri"/>
              </a:rPr>
              <a:t>	/</a:t>
            </a:r>
            <a:r>
              <a:rPr lang="en-US" dirty="0">
                <a:latin typeface="Calibri"/>
                <a:cs typeface="Calibri"/>
              </a:rPr>
              <a:t>/no valid cookie found</a:t>
            </a:r>
          </a:p>
          <a:p>
            <a:r>
              <a:rPr lang="en-US" dirty="0">
                <a:latin typeface="Calibri"/>
                <a:cs typeface="Calibri"/>
              </a:rPr>
              <a:t>}</a:t>
            </a:r>
          </a:p>
          <a:p>
            <a:r>
              <a:rPr lang="en-US" dirty="0">
                <a:latin typeface="Calibri"/>
                <a:cs typeface="Calibri"/>
              </a:rPr>
              <a:t>else {</a:t>
            </a:r>
          </a:p>
          <a:p>
            <a:r>
              <a:rPr lang="en-US" dirty="0" smtClean="0">
                <a:latin typeface="Calibri"/>
                <a:cs typeface="Calibri"/>
              </a:rPr>
              <a:t>	echo </a:t>
            </a:r>
            <a:r>
              <a:rPr lang="en-US" dirty="0">
                <a:latin typeface="Calibri"/>
                <a:cs typeface="Calibri"/>
              </a:rPr>
              <a:t>"The username retrieved from the cookie is:";</a:t>
            </a:r>
          </a:p>
          <a:p>
            <a:r>
              <a:rPr lang="en-US" dirty="0" smtClean="0">
                <a:latin typeface="Calibri"/>
                <a:cs typeface="Calibri"/>
              </a:rPr>
              <a:t>	echo </a:t>
            </a:r>
            <a:r>
              <a:rPr lang="en-US" b="1" dirty="0">
                <a:solidFill>
                  <a:srgbClr val="A82233"/>
                </a:solidFill>
                <a:latin typeface="Calibri"/>
                <a:cs typeface="Calibri"/>
              </a:rPr>
              <a:t>$_COOKIE['Username'];</a:t>
            </a:r>
          </a:p>
          <a:p>
            <a:r>
              <a:rPr lang="en-US" dirty="0">
                <a:latin typeface="Calibri"/>
                <a:cs typeface="Calibri"/>
              </a:rPr>
              <a:t>}</a:t>
            </a:r>
          </a:p>
          <a:p>
            <a:r>
              <a:rPr lang="mr-IN" dirty="0">
                <a:latin typeface="Calibri"/>
                <a:cs typeface="Calibri"/>
              </a:rPr>
              <a:t>?&gt;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Reading a Cookies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9853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Cookies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rtl="0" eaLnBrk="1" latinLnBrk="0" hangingPunct="1"/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Persistent Cookie Best Practices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122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16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The Problem of State in Web Applications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Passing Information via Query Strings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27687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Passing Information via the URL Path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Cookies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Serialization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Session State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HTML5 Web Storage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Caching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8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16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The Problem of State in Web Applications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Passing Information via Query Strings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27687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Passing Information via the URL Path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Cookies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Serialization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Session State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HTML5 Web Storage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Caching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Serialization </a:t>
            </a:r>
            <a:endParaRPr lang="en-US" b="1" dirty="0"/>
          </a:p>
        </p:txBody>
      </p:sp>
      <p:pic>
        <p:nvPicPr>
          <p:cNvPr id="5" name="Content Placeholder 4" descr="4826016007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51" b="-12151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Application of Serialization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6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16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The Problem of State in Web Applications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Passing Information via Query Strings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27687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Passing Information via the URL Path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Cookies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Serialization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Session State</a:t>
            </a:r>
            <a:br>
              <a:rPr lang="en-US" sz="2800" dirty="0">
                <a:solidFill>
                  <a:schemeClr val="accent3"/>
                </a:solidFill>
              </a:rPr>
            </a:b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HTML5 Web Storage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Caching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84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Session </a:t>
            </a:r>
            <a:r>
              <a:rPr lang="en-US" dirty="0" smtClean="0"/>
              <a:t>State</a:t>
            </a:r>
            <a:endParaRPr lang="en-US" b="1" dirty="0"/>
          </a:p>
        </p:txBody>
      </p:sp>
      <p:pic>
        <p:nvPicPr>
          <p:cNvPr id="5" name="Content Placeholder 4" descr="4826016008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6" r="-4806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How Does Session State Work?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9262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Session </a:t>
            </a:r>
            <a:r>
              <a:rPr lang="en-US" dirty="0" smtClean="0"/>
              <a:t>State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Accessing session state</a:t>
            </a:r>
            <a:endParaRPr lang="en-US" dirty="0" smtClean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mr-IN" dirty="0">
                <a:latin typeface="Calbri"/>
                <a:cs typeface="Calbri"/>
              </a:rPr>
              <a:t>&lt;?php</a:t>
            </a:r>
          </a:p>
          <a:p>
            <a:r>
              <a:rPr lang="en-US" b="1" dirty="0" err="1">
                <a:solidFill>
                  <a:srgbClr val="A82233"/>
                </a:solidFill>
                <a:latin typeface="Calbri"/>
                <a:cs typeface="Calbri"/>
              </a:rPr>
              <a:t>session_start</a:t>
            </a:r>
            <a:r>
              <a:rPr lang="en-US" b="1" dirty="0">
                <a:solidFill>
                  <a:srgbClr val="A82233"/>
                </a:solidFill>
                <a:latin typeface="Calbri"/>
                <a:cs typeface="Calbri"/>
              </a:rPr>
              <a:t>();</a:t>
            </a:r>
          </a:p>
          <a:p>
            <a:r>
              <a:rPr lang="en-US" dirty="0">
                <a:latin typeface="Calbri"/>
                <a:cs typeface="Calbri"/>
              </a:rPr>
              <a:t>if ( </a:t>
            </a:r>
            <a:r>
              <a:rPr lang="en-US" dirty="0" err="1">
                <a:latin typeface="Calbri"/>
                <a:cs typeface="Calbri"/>
              </a:rPr>
              <a:t>isset</a:t>
            </a:r>
            <a:r>
              <a:rPr lang="en-US" dirty="0">
                <a:latin typeface="Calbri"/>
                <a:cs typeface="Calbri"/>
              </a:rPr>
              <a:t>(</a:t>
            </a:r>
            <a:r>
              <a:rPr lang="en-US" b="1" dirty="0">
                <a:solidFill>
                  <a:srgbClr val="A82233"/>
                </a:solidFill>
                <a:latin typeface="Calbri"/>
                <a:cs typeface="Calbri"/>
              </a:rPr>
              <a:t>$_SESSION</a:t>
            </a:r>
            <a:r>
              <a:rPr lang="en-US" dirty="0">
                <a:latin typeface="Calbri"/>
                <a:cs typeface="Calbri"/>
              </a:rPr>
              <a:t>['user']) ) {</a:t>
            </a:r>
          </a:p>
          <a:p>
            <a:r>
              <a:rPr lang="en-US" dirty="0" smtClean="0">
                <a:latin typeface="Calbri"/>
                <a:cs typeface="Calbri"/>
              </a:rPr>
              <a:t>	/</a:t>
            </a:r>
            <a:r>
              <a:rPr lang="en-US" dirty="0">
                <a:latin typeface="Calbri"/>
                <a:cs typeface="Calbri"/>
              </a:rPr>
              <a:t>/ User is logged in</a:t>
            </a:r>
          </a:p>
          <a:p>
            <a:r>
              <a:rPr lang="en-US" dirty="0">
                <a:latin typeface="Calbri"/>
                <a:cs typeface="Calbri"/>
              </a:rPr>
              <a:t>}</a:t>
            </a:r>
          </a:p>
          <a:p>
            <a:r>
              <a:rPr lang="en-US" dirty="0">
                <a:latin typeface="Calbri"/>
                <a:cs typeface="Calbri"/>
              </a:rPr>
              <a:t>else {</a:t>
            </a:r>
          </a:p>
          <a:p>
            <a:r>
              <a:rPr lang="en-US" dirty="0" smtClean="0">
                <a:latin typeface="Calbri"/>
                <a:cs typeface="Calbri"/>
              </a:rPr>
              <a:t>	/</a:t>
            </a:r>
            <a:r>
              <a:rPr lang="en-US" dirty="0">
                <a:latin typeface="Calbri"/>
                <a:cs typeface="Calbri"/>
              </a:rPr>
              <a:t>/ No one is logged in (guest)</a:t>
            </a:r>
          </a:p>
          <a:p>
            <a:r>
              <a:rPr lang="en-US" dirty="0">
                <a:latin typeface="Calbri"/>
                <a:cs typeface="Calbri"/>
              </a:rPr>
              <a:t>}</a:t>
            </a:r>
          </a:p>
          <a:p>
            <a:r>
              <a:rPr lang="mr-IN" dirty="0">
                <a:latin typeface="Calbri"/>
                <a:cs typeface="Calbri"/>
              </a:rPr>
              <a:t>?&gt;</a:t>
            </a:r>
            <a:endParaRPr lang="en-US" dirty="0">
              <a:latin typeface="Calbri"/>
              <a:cs typeface="Calbri"/>
            </a:endParaRPr>
          </a:p>
        </p:txBody>
      </p:sp>
    </p:spTree>
    <p:extLst>
      <p:ext uri="{BB962C8B-B14F-4D97-AF65-F5344CB8AC3E}">
        <p14:creationId xmlns:p14="http://schemas.microsoft.com/office/powerpoint/2010/main" val="9822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Session </a:t>
            </a:r>
            <a:r>
              <a:rPr lang="en-US" dirty="0" smtClean="0"/>
              <a:t>State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Checking session existence</a:t>
            </a:r>
            <a:endParaRPr lang="en-US" dirty="0" smtClean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mr-IN" sz="1600" dirty="0">
                <a:latin typeface="Calbri"/>
                <a:cs typeface="Calbri"/>
              </a:rPr>
              <a:t>&lt;?php</a:t>
            </a:r>
          </a:p>
          <a:p>
            <a:r>
              <a:rPr lang="en-US" sz="1600" dirty="0" err="1">
                <a:latin typeface="Calbri"/>
                <a:cs typeface="Calbri"/>
              </a:rPr>
              <a:t>include_once</a:t>
            </a:r>
            <a:r>
              <a:rPr lang="en-US" sz="1600" dirty="0">
                <a:latin typeface="Calbri"/>
                <a:cs typeface="Calbri"/>
              </a:rPr>
              <a:t>("</a:t>
            </a:r>
            <a:r>
              <a:rPr lang="en-US" sz="1600" dirty="0" err="1">
                <a:latin typeface="Calbri"/>
                <a:cs typeface="Calbri"/>
              </a:rPr>
              <a:t>ShoppingCart.class.php</a:t>
            </a:r>
            <a:r>
              <a:rPr lang="en-US" sz="1600" dirty="0">
                <a:latin typeface="Calbri"/>
                <a:cs typeface="Calbri"/>
              </a:rPr>
              <a:t>");</a:t>
            </a:r>
          </a:p>
          <a:p>
            <a:r>
              <a:rPr lang="en-US" sz="1600" b="1" dirty="0" err="1">
                <a:solidFill>
                  <a:srgbClr val="A82233"/>
                </a:solidFill>
                <a:latin typeface="Calbri"/>
                <a:cs typeface="Calbri"/>
              </a:rPr>
              <a:t>session_start</a:t>
            </a:r>
            <a:r>
              <a:rPr lang="en-US" sz="1600" b="1" dirty="0">
                <a:solidFill>
                  <a:srgbClr val="A82233"/>
                </a:solidFill>
                <a:latin typeface="Calbri"/>
                <a:cs typeface="Calbri"/>
              </a:rPr>
              <a:t>();</a:t>
            </a:r>
          </a:p>
          <a:p>
            <a:r>
              <a:rPr lang="en-US" sz="1600" dirty="0">
                <a:latin typeface="Calbri"/>
                <a:cs typeface="Calbri"/>
              </a:rPr>
              <a:t>// always check for existence of session object before accessing it</a:t>
            </a:r>
          </a:p>
          <a:p>
            <a:r>
              <a:rPr lang="en-US" sz="1600" dirty="0">
                <a:latin typeface="Calbri"/>
                <a:cs typeface="Calbri"/>
              </a:rPr>
              <a:t>if ( !</a:t>
            </a:r>
            <a:r>
              <a:rPr lang="en-US" sz="1600" dirty="0" err="1">
                <a:latin typeface="Calbri"/>
                <a:cs typeface="Calbri"/>
              </a:rPr>
              <a:t>isset</a:t>
            </a:r>
            <a:r>
              <a:rPr lang="en-US" sz="1600" dirty="0">
                <a:latin typeface="Calbri"/>
                <a:cs typeface="Calbri"/>
              </a:rPr>
              <a:t>(</a:t>
            </a:r>
            <a:r>
              <a:rPr lang="en-US" sz="1600" b="1" dirty="0">
                <a:solidFill>
                  <a:srgbClr val="A82233"/>
                </a:solidFill>
                <a:latin typeface="Calbri"/>
                <a:cs typeface="Calbri"/>
              </a:rPr>
              <a:t>$_SESSION</a:t>
            </a:r>
            <a:r>
              <a:rPr lang="en-US" sz="1600" dirty="0">
                <a:latin typeface="Calbri"/>
                <a:cs typeface="Calbri"/>
              </a:rPr>
              <a:t>["Cart"]) ) {</a:t>
            </a:r>
          </a:p>
          <a:p>
            <a:r>
              <a:rPr lang="en-US" sz="1600" dirty="0" smtClean="0">
                <a:latin typeface="Calbri"/>
                <a:cs typeface="Calbri"/>
              </a:rPr>
              <a:t>	/</a:t>
            </a:r>
            <a:r>
              <a:rPr lang="en-US" sz="1600" dirty="0">
                <a:latin typeface="Calbri"/>
                <a:cs typeface="Calbri"/>
              </a:rPr>
              <a:t>/ session variables can be strings, arrays, or objects, but</a:t>
            </a:r>
          </a:p>
          <a:p>
            <a:r>
              <a:rPr lang="en-US" sz="1600" dirty="0" smtClean="0">
                <a:latin typeface="Calbri"/>
                <a:cs typeface="Calbri"/>
              </a:rPr>
              <a:t>	/</a:t>
            </a:r>
            <a:r>
              <a:rPr lang="en-US" sz="1600" dirty="0">
                <a:latin typeface="Calbri"/>
                <a:cs typeface="Calbri"/>
              </a:rPr>
              <a:t>/ smaller is better</a:t>
            </a:r>
          </a:p>
          <a:p>
            <a:r>
              <a:rPr lang="en-US" sz="1600" dirty="0" smtClean="0">
                <a:latin typeface="Calbri"/>
                <a:cs typeface="Calbri"/>
              </a:rPr>
              <a:t>	</a:t>
            </a:r>
            <a:r>
              <a:rPr lang="en-US" sz="1600" b="1" dirty="0" smtClean="0">
                <a:solidFill>
                  <a:srgbClr val="A82233"/>
                </a:solidFill>
                <a:latin typeface="Calbri"/>
                <a:cs typeface="Calbri"/>
              </a:rPr>
              <a:t>$</a:t>
            </a:r>
            <a:r>
              <a:rPr lang="en-US" sz="1600" b="1" dirty="0">
                <a:solidFill>
                  <a:srgbClr val="A82233"/>
                </a:solidFill>
                <a:latin typeface="Calbri"/>
                <a:cs typeface="Calbri"/>
              </a:rPr>
              <a:t>_SESSION</a:t>
            </a:r>
            <a:r>
              <a:rPr lang="en-US" sz="1600" dirty="0">
                <a:latin typeface="Calbri"/>
                <a:cs typeface="Calbri"/>
              </a:rPr>
              <a:t>["Cart"] = new </a:t>
            </a:r>
            <a:r>
              <a:rPr lang="en-US" sz="1600" dirty="0" err="1">
                <a:latin typeface="Calbri"/>
                <a:cs typeface="Calbri"/>
              </a:rPr>
              <a:t>ShoppingCart</a:t>
            </a:r>
            <a:r>
              <a:rPr lang="en-US" sz="1600" dirty="0">
                <a:latin typeface="Calbri"/>
                <a:cs typeface="Calbri"/>
              </a:rPr>
              <a:t>();</a:t>
            </a:r>
          </a:p>
          <a:p>
            <a:r>
              <a:rPr lang="en-US" sz="1600" dirty="0">
                <a:latin typeface="Calbri"/>
                <a:cs typeface="Calbri"/>
              </a:rPr>
              <a:t>}</a:t>
            </a:r>
          </a:p>
          <a:p>
            <a:r>
              <a:rPr lang="en-US" sz="1600" dirty="0">
                <a:latin typeface="Calbri"/>
                <a:cs typeface="Calbri"/>
              </a:rPr>
              <a:t>$cart = $_SESSION["Cart"];</a:t>
            </a:r>
          </a:p>
          <a:p>
            <a:r>
              <a:rPr lang="mr-IN" sz="1600" dirty="0">
                <a:latin typeface="Calbri"/>
                <a:cs typeface="Calbri"/>
              </a:rPr>
              <a:t>?&gt;</a:t>
            </a:r>
            <a:endParaRPr lang="en-US" sz="1600" dirty="0">
              <a:latin typeface="Calbri"/>
              <a:cs typeface="Calbri"/>
            </a:endParaRPr>
          </a:p>
        </p:txBody>
      </p:sp>
    </p:spTree>
    <p:extLst>
      <p:ext uri="{BB962C8B-B14F-4D97-AF65-F5344CB8AC3E}">
        <p14:creationId xmlns:p14="http://schemas.microsoft.com/office/powerpoint/2010/main" val="53615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Session </a:t>
            </a:r>
            <a:r>
              <a:rPr lang="en-US" dirty="0" smtClean="0"/>
              <a:t>State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How does it all work</a:t>
            </a:r>
            <a:endParaRPr lang="en-US" dirty="0" smtClean="0">
              <a:effectLst/>
            </a:endParaRPr>
          </a:p>
        </p:txBody>
      </p:sp>
      <p:pic>
        <p:nvPicPr>
          <p:cNvPr id="5" name="Content Placeholder 4" descr="482601601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3" r="-33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59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Session </a:t>
            </a:r>
            <a:r>
              <a:rPr lang="en-US" dirty="0" smtClean="0"/>
              <a:t>State</a:t>
            </a:r>
            <a:endParaRPr lang="en-US" b="1" dirty="0"/>
          </a:p>
        </p:txBody>
      </p:sp>
      <p:pic>
        <p:nvPicPr>
          <p:cNvPr id="5" name="Content Placeholder 4" descr="482601601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" r="-106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Session Storage and Configuration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541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16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The Problem of State in Web Applications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Passing Information via Query Strings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27687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Passing Information via the URL Path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Cookies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Serialization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Session State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HTML5 Web Storage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Caching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00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HTML5 Web Storage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12777"/>
            <a:ext cx="7185992" cy="475942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mr-IN" sz="1500" dirty="0">
                <a:latin typeface="Calbri"/>
                <a:cs typeface="Calbri"/>
              </a:rPr>
              <a:t>&lt;form ... &gt;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>
                <a:latin typeface="Calbri"/>
                <a:cs typeface="Calbri"/>
              </a:rPr>
              <a:t>&lt;h1&gt;Web Storage Writer&lt;/h1&gt;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>
                <a:latin typeface="Calbri"/>
                <a:cs typeface="Calbri"/>
              </a:rPr>
              <a:t>&lt;script language="</a:t>
            </a:r>
            <a:r>
              <a:rPr lang="en-US" sz="1500" dirty="0" err="1">
                <a:latin typeface="Calbri"/>
                <a:cs typeface="Calbri"/>
              </a:rPr>
              <a:t>javascript</a:t>
            </a:r>
            <a:r>
              <a:rPr lang="en-US" sz="1500" dirty="0">
                <a:latin typeface="Calbri"/>
                <a:cs typeface="Calbri"/>
              </a:rPr>
              <a:t>" type="text/</a:t>
            </a:r>
            <a:r>
              <a:rPr lang="en-US" sz="1500" dirty="0" err="1">
                <a:latin typeface="Calbri"/>
                <a:cs typeface="Calbri"/>
              </a:rPr>
              <a:t>javascript</a:t>
            </a:r>
            <a:r>
              <a:rPr lang="en-US" sz="1500" dirty="0">
                <a:latin typeface="Calbri"/>
                <a:cs typeface="Calbri"/>
              </a:rPr>
              <a:t>"&gt;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>
                <a:latin typeface="Calbri"/>
                <a:cs typeface="Calbri"/>
              </a:rPr>
              <a:t>if (</a:t>
            </a:r>
            <a:r>
              <a:rPr lang="en-US" sz="1500" dirty="0" err="1">
                <a:latin typeface="Calbri"/>
                <a:cs typeface="Calbri"/>
              </a:rPr>
              <a:t>typeof</a:t>
            </a:r>
            <a:r>
              <a:rPr lang="en-US" sz="1500" dirty="0">
                <a:latin typeface="Calbri"/>
                <a:cs typeface="Calbri"/>
              </a:rPr>
              <a:t> (</a:t>
            </a:r>
            <a:r>
              <a:rPr lang="en-US" sz="1500" dirty="0" err="1">
                <a:latin typeface="Calbri"/>
                <a:cs typeface="Calbri"/>
              </a:rPr>
              <a:t>localStorage</a:t>
            </a:r>
            <a:r>
              <a:rPr lang="en-US" sz="1500" dirty="0">
                <a:latin typeface="Calbri"/>
                <a:cs typeface="Calbri"/>
              </a:rPr>
              <a:t>) === "undefined" ||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 smtClean="0">
                <a:latin typeface="Calbri"/>
                <a:cs typeface="Calbri"/>
              </a:rPr>
              <a:t>	</a:t>
            </a:r>
            <a:r>
              <a:rPr lang="en-US" sz="1500" dirty="0" err="1" smtClean="0">
                <a:latin typeface="Calbri"/>
                <a:cs typeface="Calbri"/>
              </a:rPr>
              <a:t>typeof</a:t>
            </a:r>
            <a:r>
              <a:rPr lang="en-US" sz="1500" dirty="0" smtClean="0">
                <a:latin typeface="Calbri"/>
                <a:cs typeface="Calbri"/>
              </a:rPr>
              <a:t> </a:t>
            </a:r>
            <a:r>
              <a:rPr lang="en-US" sz="1500" dirty="0">
                <a:latin typeface="Calbri"/>
                <a:cs typeface="Calbri"/>
              </a:rPr>
              <a:t>(</a:t>
            </a:r>
            <a:r>
              <a:rPr lang="en-US" sz="1500" dirty="0" err="1">
                <a:latin typeface="Calbri"/>
                <a:cs typeface="Calbri"/>
              </a:rPr>
              <a:t>sessionStorage</a:t>
            </a:r>
            <a:r>
              <a:rPr lang="en-US" sz="1500" dirty="0">
                <a:latin typeface="Calbri"/>
                <a:cs typeface="Calbri"/>
              </a:rPr>
              <a:t>) === "undefined") {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 smtClean="0">
                <a:latin typeface="Calbri"/>
                <a:cs typeface="Calbri"/>
              </a:rPr>
              <a:t>	alert</a:t>
            </a:r>
            <a:r>
              <a:rPr lang="en-US" sz="1500" dirty="0">
                <a:latin typeface="Calbri"/>
                <a:cs typeface="Calbri"/>
              </a:rPr>
              <a:t>("Web Storage is not supported on this browser...");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>
                <a:latin typeface="Calbri"/>
                <a:cs typeface="Calbri"/>
              </a:rPr>
              <a:t>}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>
                <a:latin typeface="Calbri"/>
                <a:cs typeface="Calbri"/>
              </a:rPr>
              <a:t>else {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 smtClean="0">
                <a:latin typeface="Calbri"/>
                <a:cs typeface="Calbri"/>
              </a:rPr>
              <a:t>	</a:t>
            </a:r>
            <a:r>
              <a:rPr lang="en-US" sz="1500" b="1" dirty="0" err="1" smtClean="0">
                <a:solidFill>
                  <a:srgbClr val="A82233"/>
                </a:solidFill>
                <a:latin typeface="Calbri"/>
                <a:cs typeface="Calbri"/>
              </a:rPr>
              <a:t>sessionStorage.setItem</a:t>
            </a:r>
            <a:r>
              <a:rPr lang="en-US" sz="1500" b="1" dirty="0">
                <a:solidFill>
                  <a:srgbClr val="A82233"/>
                </a:solidFill>
                <a:latin typeface="Calbri"/>
                <a:cs typeface="Calbri"/>
              </a:rPr>
              <a:t>("</a:t>
            </a:r>
            <a:r>
              <a:rPr lang="en-US" sz="1500" b="1" dirty="0" err="1">
                <a:solidFill>
                  <a:srgbClr val="A82233"/>
                </a:solidFill>
                <a:latin typeface="Calbri"/>
                <a:cs typeface="Calbri"/>
              </a:rPr>
              <a:t>TodaysDate</a:t>
            </a:r>
            <a:r>
              <a:rPr lang="en-US" sz="1500" b="1" dirty="0">
                <a:solidFill>
                  <a:srgbClr val="A82233"/>
                </a:solidFill>
                <a:latin typeface="Calbri"/>
                <a:cs typeface="Calbri"/>
              </a:rPr>
              <a:t>", new Date());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b="1" dirty="0" smtClean="0">
                <a:solidFill>
                  <a:srgbClr val="A82233"/>
                </a:solidFill>
                <a:latin typeface="Calbri"/>
                <a:cs typeface="Calbri"/>
              </a:rPr>
              <a:t>	</a:t>
            </a:r>
            <a:r>
              <a:rPr lang="en-US" sz="1500" b="1" dirty="0" err="1" smtClean="0">
                <a:solidFill>
                  <a:srgbClr val="A82233"/>
                </a:solidFill>
                <a:latin typeface="Calbri"/>
                <a:cs typeface="Calbri"/>
              </a:rPr>
              <a:t>sessionStorage.FavoriteArtist</a:t>
            </a:r>
            <a:r>
              <a:rPr lang="en-US" sz="1500" b="1" dirty="0" smtClean="0">
                <a:solidFill>
                  <a:srgbClr val="A82233"/>
                </a:solidFill>
                <a:latin typeface="Calbri"/>
                <a:cs typeface="Calbri"/>
              </a:rPr>
              <a:t> </a:t>
            </a:r>
            <a:r>
              <a:rPr lang="en-US" sz="1500" b="1" dirty="0">
                <a:solidFill>
                  <a:srgbClr val="A82233"/>
                </a:solidFill>
                <a:latin typeface="Calbri"/>
                <a:cs typeface="Calbri"/>
              </a:rPr>
              <a:t>= "Matisse";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b="1" dirty="0" smtClean="0">
                <a:solidFill>
                  <a:srgbClr val="A82233"/>
                </a:solidFill>
                <a:latin typeface="Calbri"/>
                <a:cs typeface="Calbri"/>
              </a:rPr>
              <a:t>	</a:t>
            </a:r>
            <a:r>
              <a:rPr lang="en-US" sz="1500" b="1" dirty="0" err="1" smtClean="0">
                <a:solidFill>
                  <a:srgbClr val="A82233"/>
                </a:solidFill>
                <a:latin typeface="Calbri"/>
                <a:cs typeface="Calbri"/>
              </a:rPr>
              <a:t>localStorage.UserName</a:t>
            </a:r>
            <a:r>
              <a:rPr lang="en-US" sz="1500" b="1" dirty="0" smtClean="0">
                <a:solidFill>
                  <a:srgbClr val="A82233"/>
                </a:solidFill>
                <a:latin typeface="Calbri"/>
                <a:cs typeface="Calbri"/>
              </a:rPr>
              <a:t> </a:t>
            </a:r>
            <a:r>
              <a:rPr lang="en-US" sz="1500" b="1" dirty="0">
                <a:solidFill>
                  <a:srgbClr val="A82233"/>
                </a:solidFill>
                <a:latin typeface="Calbri"/>
                <a:cs typeface="Calbri"/>
              </a:rPr>
              <a:t>= "Ricardo";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 smtClean="0">
                <a:latin typeface="Calbri"/>
                <a:cs typeface="Calbri"/>
              </a:rPr>
              <a:t>	</a:t>
            </a:r>
            <a:r>
              <a:rPr lang="en-US" sz="1500" dirty="0" err="1" smtClean="0">
                <a:latin typeface="Calbri"/>
                <a:cs typeface="Calbri"/>
              </a:rPr>
              <a:t>document.write</a:t>
            </a:r>
            <a:r>
              <a:rPr lang="en-US" sz="1500" dirty="0">
                <a:latin typeface="Calbri"/>
                <a:cs typeface="Calbri"/>
              </a:rPr>
              <a:t>("web storage modified");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>
                <a:latin typeface="Calbri"/>
                <a:cs typeface="Calbri"/>
              </a:rPr>
              <a:t>}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>
                <a:latin typeface="Calbri"/>
                <a:cs typeface="Calbri"/>
              </a:rPr>
              <a:t>&lt;/script&gt;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>
                <a:latin typeface="Calbri"/>
                <a:cs typeface="Calbri"/>
              </a:rPr>
              <a:t>&lt;p&gt;&lt;a </a:t>
            </a:r>
            <a:r>
              <a:rPr lang="en-US" sz="1500" dirty="0" err="1">
                <a:latin typeface="Calbri"/>
                <a:cs typeface="Calbri"/>
              </a:rPr>
              <a:t>href</a:t>
            </a:r>
            <a:r>
              <a:rPr lang="en-US" sz="1500" dirty="0">
                <a:latin typeface="Calbri"/>
                <a:cs typeface="Calbri"/>
              </a:rPr>
              <a:t>="</a:t>
            </a:r>
            <a:r>
              <a:rPr lang="en-US" sz="1500" dirty="0" err="1">
                <a:latin typeface="Calbri"/>
                <a:cs typeface="Calbri"/>
              </a:rPr>
              <a:t>WebStorageReader.php</a:t>
            </a:r>
            <a:r>
              <a:rPr lang="en-US" sz="1500" dirty="0">
                <a:latin typeface="Calbri"/>
                <a:cs typeface="Calbri"/>
              </a:rPr>
              <a:t>"&gt;Go to web storage reader&lt;/a&gt;&lt;/p&gt;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mr-IN" sz="1500" dirty="0">
                <a:latin typeface="Calbri"/>
                <a:cs typeface="Calbri"/>
              </a:rPr>
              <a:t>&lt;/form&gt;</a:t>
            </a:r>
            <a:endParaRPr lang="en-US" sz="1500" dirty="0">
              <a:latin typeface="Calbri"/>
              <a:cs typeface="Cal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Using Web 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Storage - Writing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4405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HTML5 Web Storage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340768"/>
            <a:ext cx="7185992" cy="475942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>
                <a:latin typeface="Calbri"/>
                <a:cs typeface="Calbri"/>
              </a:rPr>
              <a:t>&lt;form id="form1" </a:t>
            </a:r>
            <a:r>
              <a:rPr lang="en-US" sz="1500" dirty="0" err="1">
                <a:latin typeface="Calbri"/>
                <a:cs typeface="Calbri"/>
              </a:rPr>
              <a:t>runat</a:t>
            </a:r>
            <a:r>
              <a:rPr lang="en-US" sz="1500" dirty="0">
                <a:latin typeface="Calbri"/>
                <a:cs typeface="Calbri"/>
              </a:rPr>
              <a:t>="server"&gt;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>
                <a:latin typeface="Calbri"/>
                <a:cs typeface="Calbri"/>
              </a:rPr>
              <a:t>&lt;h1&gt;Web Storage Reader&lt;/h1&gt;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>
                <a:latin typeface="Calbri"/>
                <a:cs typeface="Calbri"/>
              </a:rPr>
              <a:t>&lt;script language="</a:t>
            </a:r>
            <a:r>
              <a:rPr lang="en-US" sz="1500" dirty="0" err="1">
                <a:latin typeface="Calbri"/>
                <a:cs typeface="Calbri"/>
              </a:rPr>
              <a:t>javascript</a:t>
            </a:r>
            <a:r>
              <a:rPr lang="en-US" sz="1500" dirty="0">
                <a:latin typeface="Calbri"/>
                <a:cs typeface="Calbri"/>
              </a:rPr>
              <a:t>" type="text/</a:t>
            </a:r>
            <a:r>
              <a:rPr lang="en-US" sz="1500" dirty="0" err="1">
                <a:latin typeface="Calbri"/>
                <a:cs typeface="Calbri"/>
              </a:rPr>
              <a:t>javascript</a:t>
            </a:r>
            <a:r>
              <a:rPr lang="en-US" sz="1500" dirty="0">
                <a:latin typeface="Calbri"/>
                <a:cs typeface="Calbri"/>
              </a:rPr>
              <a:t>"&gt;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 smtClean="0">
                <a:latin typeface="Calbri"/>
                <a:cs typeface="Calbri"/>
              </a:rPr>
              <a:t>	if </a:t>
            </a:r>
            <a:r>
              <a:rPr lang="en-US" sz="1500" dirty="0">
                <a:latin typeface="Calbri"/>
                <a:cs typeface="Calbri"/>
              </a:rPr>
              <a:t>(</a:t>
            </a:r>
            <a:r>
              <a:rPr lang="en-US" sz="1500" dirty="0" err="1">
                <a:latin typeface="Calbri"/>
                <a:cs typeface="Calbri"/>
              </a:rPr>
              <a:t>typeof</a:t>
            </a:r>
            <a:r>
              <a:rPr lang="en-US" sz="1500" dirty="0">
                <a:latin typeface="Calbri"/>
                <a:cs typeface="Calbri"/>
              </a:rPr>
              <a:t> (</a:t>
            </a:r>
            <a:r>
              <a:rPr lang="en-US" sz="1500" dirty="0" err="1">
                <a:latin typeface="Calbri"/>
                <a:cs typeface="Calbri"/>
              </a:rPr>
              <a:t>localStorage</a:t>
            </a:r>
            <a:r>
              <a:rPr lang="en-US" sz="1500" dirty="0">
                <a:latin typeface="Calbri"/>
                <a:cs typeface="Calbri"/>
              </a:rPr>
              <a:t>) === "undefined" ||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 smtClean="0">
                <a:latin typeface="Calbri"/>
                <a:cs typeface="Calbri"/>
              </a:rPr>
              <a:t>	</a:t>
            </a:r>
            <a:r>
              <a:rPr lang="en-US" sz="1500" dirty="0" err="1" smtClean="0">
                <a:latin typeface="Calbri"/>
                <a:cs typeface="Calbri"/>
              </a:rPr>
              <a:t>typeof</a:t>
            </a:r>
            <a:r>
              <a:rPr lang="en-US" sz="1500" dirty="0" smtClean="0">
                <a:latin typeface="Calbri"/>
                <a:cs typeface="Calbri"/>
              </a:rPr>
              <a:t> </a:t>
            </a:r>
            <a:r>
              <a:rPr lang="en-US" sz="1500" dirty="0">
                <a:latin typeface="Calbri"/>
                <a:cs typeface="Calbri"/>
              </a:rPr>
              <a:t>(</a:t>
            </a:r>
            <a:r>
              <a:rPr lang="en-US" sz="1500" dirty="0" err="1">
                <a:latin typeface="Calbri"/>
                <a:cs typeface="Calbri"/>
              </a:rPr>
              <a:t>sessionStorage</a:t>
            </a:r>
            <a:r>
              <a:rPr lang="en-US" sz="1500" dirty="0">
                <a:latin typeface="Calbri"/>
                <a:cs typeface="Calbri"/>
              </a:rPr>
              <a:t>) === "undefined") {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 smtClean="0">
                <a:latin typeface="Calbri"/>
                <a:cs typeface="Calbri"/>
              </a:rPr>
              <a:t>	alert</a:t>
            </a:r>
            <a:r>
              <a:rPr lang="en-US" sz="1500" dirty="0">
                <a:latin typeface="Calbri"/>
                <a:cs typeface="Calbri"/>
              </a:rPr>
              <a:t>("Web Storage is not supported on this browser...");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>
                <a:latin typeface="Calbri"/>
                <a:cs typeface="Calbri"/>
              </a:rPr>
              <a:t>}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>
                <a:latin typeface="Calbri"/>
                <a:cs typeface="Calbri"/>
              </a:rPr>
              <a:t>else {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 smtClean="0">
                <a:latin typeface="Calbri"/>
                <a:cs typeface="Calbri"/>
              </a:rPr>
              <a:t>	</a:t>
            </a:r>
            <a:r>
              <a:rPr lang="en-US" sz="1500" b="1" dirty="0" err="1" smtClean="0">
                <a:solidFill>
                  <a:srgbClr val="A82233"/>
                </a:solidFill>
                <a:latin typeface="Calbri"/>
                <a:cs typeface="Calbri"/>
              </a:rPr>
              <a:t>var</a:t>
            </a:r>
            <a:r>
              <a:rPr lang="en-US" sz="1500" b="1" dirty="0" smtClean="0">
                <a:solidFill>
                  <a:srgbClr val="A82233"/>
                </a:solidFill>
                <a:latin typeface="Calbri"/>
                <a:cs typeface="Calbri"/>
              </a:rPr>
              <a:t> </a:t>
            </a:r>
            <a:r>
              <a:rPr lang="en-US" sz="1500" b="1" dirty="0">
                <a:solidFill>
                  <a:srgbClr val="A82233"/>
                </a:solidFill>
                <a:latin typeface="Calbri"/>
                <a:cs typeface="Calbri"/>
              </a:rPr>
              <a:t>today = </a:t>
            </a:r>
            <a:r>
              <a:rPr lang="en-US" sz="1500" b="1" dirty="0" err="1">
                <a:solidFill>
                  <a:srgbClr val="A82233"/>
                </a:solidFill>
                <a:latin typeface="Calbri"/>
                <a:cs typeface="Calbri"/>
              </a:rPr>
              <a:t>sessionStorage.getItem</a:t>
            </a:r>
            <a:r>
              <a:rPr lang="en-US" sz="1500" b="1" dirty="0">
                <a:solidFill>
                  <a:srgbClr val="A82233"/>
                </a:solidFill>
                <a:latin typeface="Calbri"/>
                <a:cs typeface="Calbri"/>
              </a:rPr>
              <a:t>("</a:t>
            </a:r>
            <a:r>
              <a:rPr lang="en-US" sz="1500" b="1" dirty="0" err="1">
                <a:solidFill>
                  <a:srgbClr val="A82233"/>
                </a:solidFill>
                <a:latin typeface="Calbri"/>
                <a:cs typeface="Calbri"/>
              </a:rPr>
              <a:t>TodaysDate</a:t>
            </a:r>
            <a:r>
              <a:rPr lang="en-US" sz="1500" b="1" dirty="0">
                <a:solidFill>
                  <a:srgbClr val="A82233"/>
                </a:solidFill>
                <a:latin typeface="Calbri"/>
                <a:cs typeface="Calbri"/>
              </a:rPr>
              <a:t>");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b="1" dirty="0" smtClean="0">
                <a:solidFill>
                  <a:srgbClr val="A82233"/>
                </a:solidFill>
                <a:latin typeface="Calbri"/>
                <a:cs typeface="Calbri"/>
              </a:rPr>
              <a:t>	</a:t>
            </a:r>
            <a:r>
              <a:rPr lang="en-US" sz="1500" b="1" dirty="0" err="1" smtClean="0">
                <a:solidFill>
                  <a:srgbClr val="A82233"/>
                </a:solidFill>
                <a:latin typeface="Calbri"/>
                <a:cs typeface="Calbri"/>
              </a:rPr>
              <a:t>var</a:t>
            </a:r>
            <a:r>
              <a:rPr lang="en-US" sz="1500" b="1" dirty="0" smtClean="0">
                <a:solidFill>
                  <a:srgbClr val="A82233"/>
                </a:solidFill>
                <a:latin typeface="Calbri"/>
                <a:cs typeface="Calbri"/>
              </a:rPr>
              <a:t> </a:t>
            </a:r>
            <a:r>
              <a:rPr lang="en-US" sz="1500" b="1" dirty="0">
                <a:solidFill>
                  <a:srgbClr val="A82233"/>
                </a:solidFill>
                <a:latin typeface="Calbri"/>
                <a:cs typeface="Calbri"/>
              </a:rPr>
              <a:t>artist = </a:t>
            </a:r>
            <a:r>
              <a:rPr lang="en-US" sz="1500" b="1" dirty="0" err="1">
                <a:solidFill>
                  <a:srgbClr val="A82233"/>
                </a:solidFill>
                <a:latin typeface="Calbri"/>
                <a:cs typeface="Calbri"/>
              </a:rPr>
              <a:t>sessionStorage.FavoriteArtist</a:t>
            </a:r>
            <a:r>
              <a:rPr lang="en-US" sz="1500" b="1" dirty="0">
                <a:solidFill>
                  <a:srgbClr val="A82233"/>
                </a:solidFill>
                <a:latin typeface="Calbri"/>
                <a:cs typeface="Calbri"/>
              </a:rPr>
              <a:t>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b="1" dirty="0" smtClean="0">
                <a:solidFill>
                  <a:srgbClr val="A82233"/>
                </a:solidFill>
                <a:latin typeface="Calbri"/>
                <a:cs typeface="Calbri"/>
              </a:rPr>
              <a:t>	</a:t>
            </a:r>
            <a:r>
              <a:rPr lang="en-US" sz="1500" b="1" dirty="0" err="1" smtClean="0">
                <a:solidFill>
                  <a:srgbClr val="A82233"/>
                </a:solidFill>
                <a:latin typeface="Calbri"/>
                <a:cs typeface="Calbri"/>
              </a:rPr>
              <a:t>var</a:t>
            </a:r>
            <a:r>
              <a:rPr lang="en-US" sz="1500" b="1" dirty="0" smtClean="0">
                <a:solidFill>
                  <a:srgbClr val="A82233"/>
                </a:solidFill>
                <a:latin typeface="Calbri"/>
                <a:cs typeface="Calbri"/>
              </a:rPr>
              <a:t> </a:t>
            </a:r>
            <a:r>
              <a:rPr lang="en-US" sz="1500" b="1" dirty="0">
                <a:solidFill>
                  <a:srgbClr val="A82233"/>
                </a:solidFill>
                <a:latin typeface="Calbri"/>
                <a:cs typeface="Calbri"/>
              </a:rPr>
              <a:t>user = </a:t>
            </a:r>
            <a:r>
              <a:rPr lang="en-US" sz="1500" b="1" dirty="0" err="1">
                <a:solidFill>
                  <a:srgbClr val="A82233"/>
                </a:solidFill>
                <a:latin typeface="Calbri"/>
                <a:cs typeface="Calbri"/>
              </a:rPr>
              <a:t>localStorage.UserName</a:t>
            </a:r>
            <a:r>
              <a:rPr lang="en-US" sz="1500" b="1" dirty="0">
                <a:solidFill>
                  <a:srgbClr val="A82233"/>
                </a:solidFill>
                <a:latin typeface="Calbri"/>
                <a:cs typeface="Calbri"/>
              </a:rPr>
              <a:t>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 smtClean="0">
                <a:latin typeface="Calbri"/>
                <a:cs typeface="Calbri"/>
              </a:rPr>
              <a:t>	</a:t>
            </a:r>
            <a:r>
              <a:rPr lang="en-US" sz="1500" dirty="0" err="1" smtClean="0">
                <a:latin typeface="Calbri"/>
                <a:cs typeface="Calbri"/>
              </a:rPr>
              <a:t>document.write</a:t>
            </a:r>
            <a:r>
              <a:rPr lang="en-US" sz="1500" dirty="0">
                <a:latin typeface="Calbri"/>
                <a:cs typeface="Calbri"/>
              </a:rPr>
              <a:t>("date saved=" + today);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 smtClean="0">
                <a:latin typeface="Calbri"/>
                <a:cs typeface="Calbri"/>
              </a:rPr>
              <a:t>	</a:t>
            </a:r>
            <a:r>
              <a:rPr lang="en-US" sz="1500" dirty="0" err="1" smtClean="0">
                <a:latin typeface="Calbri"/>
                <a:cs typeface="Calbri"/>
              </a:rPr>
              <a:t>document.write</a:t>
            </a:r>
            <a:r>
              <a:rPr lang="en-US" sz="1500" dirty="0">
                <a:latin typeface="Calbri"/>
                <a:cs typeface="Calbri"/>
              </a:rPr>
              <a:t>("&lt;</a:t>
            </a:r>
            <a:r>
              <a:rPr lang="en-US" sz="1500" dirty="0" err="1">
                <a:latin typeface="Calbri"/>
                <a:cs typeface="Calbri"/>
              </a:rPr>
              <a:t>br</a:t>
            </a:r>
            <a:r>
              <a:rPr lang="en-US" sz="1500" dirty="0">
                <a:latin typeface="Calbri"/>
                <a:cs typeface="Calbri"/>
              </a:rPr>
              <a:t>/&gt;favorite artist=" + artist);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 smtClean="0">
                <a:latin typeface="Calbri"/>
                <a:cs typeface="Calbri"/>
              </a:rPr>
              <a:t>	</a:t>
            </a:r>
            <a:r>
              <a:rPr lang="en-US" sz="1500" dirty="0" err="1" smtClean="0">
                <a:latin typeface="Calbri"/>
                <a:cs typeface="Calbri"/>
              </a:rPr>
              <a:t>document.write</a:t>
            </a:r>
            <a:r>
              <a:rPr lang="en-US" sz="1500" dirty="0">
                <a:latin typeface="Calbri"/>
                <a:cs typeface="Calbri"/>
              </a:rPr>
              <a:t>("&lt;</a:t>
            </a:r>
            <a:r>
              <a:rPr lang="en-US" sz="1500" dirty="0" err="1">
                <a:latin typeface="Calbri"/>
                <a:cs typeface="Calbri"/>
              </a:rPr>
              <a:t>br</a:t>
            </a:r>
            <a:r>
              <a:rPr lang="en-US" sz="1500" dirty="0">
                <a:latin typeface="Calbri"/>
                <a:cs typeface="Calbri"/>
              </a:rPr>
              <a:t>/&gt;user name = " + user);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>
                <a:latin typeface="Calbri"/>
                <a:cs typeface="Calbri"/>
              </a:rPr>
              <a:t>}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500" dirty="0">
                <a:latin typeface="Calbri"/>
                <a:cs typeface="Calbri"/>
              </a:rPr>
              <a:t>&lt;/script&gt;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mr-IN" sz="1500" dirty="0">
                <a:latin typeface="Calbri"/>
                <a:cs typeface="Calbri"/>
              </a:rPr>
              <a:t>&lt;/form&gt;</a:t>
            </a:r>
            <a:endParaRPr lang="en-US" sz="1500" dirty="0">
              <a:latin typeface="Calbri"/>
              <a:cs typeface="Cal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Using Web 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Storage - Reading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775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16 cont.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9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3357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0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HTML5 Web Storage </a:t>
            </a:r>
            <a:endParaRPr lang="en-US" b="1" dirty="0"/>
          </a:p>
        </p:txBody>
      </p:sp>
      <p:pic>
        <p:nvPicPr>
          <p:cNvPr id="5" name="Content Placeholder 4" descr="4826016015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90" r="-35590"/>
          <a:stretch>
            <a:fillRect/>
          </a:stretch>
        </p:blipFill>
        <p:spPr>
          <a:xfrm>
            <a:off x="611560" y="1196752"/>
            <a:ext cx="7287787" cy="5153146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Why Would We Use Web Storage?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4476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16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The Problem of State in Web Applications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Passing Information via Query Strings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27687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Passing Information via the URL Path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Cookies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Serialization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Session State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HTML5 Web Storage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Caching</a:t>
            </a:r>
            <a:endParaRPr lang="en-US" sz="2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6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Caching</a:t>
            </a:r>
            <a:endParaRPr lang="en-US" b="1" dirty="0"/>
          </a:p>
        </p:txBody>
      </p:sp>
      <p:pic>
        <p:nvPicPr>
          <p:cNvPr id="5" name="Content Placeholder 4" descr="4826016016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70" r="-6070"/>
          <a:stretch>
            <a:fillRect/>
          </a:stretch>
        </p:blipFill>
        <p:spPr>
          <a:xfrm>
            <a:off x="914400" y="1192867"/>
            <a:ext cx="7041976" cy="4979334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Page Output Caching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9722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Caching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always prudent to cache entire pages (think customizations for logged in users)</a:t>
            </a:r>
          </a:p>
          <a:p>
            <a:r>
              <a:rPr lang="en-US" dirty="0" smtClean="0"/>
              <a:t>Nice to programmatically </a:t>
            </a:r>
            <a:r>
              <a:rPr lang="en-US" dirty="0"/>
              <a:t>place commonly used collections of data that require time-</a:t>
            </a:r>
            <a:r>
              <a:rPr lang="en-US" dirty="0" smtClean="0"/>
              <a:t>intensive queries </a:t>
            </a:r>
            <a:r>
              <a:rPr lang="en-US" dirty="0"/>
              <a:t>from the database or web server into cache memory, and then other </a:t>
            </a:r>
            <a:r>
              <a:rPr lang="en-US" dirty="0" smtClean="0"/>
              <a:t>pages that </a:t>
            </a:r>
            <a:r>
              <a:rPr lang="en-US" dirty="0"/>
              <a:t>also need that same data can use the cache version rather than re-retrieve </a:t>
            </a:r>
            <a:r>
              <a:rPr lang="en-US" dirty="0" smtClean="0"/>
              <a:t>it from </a:t>
            </a:r>
            <a:r>
              <a:rPr lang="en-US" dirty="0"/>
              <a:t>its original </a:t>
            </a:r>
            <a:r>
              <a:rPr lang="en-US" dirty="0" smtClean="0"/>
              <a:t>location</a:t>
            </a:r>
          </a:p>
          <a:p>
            <a:r>
              <a:rPr lang="en-US" dirty="0" smtClean="0"/>
              <a:t>Read about </a:t>
            </a:r>
            <a:r>
              <a:rPr lang="en-US" dirty="0" err="1" smtClean="0"/>
              <a:t>memcache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Application Data Caching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7756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16 cont.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9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3357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Summary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784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Summary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3">
            <a:noAutofit/>
          </a:bodyPr>
          <a:lstStyle/>
          <a:p>
            <a:pPr>
              <a:spcAft>
                <a:spcPts val="2400"/>
              </a:spcAft>
            </a:pPr>
            <a:r>
              <a:rPr lang="en-US" sz="2800" dirty="0"/>
              <a:t> application data caching</a:t>
            </a:r>
          </a:p>
          <a:p>
            <a:pPr>
              <a:spcAft>
                <a:spcPts val="2400"/>
              </a:spcAft>
            </a:pPr>
            <a:r>
              <a:rPr lang="en-US" sz="2800" dirty="0"/>
              <a:t>cache</a:t>
            </a:r>
          </a:p>
          <a:p>
            <a:pPr>
              <a:spcAft>
                <a:spcPts val="2400"/>
              </a:spcAft>
            </a:pPr>
            <a:r>
              <a:rPr lang="en-US" sz="2800" dirty="0"/>
              <a:t>cookies</a:t>
            </a:r>
          </a:p>
          <a:p>
            <a:pPr>
              <a:spcAft>
                <a:spcPts val="2400"/>
              </a:spcAft>
            </a:pPr>
            <a:r>
              <a:rPr lang="en-US" sz="2800" dirty="0" err="1"/>
              <a:t>HttpOnly</a:t>
            </a:r>
            <a:r>
              <a:rPr lang="en-US" sz="2800" dirty="0"/>
              <a:t> cookie</a:t>
            </a:r>
          </a:p>
          <a:p>
            <a:pPr>
              <a:spcAft>
                <a:spcPts val="2400"/>
              </a:spcAft>
            </a:pPr>
            <a:r>
              <a:rPr lang="en-US" sz="2800" dirty="0"/>
              <a:t>page output caching</a:t>
            </a:r>
          </a:p>
          <a:p>
            <a:pPr>
              <a:spcAft>
                <a:spcPts val="2400"/>
              </a:spcAft>
            </a:pPr>
            <a:r>
              <a:rPr lang="en-US" sz="2800" dirty="0"/>
              <a:t>persistent cookies</a:t>
            </a:r>
          </a:p>
          <a:p>
            <a:pPr>
              <a:spcAft>
                <a:spcPts val="2400"/>
              </a:spcAft>
            </a:pPr>
            <a:r>
              <a:rPr lang="en-US" sz="2800" dirty="0"/>
              <a:t>serialization</a:t>
            </a:r>
          </a:p>
          <a:p>
            <a:pPr>
              <a:spcAft>
                <a:spcPts val="2400"/>
              </a:spcAft>
            </a:pPr>
            <a:r>
              <a:rPr lang="en-US" sz="2800" dirty="0"/>
              <a:t>session cookie</a:t>
            </a:r>
          </a:p>
          <a:p>
            <a:pPr>
              <a:spcAft>
                <a:spcPts val="2400"/>
              </a:spcAft>
            </a:pPr>
            <a:r>
              <a:rPr lang="en-US" sz="2800" dirty="0"/>
              <a:t>session state</a:t>
            </a:r>
          </a:p>
          <a:p>
            <a:pPr>
              <a:spcAft>
                <a:spcPts val="2400"/>
              </a:spcAft>
            </a:pPr>
            <a:r>
              <a:rPr lang="en-US" sz="2800" dirty="0"/>
              <a:t>URL rewriting</a:t>
            </a:r>
          </a:p>
          <a:p>
            <a:pPr>
              <a:spcAft>
                <a:spcPts val="2400"/>
              </a:spcAft>
            </a:pPr>
            <a:r>
              <a:rPr lang="en-US" sz="2800" dirty="0"/>
              <a:t>web storage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Key Terms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5684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Summary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Questions?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1746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16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3"/>
                </a:solidFill>
              </a:rPr>
              <a:t>The Problem of State in Web Applications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Passing Information via Query Strings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27687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Passing Information via the URL Path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Cookies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Serialization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Session State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HTML5 Web Storage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Caching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95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The Problem of State in Web Applications </a:t>
            </a:r>
          </a:p>
        </p:txBody>
      </p:sp>
      <p:pic>
        <p:nvPicPr>
          <p:cNvPr id="5" name="Content Placeholder 4" descr="482601600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64" r="-18464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44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The Problem of State in Web Applications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the server sees</a:t>
            </a:r>
            <a:endParaRPr lang="en-US" dirty="0"/>
          </a:p>
        </p:txBody>
      </p:sp>
      <p:pic>
        <p:nvPicPr>
          <p:cNvPr id="5" name="Content Placeholder 4" descr="4826016002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" t="-672" r="-6420" b="59464"/>
          <a:stretch/>
        </p:blipFill>
        <p:spPr>
          <a:xfrm>
            <a:off x="179512" y="1916832"/>
            <a:ext cx="4468804" cy="2952328"/>
          </a:xfrm>
        </p:spPr>
      </p:pic>
      <p:pic>
        <p:nvPicPr>
          <p:cNvPr id="7" name="Content Placeholder 4" descr="482601600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41112" r="-10330" b="-2522"/>
          <a:stretch/>
        </p:blipFill>
        <p:spPr>
          <a:xfrm>
            <a:off x="4211960" y="1772816"/>
            <a:ext cx="4468804" cy="439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6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The Problem of State in Web Applications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the user wants</a:t>
            </a:r>
            <a:endParaRPr lang="en-US" dirty="0"/>
          </a:p>
        </p:txBody>
      </p:sp>
      <p:pic>
        <p:nvPicPr>
          <p:cNvPr id="6" name="Content Placeholder 5" descr="482601600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3" r="-35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822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The Problem of State in Web Applications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Solution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Query Strings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Cookies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Sessions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493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16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The Problem of State in Web Applications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3"/>
                </a:solidFill>
              </a:rPr>
              <a:t>Passing Information via Query Strings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27687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Passing Information via the URL Path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Cookies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Serialization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Session State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HTML5 Web Storage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Caching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6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FunWebDev - 2nd Edition">
      <a:dk1>
        <a:srgbClr val="404040"/>
      </a:dk1>
      <a:lt1>
        <a:srgbClr val="F3F3E7"/>
      </a:lt1>
      <a:dk2>
        <a:srgbClr val="37475F"/>
      </a:dk2>
      <a:lt2>
        <a:srgbClr val="FFFFFF"/>
      </a:lt2>
      <a:accent1>
        <a:srgbClr val="B6E4EC"/>
      </a:accent1>
      <a:accent2>
        <a:srgbClr val="A82233"/>
      </a:accent2>
      <a:accent3>
        <a:srgbClr val="C88736"/>
      </a:accent3>
      <a:accent4>
        <a:srgbClr val="467082"/>
      </a:accent4>
      <a:accent5>
        <a:srgbClr val="F3703A"/>
      </a:accent5>
      <a:accent6>
        <a:srgbClr val="00A651"/>
      </a:accent6>
      <a:hlink>
        <a:srgbClr val="B6EEEC"/>
      </a:hlink>
      <a:folHlink>
        <a:srgbClr val="C887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940</TotalTime>
  <Words>881</Words>
  <Application>Microsoft Macintosh PowerPoint</Application>
  <PresentationFormat>On-screen Show (4:3)</PresentationFormat>
  <Paragraphs>302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Presentation</vt:lpstr>
      <vt:lpstr>Managing State </vt:lpstr>
      <vt:lpstr>Chapter 16</vt:lpstr>
      <vt:lpstr>Chapter 16 cont.</vt:lpstr>
      <vt:lpstr>Chapter 16</vt:lpstr>
      <vt:lpstr>The Problem of State in Web Applications </vt:lpstr>
      <vt:lpstr>The Problem of State in Web Applications </vt:lpstr>
      <vt:lpstr>The Problem of State in Web Applications </vt:lpstr>
      <vt:lpstr>The Problem of State in Web Applications </vt:lpstr>
      <vt:lpstr>Chapter 16</vt:lpstr>
      <vt:lpstr>Passing Information via Query Strings </vt:lpstr>
      <vt:lpstr>Chapter 16</vt:lpstr>
      <vt:lpstr>Passing Information via the URL Path </vt:lpstr>
      <vt:lpstr>Passing Information via the URL Path </vt:lpstr>
      <vt:lpstr>Chapter 16</vt:lpstr>
      <vt:lpstr>Cookies</vt:lpstr>
      <vt:lpstr>Cookies</vt:lpstr>
      <vt:lpstr>Cookies</vt:lpstr>
      <vt:lpstr>Cookies</vt:lpstr>
      <vt:lpstr>Chapter 16</vt:lpstr>
      <vt:lpstr>Serialization </vt:lpstr>
      <vt:lpstr>Chapter 16</vt:lpstr>
      <vt:lpstr>Session State</vt:lpstr>
      <vt:lpstr>Session State</vt:lpstr>
      <vt:lpstr>Session State</vt:lpstr>
      <vt:lpstr>Session State</vt:lpstr>
      <vt:lpstr>Session State</vt:lpstr>
      <vt:lpstr>Chapter 16</vt:lpstr>
      <vt:lpstr>HTML5 Web Storage </vt:lpstr>
      <vt:lpstr>HTML5 Web Storage </vt:lpstr>
      <vt:lpstr>HTML5 Web Storage </vt:lpstr>
      <vt:lpstr>Chapter 16</vt:lpstr>
      <vt:lpstr>Caching</vt:lpstr>
      <vt:lpstr>Caching</vt:lpstr>
      <vt:lpstr>Chapter 16 cont.</vt:lpstr>
      <vt:lpstr>Summary</vt:lpstr>
      <vt:lpstr>Summary</vt:lpstr>
    </vt:vector>
  </TitlesOfParts>
  <Manager/>
  <Company>Pearson</Company>
  <LinksUpToDate>false</LinksUpToDate>
  <SharedDoc>false</SharedDoc>
  <HyperlinkBase>http://funwebdev.com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Web Development</dc:title>
  <dc:subject/>
  <dc:creator>Randy Connolly and Ricardo Hoar</dc:creator>
  <cp:keywords/>
  <dc:description/>
  <cp:lastModifiedBy>Ricardo</cp:lastModifiedBy>
  <cp:revision>116</cp:revision>
  <dcterms:created xsi:type="dcterms:W3CDTF">2014-01-14T22:57:40Z</dcterms:created>
  <dcterms:modified xsi:type="dcterms:W3CDTF">2017-02-21T00:47:02Z</dcterms:modified>
  <cp:category/>
</cp:coreProperties>
</file>